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3" r:id="rId1"/>
  </p:sldMasterIdLst>
  <p:notesMasterIdLst>
    <p:notesMasterId r:id="rId123"/>
  </p:notesMasterIdLst>
  <p:handoutMasterIdLst>
    <p:handoutMasterId r:id="rId124"/>
  </p:handoutMasterIdLst>
  <p:sldIdLst>
    <p:sldId id="2416" r:id="rId2"/>
    <p:sldId id="2417" r:id="rId3"/>
    <p:sldId id="2652" r:id="rId4"/>
    <p:sldId id="2419" r:id="rId5"/>
    <p:sldId id="2420" r:id="rId6"/>
    <p:sldId id="2369" r:id="rId7"/>
    <p:sldId id="2370" r:id="rId8"/>
    <p:sldId id="2371" r:id="rId9"/>
    <p:sldId id="2372" r:id="rId10"/>
    <p:sldId id="2647" r:id="rId11"/>
    <p:sldId id="2424" r:id="rId12"/>
    <p:sldId id="2654" r:id="rId13"/>
    <p:sldId id="2426" r:id="rId14"/>
    <p:sldId id="2374" r:id="rId15"/>
    <p:sldId id="2375" r:id="rId16"/>
    <p:sldId id="2648" r:id="rId17"/>
    <p:sldId id="2377" r:id="rId18"/>
    <p:sldId id="2649" r:id="rId19"/>
    <p:sldId id="2650" r:id="rId20"/>
    <p:sldId id="2379" r:id="rId21"/>
    <p:sldId id="2651" r:id="rId22"/>
    <p:sldId id="2428" r:id="rId23"/>
    <p:sldId id="2429" r:id="rId24"/>
    <p:sldId id="2430" r:id="rId25"/>
    <p:sldId id="2431" r:id="rId26"/>
    <p:sldId id="2432" r:id="rId27"/>
    <p:sldId id="2433" r:id="rId28"/>
    <p:sldId id="2434" r:id="rId29"/>
    <p:sldId id="2435" r:id="rId30"/>
    <p:sldId id="2436" r:id="rId31"/>
    <p:sldId id="2437" r:id="rId32"/>
    <p:sldId id="2438" r:id="rId33"/>
    <p:sldId id="2439" r:id="rId34"/>
    <p:sldId id="2440" r:id="rId35"/>
    <p:sldId id="2518" r:id="rId36"/>
    <p:sldId id="2574" r:id="rId37"/>
    <p:sldId id="2575" r:id="rId38"/>
    <p:sldId id="2600" r:id="rId39"/>
    <p:sldId id="2576" r:id="rId40"/>
    <p:sldId id="2577" r:id="rId41"/>
    <p:sldId id="2578" r:id="rId42"/>
    <p:sldId id="2579" r:id="rId43"/>
    <p:sldId id="2582" r:id="rId44"/>
    <p:sldId id="2583" r:id="rId45"/>
    <p:sldId id="2602" r:id="rId46"/>
    <p:sldId id="2584" r:id="rId47"/>
    <p:sldId id="2520" r:id="rId48"/>
    <p:sldId id="2603" r:id="rId49"/>
    <p:sldId id="2604" r:id="rId50"/>
    <p:sldId id="2605" r:id="rId51"/>
    <p:sldId id="2606" r:id="rId52"/>
    <p:sldId id="2607" r:id="rId53"/>
    <p:sldId id="2608" r:id="rId54"/>
    <p:sldId id="2585" r:id="rId55"/>
    <p:sldId id="2586" r:id="rId56"/>
    <p:sldId id="2587" r:id="rId57"/>
    <p:sldId id="2588" r:id="rId58"/>
    <p:sldId id="2589" r:id="rId59"/>
    <p:sldId id="2590" r:id="rId60"/>
    <p:sldId id="2609" r:id="rId61"/>
    <p:sldId id="2591" r:id="rId62"/>
    <p:sldId id="2610" r:id="rId63"/>
    <p:sldId id="2592" r:id="rId64"/>
    <p:sldId id="2611" r:id="rId65"/>
    <p:sldId id="2593" r:id="rId66"/>
    <p:sldId id="2612" r:id="rId67"/>
    <p:sldId id="2521" r:id="rId68"/>
    <p:sldId id="2594" r:id="rId69"/>
    <p:sldId id="2522" r:id="rId70"/>
    <p:sldId id="2523" r:id="rId71"/>
    <p:sldId id="2613" r:id="rId72"/>
    <p:sldId id="2636" r:id="rId73"/>
    <p:sldId id="2637" r:id="rId74"/>
    <p:sldId id="2638" r:id="rId75"/>
    <p:sldId id="2639" r:id="rId76"/>
    <p:sldId id="2653" r:id="rId77"/>
    <p:sldId id="2640" r:id="rId78"/>
    <p:sldId id="2641" r:id="rId79"/>
    <p:sldId id="2642" r:id="rId80"/>
    <p:sldId id="2643" r:id="rId81"/>
    <p:sldId id="2644" r:id="rId82"/>
    <p:sldId id="2615" r:id="rId83"/>
    <p:sldId id="2617" r:id="rId84"/>
    <p:sldId id="2524" r:id="rId85"/>
    <p:sldId id="2616" r:id="rId86"/>
    <p:sldId id="2525" r:id="rId87"/>
    <p:sldId id="2526" r:id="rId88"/>
    <p:sldId id="2596" r:id="rId89"/>
    <p:sldId id="2527" r:id="rId90"/>
    <p:sldId id="2529" r:id="rId91"/>
    <p:sldId id="2618" r:id="rId92"/>
    <p:sldId id="2528" r:id="rId93"/>
    <p:sldId id="2621" r:id="rId94"/>
    <p:sldId id="2622" r:id="rId95"/>
    <p:sldId id="2623" r:id="rId96"/>
    <p:sldId id="2624" r:id="rId97"/>
    <p:sldId id="2625" r:id="rId98"/>
    <p:sldId id="2626" r:id="rId99"/>
    <p:sldId id="2627" r:id="rId100"/>
    <p:sldId id="2628" r:id="rId101"/>
    <p:sldId id="2629" r:id="rId102"/>
    <p:sldId id="2630" r:id="rId103"/>
    <p:sldId id="2631" r:id="rId104"/>
    <p:sldId id="2632" r:id="rId105"/>
    <p:sldId id="2633" r:id="rId106"/>
    <p:sldId id="2645" r:id="rId107"/>
    <p:sldId id="2646" r:id="rId108"/>
    <p:sldId id="2530" r:id="rId109"/>
    <p:sldId id="2598" r:id="rId110"/>
    <p:sldId id="2531" r:id="rId111"/>
    <p:sldId id="2532" r:id="rId112"/>
    <p:sldId id="2573" r:id="rId113"/>
    <p:sldId id="2533" r:id="rId114"/>
    <p:sldId id="2568" r:id="rId115"/>
    <p:sldId id="2569" r:id="rId116"/>
    <p:sldId id="2619" r:id="rId117"/>
    <p:sldId id="2492" r:id="rId118"/>
    <p:sldId id="2494" r:id="rId119"/>
    <p:sldId id="2495" r:id="rId120"/>
    <p:sldId id="2634" r:id="rId121"/>
    <p:sldId id="2635" r:id="rId122"/>
  </p:sldIdLst>
  <p:sldSz cx="9144000" cy="6858000" type="screen4x3"/>
  <p:notesSz cx="7315200" cy="9601200"/>
  <p:embeddedFontLst>
    <p:embeddedFont>
      <p:font typeface="Calibri" panose="020F0502020204030204" pitchFamily="34" charset="0"/>
      <p:regular r:id="rId125"/>
      <p:bold r:id="rId126"/>
      <p:italic r:id="rId127"/>
      <p:boldItalic r:id="rId128"/>
    </p:embeddedFont>
    <p:embeddedFont>
      <p:font typeface="Constantia" panose="02030602050306030303" pitchFamily="18" charset="0"/>
      <p:regular r:id="rId129"/>
      <p:bold r:id="rId130"/>
      <p:italic r:id="rId131"/>
      <p:boldItalic r:id="rId132"/>
    </p:embeddedFont>
    <p:embeddedFont>
      <p:font typeface="MS PMincho" panose="02020600040205080304" pitchFamily="18" charset="-128"/>
      <p:regular r:id="rId133"/>
    </p:embeddedFont>
    <p:embeddedFont>
      <p:font typeface="Calibri Light" panose="020F0302020204030204" pitchFamily="34" charset="0"/>
      <p:regular r:id="rId134"/>
      <p:italic r:id="rId135"/>
    </p:embeddedFont>
    <p:embeddedFont>
      <p:font typeface="MS PGothic" panose="020B0600070205080204" pitchFamily="34" charset="-128"/>
      <p:regular r:id="rId136"/>
    </p:embeddedFont>
    <p:embeddedFont>
      <p:font typeface="Tahoma" panose="020B0604030504040204" pitchFamily="34" charset="0"/>
      <p:regular r:id="rId137"/>
      <p:bold r:id="rId138"/>
    </p:embeddedFont>
  </p:embeddedFontLst>
  <p:custDataLst>
    <p:tags r:id="rId139"/>
  </p:custDataLst>
  <p:defaultTextStyle>
    <a:defPPr>
      <a:defRPr lang="ja-JP"/>
    </a:defPPr>
    <a:lvl1pPr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1pPr>
    <a:lvl2pPr marL="4572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2pPr>
    <a:lvl3pPr marL="9144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3pPr>
    <a:lvl4pPr marL="13716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4pPr>
    <a:lvl5pPr marL="1828800" algn="ctr" rtl="0" fontAlgn="base">
      <a:spcBef>
        <a:spcPct val="0"/>
      </a:spcBef>
      <a:spcAft>
        <a:spcPct val="0"/>
      </a:spcAft>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5pPr>
    <a:lvl6pPr marL="22860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6pPr>
    <a:lvl7pPr marL="27432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7pPr>
    <a:lvl8pPr marL="32004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8pPr>
    <a:lvl9pPr marL="3657600" algn="l" defTabSz="914400" rtl="0" eaLnBrk="1" latinLnBrk="0" hangingPunct="1">
      <a:defRPr kumimoji="1" sz="4400" kern="1200">
        <a:solidFill>
          <a:schemeClr val="tx1"/>
        </a:solidFill>
        <a:effectLst>
          <a:outerShdw blurRad="38100" dist="38100" dir="2700000" algn="tl">
            <a:srgbClr val="000000">
              <a:alpha val="43137"/>
            </a:srgbClr>
          </a:outerShdw>
        </a:effectLst>
        <a:latin typeface="Tahoma" pitchFamily="34" charset="0"/>
        <a:ea typeface="ＭＳ Ｐゴシック" pitchFamily="50" charset="-128"/>
        <a:cs typeface="+mn-cs"/>
      </a:defRPr>
    </a:lvl9pPr>
  </p:defaultTextStyle>
  <p:extLst>
    <p:ext uri="{EFAFB233-063F-42B5-8137-9DF3F51BA10A}">
      <p15:sldGuideLst xmlns:p15="http://schemas.microsoft.com/office/powerpoint/2012/main">
        <p15:guide id="1" orient="horz" pos="2112">
          <p15:clr>
            <a:srgbClr val="A4A3A4"/>
          </p15:clr>
        </p15:guide>
        <p15:guide id="2" pos="124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14663B"/>
    <a:srgbClr val="097542"/>
    <a:srgbClr val="000099"/>
    <a:srgbClr val="085823"/>
    <a:srgbClr val="333333"/>
    <a:srgbClr val="CC0000"/>
    <a:srgbClr val="1C1C1C"/>
    <a:srgbClr val="045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01" autoAdjust="0"/>
    <p:restoredTop sz="96473" autoAdjust="0"/>
  </p:normalViewPr>
  <p:slideViewPr>
    <p:cSldViewPr>
      <p:cViewPr>
        <p:scale>
          <a:sx n="59" d="100"/>
          <a:sy n="59" d="100"/>
        </p:scale>
        <p:origin x="2844" y="1356"/>
      </p:cViewPr>
      <p:guideLst>
        <p:guide orient="horz" pos="2112"/>
        <p:guide pos="124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3938"/>
    </p:cViewPr>
  </p:sorterViewPr>
  <p:notesViewPr>
    <p:cSldViewPr>
      <p:cViewPr>
        <p:scale>
          <a:sx n="150" d="100"/>
          <a:sy n="150" d="100"/>
        </p:scale>
        <p:origin x="1212" y="-253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s>
</file>

<file path=ppt/diagrams/_rels/data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7D86EF-2D62-44C6-B66B-D0BCD8B5415C}" type="doc">
      <dgm:prSet loTypeId="urn:microsoft.com/office/officeart/2008/layout/VerticalCurvedList" loCatId="list" qsTypeId="urn:microsoft.com/office/officeart/2005/8/quickstyle/simple3" qsCatId="simple" csTypeId="urn:microsoft.com/office/officeart/2005/8/colors/colorful1" csCatId="colorful" phldr="1"/>
      <dgm:spPr/>
      <dgm:t>
        <a:bodyPr/>
        <a:lstStyle/>
        <a:p>
          <a:endParaRPr lang="en-US"/>
        </a:p>
      </dgm:t>
    </dgm:pt>
    <dgm:pt modelId="{61E75B28-AB85-4D5B-99BF-27A392F181BC}">
      <dgm:prSet phldrT="[Text]"/>
      <dgm:spPr/>
      <dgm:t>
        <a:bodyPr/>
        <a:lstStyle/>
        <a:p>
          <a:r>
            <a:rPr lang="en-US" b="0" dirty="0" smtClean="0">
              <a:solidFill>
                <a:schemeClr val="tx1"/>
              </a:solidFill>
              <a:effectLst/>
            </a:rPr>
            <a:t>1. </a:t>
          </a:r>
          <a:r>
            <a:rPr lang="id-ID" b="0" dirty="0" smtClean="0">
              <a:solidFill>
                <a:schemeClr val="tx1"/>
              </a:solidFill>
              <a:effectLst/>
            </a:rPr>
            <a:t>Pengantar Penelitian</a:t>
          </a:r>
          <a:endParaRPr lang="en-US" b="0" dirty="0">
            <a:solidFill>
              <a:schemeClr val="tx1"/>
            </a:solidFill>
            <a:effectLst/>
          </a:endParaRPr>
        </a:p>
      </dgm:t>
    </dgm:pt>
    <dgm:pt modelId="{DFFFE710-2B7D-4EE5-8422-2CA958DD2836}" type="parTrans" cxnId="{BA346185-E011-4D15-8749-77EBDF9A77E4}">
      <dgm:prSet/>
      <dgm:spPr/>
      <dgm:t>
        <a:bodyPr/>
        <a:lstStyle/>
        <a:p>
          <a:endParaRPr lang="en-US"/>
        </a:p>
      </dgm:t>
    </dgm:pt>
    <dgm:pt modelId="{5EE00A65-C21A-4C65-9FFE-7C072A098420}" type="sibTrans" cxnId="{BA346185-E011-4D15-8749-77EBDF9A77E4}">
      <dgm:prSet/>
      <dgm:spPr/>
      <dgm:t>
        <a:bodyPr/>
        <a:lstStyle/>
        <a:p>
          <a:endParaRPr lang="en-US"/>
        </a:p>
      </dgm:t>
    </dgm:pt>
    <dgm:pt modelId="{5ABA629F-5ACA-4CB0-852E-36507611C0B2}">
      <dgm:prSet/>
      <dgm:spPr/>
      <dgm:t>
        <a:bodyPr/>
        <a:lstStyle/>
        <a:p>
          <a:r>
            <a:rPr lang="en-US" b="0" dirty="0" smtClean="0">
              <a:solidFill>
                <a:schemeClr val="tx1"/>
              </a:solidFill>
            </a:rPr>
            <a:t>2. </a:t>
          </a:r>
          <a:r>
            <a:rPr lang="en-US" b="0" dirty="0" err="1" smtClean="0">
              <a:solidFill>
                <a:schemeClr val="tx1"/>
              </a:solidFill>
            </a:rPr>
            <a:t>Tahapan</a:t>
          </a:r>
          <a:r>
            <a:rPr lang="en-US" b="0" dirty="0" smtClean="0">
              <a:solidFill>
                <a:schemeClr val="tx1"/>
              </a:solidFill>
            </a:rPr>
            <a:t> </a:t>
          </a:r>
          <a:r>
            <a:rPr lang="en-US" b="0" dirty="0" err="1" smtClean="0">
              <a:solidFill>
                <a:schemeClr val="tx1"/>
              </a:solidFill>
            </a:rPr>
            <a:t>Penelitian</a:t>
          </a:r>
          <a:endParaRPr lang="en-US" b="0" dirty="0">
            <a:solidFill>
              <a:schemeClr val="tx1"/>
            </a:solidFill>
          </a:endParaRPr>
        </a:p>
      </dgm:t>
    </dgm:pt>
    <dgm:pt modelId="{F3E6C27E-9AE1-416E-AA30-16DAF43C395D}" type="parTrans" cxnId="{F3E6976B-C3C7-4A62-B896-A9FD224FBF7C}">
      <dgm:prSet/>
      <dgm:spPr/>
      <dgm:t>
        <a:bodyPr/>
        <a:lstStyle/>
        <a:p>
          <a:endParaRPr lang="id-ID"/>
        </a:p>
      </dgm:t>
    </dgm:pt>
    <dgm:pt modelId="{9DBB2C32-27B7-462E-A2E1-D859B61C444E}" type="sibTrans" cxnId="{F3E6976B-C3C7-4A62-B896-A9FD224FBF7C}">
      <dgm:prSet/>
      <dgm:spPr/>
      <dgm:t>
        <a:bodyPr/>
        <a:lstStyle/>
        <a:p>
          <a:endParaRPr lang="id-ID"/>
        </a:p>
      </dgm:t>
    </dgm:pt>
    <dgm:pt modelId="{E6AD5E5A-494C-4B2C-B964-BCF6B1A23883}">
      <dgm:prSet/>
      <dgm:spPr/>
      <dgm:t>
        <a:bodyPr/>
        <a:lstStyle/>
        <a:p>
          <a:r>
            <a:rPr lang="en-US" b="0" dirty="0" smtClean="0">
              <a:solidFill>
                <a:schemeClr val="tx1"/>
              </a:solidFill>
            </a:rPr>
            <a:t>3. Literature Review</a:t>
          </a:r>
          <a:endParaRPr lang="en-US" b="0" dirty="0">
            <a:solidFill>
              <a:schemeClr val="tx1"/>
            </a:solidFill>
          </a:endParaRPr>
        </a:p>
      </dgm:t>
    </dgm:pt>
    <dgm:pt modelId="{0F790713-4237-433A-8611-B0EA4EE639FF}" type="parTrans" cxnId="{38EEAE81-A3A2-4A39-A75F-72F1124BECF5}">
      <dgm:prSet/>
      <dgm:spPr/>
      <dgm:t>
        <a:bodyPr/>
        <a:lstStyle/>
        <a:p>
          <a:endParaRPr lang="id-ID"/>
        </a:p>
      </dgm:t>
    </dgm:pt>
    <dgm:pt modelId="{DB194F82-9C0F-4155-888B-04752AD0EED8}" type="sibTrans" cxnId="{38EEAE81-A3A2-4A39-A75F-72F1124BECF5}">
      <dgm:prSet/>
      <dgm:spPr/>
      <dgm:t>
        <a:bodyPr/>
        <a:lstStyle/>
        <a:p>
          <a:endParaRPr lang="id-ID"/>
        </a:p>
      </dgm:t>
    </dgm:pt>
    <dgm:pt modelId="{13C7DB5F-04EB-475B-983A-55E668C397BC}">
      <dgm:prSet/>
      <dgm:spPr/>
      <dgm:t>
        <a:bodyPr/>
        <a:lstStyle/>
        <a:p>
          <a:r>
            <a:rPr lang="en-US" b="1" dirty="0" smtClean="0">
              <a:solidFill>
                <a:schemeClr val="tx1"/>
              </a:solidFill>
            </a:rPr>
            <a:t>4. </a:t>
          </a:r>
          <a:r>
            <a:rPr lang="en-US" b="1" dirty="0" err="1" smtClean="0">
              <a:solidFill>
                <a:schemeClr val="tx1"/>
              </a:solidFill>
            </a:rPr>
            <a:t>Penulisan</a:t>
          </a:r>
          <a:r>
            <a:rPr lang="en-US" b="1" dirty="0" smtClean="0">
              <a:solidFill>
                <a:schemeClr val="tx1"/>
              </a:solidFill>
            </a:rPr>
            <a:t> </a:t>
          </a:r>
          <a:r>
            <a:rPr lang="en-US" b="1" dirty="0" err="1" smtClean="0">
              <a:solidFill>
                <a:schemeClr val="tx1"/>
              </a:solidFill>
            </a:rPr>
            <a:t>Ilmiah</a:t>
          </a:r>
          <a:r>
            <a:rPr lang="en-US" b="1" dirty="0" smtClean="0">
              <a:solidFill>
                <a:schemeClr val="tx1"/>
              </a:solidFill>
            </a:rPr>
            <a:t> </a:t>
          </a:r>
          <a:r>
            <a:rPr lang="en-US" b="1" dirty="0" err="1" smtClean="0">
              <a:solidFill>
                <a:schemeClr val="tx1"/>
              </a:solidFill>
            </a:rPr>
            <a:t>dan</a:t>
          </a:r>
          <a:r>
            <a:rPr lang="en-US" b="1" dirty="0" smtClean="0">
              <a:solidFill>
                <a:schemeClr val="tx1"/>
              </a:solidFill>
            </a:rPr>
            <a:t> </a:t>
          </a:r>
          <a:r>
            <a:rPr lang="en-US" b="1" dirty="0" err="1" smtClean="0">
              <a:solidFill>
                <a:schemeClr val="tx1"/>
              </a:solidFill>
            </a:rPr>
            <a:t>Publikasi</a:t>
          </a:r>
          <a:r>
            <a:rPr lang="en-US" b="1" dirty="0" smtClean="0">
              <a:solidFill>
                <a:schemeClr val="tx1"/>
              </a:solidFill>
            </a:rPr>
            <a:t> </a:t>
          </a:r>
          <a:r>
            <a:rPr lang="en-US" b="1" dirty="0" err="1" smtClean="0">
              <a:solidFill>
                <a:schemeClr val="tx1"/>
              </a:solidFill>
            </a:rPr>
            <a:t>Penelitian</a:t>
          </a:r>
          <a:endParaRPr lang="id-ID" b="1" i="1" dirty="0">
            <a:solidFill>
              <a:schemeClr val="tx1"/>
            </a:solidFill>
          </a:endParaRPr>
        </a:p>
      </dgm:t>
    </dgm:pt>
    <dgm:pt modelId="{746EE1F1-EAA0-4762-9295-012CEE423930}" type="parTrans" cxnId="{B1A68F55-CC5C-444C-8F19-BA640397F8B2}">
      <dgm:prSet/>
      <dgm:spPr/>
      <dgm:t>
        <a:bodyPr/>
        <a:lstStyle/>
        <a:p>
          <a:endParaRPr lang="id-ID"/>
        </a:p>
      </dgm:t>
    </dgm:pt>
    <dgm:pt modelId="{C81F0F70-70E7-412E-A3A6-5FC15B6ECAAC}" type="sibTrans" cxnId="{B1A68F55-CC5C-444C-8F19-BA640397F8B2}">
      <dgm:prSet/>
      <dgm:spPr/>
      <dgm:t>
        <a:bodyPr/>
        <a:lstStyle/>
        <a:p>
          <a:endParaRPr lang="id-ID"/>
        </a:p>
      </dgm:t>
    </dgm:pt>
    <dgm:pt modelId="{0456BA7D-991F-4896-9456-C4D6351A3831}">
      <dgm:prSet/>
      <dgm:spPr/>
      <dgm:t>
        <a:bodyPr/>
        <a:lstStyle/>
        <a:p>
          <a:r>
            <a:rPr lang="en-US" b="0" dirty="0" smtClean="0">
              <a:solidFill>
                <a:schemeClr val="tx1"/>
              </a:solidFill>
            </a:rPr>
            <a:t>5. Systematic Literature Review (SLR)</a:t>
          </a:r>
          <a:endParaRPr lang="en-US" b="0" dirty="0">
            <a:solidFill>
              <a:schemeClr val="tx1"/>
            </a:solidFill>
          </a:endParaRPr>
        </a:p>
      </dgm:t>
    </dgm:pt>
    <dgm:pt modelId="{887F28E8-7285-425E-BDBB-98D450343A84}" type="parTrans" cxnId="{D0752EE4-2582-4A48-B75A-30E270DEAF86}">
      <dgm:prSet/>
      <dgm:spPr/>
      <dgm:t>
        <a:bodyPr/>
        <a:lstStyle/>
        <a:p>
          <a:endParaRPr lang="id-ID"/>
        </a:p>
      </dgm:t>
    </dgm:pt>
    <dgm:pt modelId="{5FBF904B-1344-48E2-A20E-3FBF9BD4A004}" type="sibTrans" cxnId="{D0752EE4-2582-4A48-B75A-30E270DEAF86}">
      <dgm:prSet/>
      <dgm:spPr/>
      <dgm:t>
        <a:bodyPr/>
        <a:lstStyle/>
        <a:p>
          <a:endParaRPr lang="id-ID"/>
        </a:p>
      </dgm:t>
    </dgm:pt>
    <dgm:pt modelId="{D385DD73-CD43-4171-BCE4-C9E0319250BB}">
      <dgm:prSet/>
      <dgm:spPr/>
      <dgm:t>
        <a:bodyPr/>
        <a:lstStyle/>
        <a:p>
          <a:r>
            <a:rPr lang="en-US" b="0" dirty="0" smtClean="0">
              <a:solidFill>
                <a:schemeClr val="tx1"/>
              </a:solidFill>
            </a:rPr>
            <a:t>6. </a:t>
          </a:r>
          <a:r>
            <a:rPr lang="en-US" b="0" dirty="0" err="1" smtClean="0">
              <a:solidFill>
                <a:schemeClr val="tx1"/>
              </a:solidFill>
            </a:rPr>
            <a:t>Pembimbingan</a:t>
          </a:r>
          <a:r>
            <a:rPr lang="en-US" b="0" dirty="0" smtClean="0">
              <a:solidFill>
                <a:schemeClr val="tx1"/>
              </a:solidFill>
            </a:rPr>
            <a:t> </a:t>
          </a:r>
          <a:r>
            <a:rPr lang="en-US" b="0" dirty="0" err="1" smtClean="0">
              <a:solidFill>
                <a:schemeClr val="tx1"/>
              </a:solidFill>
            </a:rPr>
            <a:t>dan</a:t>
          </a:r>
          <a:r>
            <a:rPr lang="en-US" b="0" dirty="0" smtClean="0">
              <a:solidFill>
                <a:schemeClr val="tx1"/>
              </a:solidFill>
            </a:rPr>
            <a:t> </a:t>
          </a:r>
          <a:r>
            <a:rPr lang="en-US" b="0" dirty="0" err="1" smtClean="0">
              <a:solidFill>
                <a:schemeClr val="tx1"/>
              </a:solidFill>
            </a:rPr>
            <a:t>Presentasi</a:t>
          </a:r>
          <a:r>
            <a:rPr lang="en-US" b="0" dirty="0" smtClean="0">
              <a:solidFill>
                <a:schemeClr val="tx1"/>
              </a:solidFill>
            </a:rPr>
            <a:t> </a:t>
          </a:r>
          <a:r>
            <a:rPr lang="en-US" b="0" dirty="0" err="1" smtClean="0">
              <a:solidFill>
                <a:schemeClr val="tx1"/>
              </a:solidFill>
            </a:rPr>
            <a:t>Penelitian</a:t>
          </a:r>
          <a:endParaRPr lang="en-US" b="0" dirty="0">
            <a:solidFill>
              <a:schemeClr val="tx1"/>
            </a:solidFill>
          </a:endParaRPr>
        </a:p>
      </dgm:t>
    </dgm:pt>
    <dgm:pt modelId="{A32F877D-796E-4468-8F30-54246868CF79}" type="parTrans" cxnId="{BA6C0385-0E76-4C17-9678-7E9C465A3A44}">
      <dgm:prSet/>
      <dgm:spPr/>
      <dgm:t>
        <a:bodyPr/>
        <a:lstStyle/>
        <a:p>
          <a:endParaRPr lang="id-ID"/>
        </a:p>
      </dgm:t>
    </dgm:pt>
    <dgm:pt modelId="{A8CA130C-6714-4C20-80BA-43D3C00D6B6F}" type="sibTrans" cxnId="{BA6C0385-0E76-4C17-9678-7E9C465A3A44}">
      <dgm:prSet/>
      <dgm:spPr/>
      <dgm:t>
        <a:bodyPr/>
        <a:lstStyle/>
        <a:p>
          <a:endParaRPr lang="id-ID"/>
        </a:p>
      </dgm:t>
    </dgm:pt>
    <dgm:pt modelId="{B7FA4153-5FAB-4ABD-9543-2EDE3A3A6DE1}" type="pres">
      <dgm:prSet presAssocID="{B07D86EF-2D62-44C6-B66B-D0BCD8B5415C}" presName="Name0" presStyleCnt="0">
        <dgm:presLayoutVars>
          <dgm:chMax val="7"/>
          <dgm:chPref val="7"/>
          <dgm:dir/>
        </dgm:presLayoutVars>
      </dgm:prSet>
      <dgm:spPr/>
      <dgm:t>
        <a:bodyPr/>
        <a:lstStyle/>
        <a:p>
          <a:endParaRPr lang="en-US"/>
        </a:p>
      </dgm:t>
    </dgm:pt>
    <dgm:pt modelId="{D507BAF8-5B4A-447C-ABB5-C52C4CEF29D4}" type="pres">
      <dgm:prSet presAssocID="{B07D86EF-2D62-44C6-B66B-D0BCD8B5415C}" presName="Name1" presStyleCnt="0"/>
      <dgm:spPr/>
    </dgm:pt>
    <dgm:pt modelId="{FBB0DBA0-904F-4732-B5FC-F9A81C3FB897}" type="pres">
      <dgm:prSet presAssocID="{B07D86EF-2D62-44C6-B66B-D0BCD8B5415C}" presName="cycle" presStyleCnt="0"/>
      <dgm:spPr/>
    </dgm:pt>
    <dgm:pt modelId="{06DCD9DD-7CB6-4A26-A4DA-C66898499B46}" type="pres">
      <dgm:prSet presAssocID="{B07D86EF-2D62-44C6-B66B-D0BCD8B5415C}" presName="srcNode" presStyleLbl="node1" presStyleIdx="0" presStyleCnt="6"/>
      <dgm:spPr/>
    </dgm:pt>
    <dgm:pt modelId="{F2668C33-3775-45F7-8B1C-53CD547A9962}" type="pres">
      <dgm:prSet presAssocID="{B07D86EF-2D62-44C6-B66B-D0BCD8B5415C}" presName="conn" presStyleLbl="parChTrans1D2" presStyleIdx="0" presStyleCnt="1"/>
      <dgm:spPr/>
      <dgm:t>
        <a:bodyPr/>
        <a:lstStyle/>
        <a:p>
          <a:endParaRPr lang="en-US"/>
        </a:p>
      </dgm:t>
    </dgm:pt>
    <dgm:pt modelId="{DF2A2467-01F5-4720-84E2-9FFC6ACFFD99}" type="pres">
      <dgm:prSet presAssocID="{B07D86EF-2D62-44C6-B66B-D0BCD8B5415C}" presName="extraNode" presStyleLbl="node1" presStyleIdx="0" presStyleCnt="6"/>
      <dgm:spPr/>
    </dgm:pt>
    <dgm:pt modelId="{E98A4464-3594-4859-B4E1-8FD459CAE4C7}" type="pres">
      <dgm:prSet presAssocID="{B07D86EF-2D62-44C6-B66B-D0BCD8B5415C}" presName="dstNode" presStyleLbl="node1" presStyleIdx="0" presStyleCnt="6"/>
      <dgm:spPr/>
    </dgm:pt>
    <dgm:pt modelId="{C95AE1C9-6883-41D7-BFBF-96D36DF01284}" type="pres">
      <dgm:prSet presAssocID="{61E75B28-AB85-4D5B-99BF-27A392F181BC}" presName="text_1" presStyleLbl="node1" presStyleIdx="0" presStyleCnt="6">
        <dgm:presLayoutVars>
          <dgm:bulletEnabled val="1"/>
        </dgm:presLayoutVars>
      </dgm:prSet>
      <dgm:spPr/>
      <dgm:t>
        <a:bodyPr/>
        <a:lstStyle/>
        <a:p>
          <a:endParaRPr lang="en-US"/>
        </a:p>
      </dgm:t>
    </dgm:pt>
    <dgm:pt modelId="{F82A2194-AD0F-40FB-B76E-84EC5EEF1804}" type="pres">
      <dgm:prSet presAssocID="{61E75B28-AB85-4D5B-99BF-27A392F181BC}" presName="accent_1" presStyleCnt="0"/>
      <dgm:spPr/>
    </dgm:pt>
    <dgm:pt modelId="{6A4F07D3-5ED9-4760-BDA4-B572E595E3B3}" type="pres">
      <dgm:prSet presAssocID="{61E75B28-AB85-4D5B-99BF-27A392F181BC}" presName="accentRepeatNode" presStyleLbl="solidFgAcc1" presStyleIdx="0" presStyleCnt="6"/>
      <dgm:spPr/>
    </dgm:pt>
    <dgm:pt modelId="{A46F6442-9543-402D-9D72-6CD69DA9E324}" type="pres">
      <dgm:prSet presAssocID="{5ABA629F-5ACA-4CB0-852E-36507611C0B2}" presName="text_2" presStyleLbl="node1" presStyleIdx="1" presStyleCnt="6">
        <dgm:presLayoutVars>
          <dgm:bulletEnabled val="1"/>
        </dgm:presLayoutVars>
      </dgm:prSet>
      <dgm:spPr/>
      <dgm:t>
        <a:bodyPr/>
        <a:lstStyle/>
        <a:p>
          <a:endParaRPr lang="id-ID"/>
        </a:p>
      </dgm:t>
    </dgm:pt>
    <dgm:pt modelId="{5A3CC3EC-20F6-4AB8-8CC2-5AE0F4BC6A52}" type="pres">
      <dgm:prSet presAssocID="{5ABA629F-5ACA-4CB0-852E-36507611C0B2}" presName="accent_2" presStyleCnt="0"/>
      <dgm:spPr/>
    </dgm:pt>
    <dgm:pt modelId="{745C97B3-5596-4939-A084-551783CA53DD}" type="pres">
      <dgm:prSet presAssocID="{5ABA629F-5ACA-4CB0-852E-36507611C0B2}" presName="accentRepeatNode" presStyleLbl="solidFgAcc1" presStyleIdx="1" presStyleCnt="6"/>
      <dgm:spPr/>
    </dgm:pt>
    <dgm:pt modelId="{55261763-0AEC-4D31-8136-12392D2D8CAC}" type="pres">
      <dgm:prSet presAssocID="{E6AD5E5A-494C-4B2C-B964-BCF6B1A23883}" presName="text_3" presStyleLbl="node1" presStyleIdx="2" presStyleCnt="6">
        <dgm:presLayoutVars>
          <dgm:bulletEnabled val="1"/>
        </dgm:presLayoutVars>
      </dgm:prSet>
      <dgm:spPr/>
      <dgm:t>
        <a:bodyPr/>
        <a:lstStyle/>
        <a:p>
          <a:endParaRPr lang="id-ID"/>
        </a:p>
      </dgm:t>
    </dgm:pt>
    <dgm:pt modelId="{2154989E-1859-49B5-9D2C-E6523DA4E475}" type="pres">
      <dgm:prSet presAssocID="{E6AD5E5A-494C-4B2C-B964-BCF6B1A23883}" presName="accent_3" presStyleCnt="0"/>
      <dgm:spPr/>
    </dgm:pt>
    <dgm:pt modelId="{3BB461CF-AE05-4EC3-83A9-BD1BBC1DF3F0}" type="pres">
      <dgm:prSet presAssocID="{E6AD5E5A-494C-4B2C-B964-BCF6B1A23883}" presName="accentRepeatNode" presStyleLbl="solidFgAcc1" presStyleIdx="2" presStyleCnt="6"/>
      <dgm:spPr/>
    </dgm:pt>
    <dgm:pt modelId="{37045537-A092-43CE-9489-E2363CE24285}" type="pres">
      <dgm:prSet presAssocID="{13C7DB5F-04EB-475B-983A-55E668C397BC}" presName="text_4" presStyleLbl="node1" presStyleIdx="3" presStyleCnt="6">
        <dgm:presLayoutVars>
          <dgm:bulletEnabled val="1"/>
        </dgm:presLayoutVars>
      </dgm:prSet>
      <dgm:spPr/>
      <dgm:t>
        <a:bodyPr/>
        <a:lstStyle/>
        <a:p>
          <a:endParaRPr lang="id-ID"/>
        </a:p>
      </dgm:t>
    </dgm:pt>
    <dgm:pt modelId="{3F2D0488-EFAE-4289-9A49-0A883F0A5E47}" type="pres">
      <dgm:prSet presAssocID="{13C7DB5F-04EB-475B-983A-55E668C397BC}" presName="accent_4" presStyleCnt="0"/>
      <dgm:spPr/>
    </dgm:pt>
    <dgm:pt modelId="{F22447C9-6178-4BDF-AD93-D3C8B72968BB}" type="pres">
      <dgm:prSet presAssocID="{13C7DB5F-04EB-475B-983A-55E668C397BC}" presName="accentRepeatNode" presStyleLbl="solidFgAcc1" presStyleIdx="3" presStyleCnt="6"/>
      <dgm:spPr/>
    </dgm:pt>
    <dgm:pt modelId="{F8208DB3-772A-413C-9BE1-16529BF6F398}" type="pres">
      <dgm:prSet presAssocID="{0456BA7D-991F-4896-9456-C4D6351A3831}" presName="text_5" presStyleLbl="node1" presStyleIdx="4" presStyleCnt="6">
        <dgm:presLayoutVars>
          <dgm:bulletEnabled val="1"/>
        </dgm:presLayoutVars>
      </dgm:prSet>
      <dgm:spPr/>
      <dgm:t>
        <a:bodyPr/>
        <a:lstStyle/>
        <a:p>
          <a:endParaRPr lang="id-ID"/>
        </a:p>
      </dgm:t>
    </dgm:pt>
    <dgm:pt modelId="{1742B94E-CDAD-4DB6-8AE3-02B3263B75FE}" type="pres">
      <dgm:prSet presAssocID="{0456BA7D-991F-4896-9456-C4D6351A3831}" presName="accent_5" presStyleCnt="0"/>
      <dgm:spPr/>
    </dgm:pt>
    <dgm:pt modelId="{2FFBCD89-C349-420B-A154-252D9F74A287}" type="pres">
      <dgm:prSet presAssocID="{0456BA7D-991F-4896-9456-C4D6351A3831}" presName="accentRepeatNode" presStyleLbl="solidFgAcc1" presStyleIdx="4" presStyleCnt="6"/>
      <dgm:spPr/>
    </dgm:pt>
    <dgm:pt modelId="{DE8BBC9A-2AED-4E65-8D98-B344E92E5F79}" type="pres">
      <dgm:prSet presAssocID="{D385DD73-CD43-4171-BCE4-C9E0319250BB}" presName="text_6" presStyleLbl="node1" presStyleIdx="5" presStyleCnt="6">
        <dgm:presLayoutVars>
          <dgm:bulletEnabled val="1"/>
        </dgm:presLayoutVars>
      </dgm:prSet>
      <dgm:spPr/>
      <dgm:t>
        <a:bodyPr/>
        <a:lstStyle/>
        <a:p>
          <a:endParaRPr lang="id-ID"/>
        </a:p>
      </dgm:t>
    </dgm:pt>
    <dgm:pt modelId="{CB34327F-0CD2-4C8C-8AB1-83B9635AA843}" type="pres">
      <dgm:prSet presAssocID="{D385DD73-CD43-4171-BCE4-C9E0319250BB}" presName="accent_6" presStyleCnt="0"/>
      <dgm:spPr/>
    </dgm:pt>
    <dgm:pt modelId="{14679AA7-89A1-4991-9B88-549C5E85B9DA}" type="pres">
      <dgm:prSet presAssocID="{D385DD73-CD43-4171-BCE4-C9E0319250BB}" presName="accentRepeatNode" presStyleLbl="solidFgAcc1" presStyleIdx="5" presStyleCnt="6"/>
      <dgm:spPr/>
    </dgm:pt>
  </dgm:ptLst>
  <dgm:cxnLst>
    <dgm:cxn modelId="{23336D9F-4629-4CB3-9FAF-9C38A52C710C}" type="presOf" srcId="{13C7DB5F-04EB-475B-983A-55E668C397BC}" destId="{37045537-A092-43CE-9489-E2363CE24285}" srcOrd="0" destOrd="0" presId="urn:microsoft.com/office/officeart/2008/layout/VerticalCurvedList"/>
    <dgm:cxn modelId="{38EEAE81-A3A2-4A39-A75F-72F1124BECF5}" srcId="{B07D86EF-2D62-44C6-B66B-D0BCD8B5415C}" destId="{E6AD5E5A-494C-4B2C-B964-BCF6B1A23883}" srcOrd="2" destOrd="0" parTransId="{0F790713-4237-433A-8611-B0EA4EE639FF}" sibTransId="{DB194F82-9C0F-4155-888B-04752AD0EED8}"/>
    <dgm:cxn modelId="{226751F0-C62F-477D-865F-F5FF8912C86F}" type="presOf" srcId="{E6AD5E5A-494C-4B2C-B964-BCF6B1A23883}" destId="{55261763-0AEC-4D31-8136-12392D2D8CAC}" srcOrd="0" destOrd="0" presId="urn:microsoft.com/office/officeart/2008/layout/VerticalCurvedList"/>
    <dgm:cxn modelId="{282AA051-04DA-4F86-9299-DF402AF324E4}" type="presOf" srcId="{B07D86EF-2D62-44C6-B66B-D0BCD8B5415C}" destId="{B7FA4153-5FAB-4ABD-9543-2EDE3A3A6DE1}" srcOrd="0" destOrd="0" presId="urn:microsoft.com/office/officeart/2008/layout/VerticalCurvedList"/>
    <dgm:cxn modelId="{0DB20DA9-2CA8-4CD1-ADAD-7A64305EC702}" type="presOf" srcId="{5EE00A65-C21A-4C65-9FFE-7C072A098420}" destId="{F2668C33-3775-45F7-8B1C-53CD547A9962}" srcOrd="0" destOrd="0" presId="urn:microsoft.com/office/officeart/2008/layout/VerticalCurvedList"/>
    <dgm:cxn modelId="{A4CC01F9-A8DA-4313-A3E2-D95A460679F3}" type="presOf" srcId="{5ABA629F-5ACA-4CB0-852E-36507611C0B2}" destId="{A46F6442-9543-402D-9D72-6CD69DA9E324}" srcOrd="0" destOrd="0" presId="urn:microsoft.com/office/officeart/2008/layout/VerticalCurvedList"/>
    <dgm:cxn modelId="{04BD1B56-35EE-4233-AFEB-C1FDA2F273CD}" type="presOf" srcId="{61E75B28-AB85-4D5B-99BF-27A392F181BC}" destId="{C95AE1C9-6883-41D7-BFBF-96D36DF01284}" srcOrd="0" destOrd="0" presId="urn:microsoft.com/office/officeart/2008/layout/VerticalCurvedList"/>
    <dgm:cxn modelId="{F3E6976B-C3C7-4A62-B896-A9FD224FBF7C}" srcId="{B07D86EF-2D62-44C6-B66B-D0BCD8B5415C}" destId="{5ABA629F-5ACA-4CB0-852E-36507611C0B2}" srcOrd="1" destOrd="0" parTransId="{F3E6C27E-9AE1-416E-AA30-16DAF43C395D}" sibTransId="{9DBB2C32-27B7-462E-A2E1-D859B61C444E}"/>
    <dgm:cxn modelId="{B1A68F55-CC5C-444C-8F19-BA640397F8B2}" srcId="{B07D86EF-2D62-44C6-B66B-D0BCD8B5415C}" destId="{13C7DB5F-04EB-475B-983A-55E668C397BC}" srcOrd="3" destOrd="0" parTransId="{746EE1F1-EAA0-4762-9295-012CEE423930}" sibTransId="{C81F0F70-70E7-412E-A3A6-5FC15B6ECAAC}"/>
    <dgm:cxn modelId="{BA346185-E011-4D15-8749-77EBDF9A77E4}" srcId="{B07D86EF-2D62-44C6-B66B-D0BCD8B5415C}" destId="{61E75B28-AB85-4D5B-99BF-27A392F181BC}" srcOrd="0" destOrd="0" parTransId="{DFFFE710-2B7D-4EE5-8422-2CA958DD2836}" sibTransId="{5EE00A65-C21A-4C65-9FFE-7C072A098420}"/>
    <dgm:cxn modelId="{D0752EE4-2582-4A48-B75A-30E270DEAF86}" srcId="{B07D86EF-2D62-44C6-B66B-D0BCD8B5415C}" destId="{0456BA7D-991F-4896-9456-C4D6351A3831}" srcOrd="4" destOrd="0" parTransId="{887F28E8-7285-425E-BDBB-98D450343A84}" sibTransId="{5FBF904B-1344-48E2-A20E-3FBF9BD4A004}"/>
    <dgm:cxn modelId="{A402DDCE-0611-4A13-B414-A053F77C08DA}" type="presOf" srcId="{D385DD73-CD43-4171-BCE4-C9E0319250BB}" destId="{DE8BBC9A-2AED-4E65-8D98-B344E92E5F79}" srcOrd="0" destOrd="0" presId="urn:microsoft.com/office/officeart/2008/layout/VerticalCurvedList"/>
    <dgm:cxn modelId="{8A82A4DE-38F2-4C2A-9042-B2FCAD5C193E}" type="presOf" srcId="{0456BA7D-991F-4896-9456-C4D6351A3831}" destId="{F8208DB3-772A-413C-9BE1-16529BF6F398}" srcOrd="0" destOrd="0" presId="urn:microsoft.com/office/officeart/2008/layout/VerticalCurvedList"/>
    <dgm:cxn modelId="{BA6C0385-0E76-4C17-9678-7E9C465A3A44}" srcId="{B07D86EF-2D62-44C6-B66B-D0BCD8B5415C}" destId="{D385DD73-CD43-4171-BCE4-C9E0319250BB}" srcOrd="5" destOrd="0" parTransId="{A32F877D-796E-4468-8F30-54246868CF79}" sibTransId="{A8CA130C-6714-4C20-80BA-43D3C00D6B6F}"/>
    <dgm:cxn modelId="{2ACC9DC3-8214-42B0-BED0-9F01225951F3}" type="presParOf" srcId="{B7FA4153-5FAB-4ABD-9543-2EDE3A3A6DE1}" destId="{D507BAF8-5B4A-447C-ABB5-C52C4CEF29D4}" srcOrd="0" destOrd="0" presId="urn:microsoft.com/office/officeart/2008/layout/VerticalCurvedList"/>
    <dgm:cxn modelId="{309AEACA-E797-477D-B3E1-AB939FE41D76}" type="presParOf" srcId="{D507BAF8-5B4A-447C-ABB5-C52C4CEF29D4}" destId="{FBB0DBA0-904F-4732-B5FC-F9A81C3FB897}" srcOrd="0" destOrd="0" presId="urn:microsoft.com/office/officeart/2008/layout/VerticalCurvedList"/>
    <dgm:cxn modelId="{B71C0C89-50DD-4238-B768-AA50A0FA48BA}" type="presParOf" srcId="{FBB0DBA0-904F-4732-B5FC-F9A81C3FB897}" destId="{06DCD9DD-7CB6-4A26-A4DA-C66898499B46}" srcOrd="0" destOrd="0" presId="urn:microsoft.com/office/officeart/2008/layout/VerticalCurvedList"/>
    <dgm:cxn modelId="{F9BD5EBB-27BB-4CCE-B940-EB3697D92B0C}" type="presParOf" srcId="{FBB0DBA0-904F-4732-B5FC-F9A81C3FB897}" destId="{F2668C33-3775-45F7-8B1C-53CD547A9962}" srcOrd="1" destOrd="0" presId="urn:microsoft.com/office/officeart/2008/layout/VerticalCurvedList"/>
    <dgm:cxn modelId="{B94E1B1C-0521-4D62-BED5-666F1DE79C48}" type="presParOf" srcId="{FBB0DBA0-904F-4732-B5FC-F9A81C3FB897}" destId="{DF2A2467-01F5-4720-84E2-9FFC6ACFFD99}" srcOrd="2" destOrd="0" presId="urn:microsoft.com/office/officeart/2008/layout/VerticalCurvedList"/>
    <dgm:cxn modelId="{EB5378A4-C2A0-483D-AB61-5F1A2CBA70E8}" type="presParOf" srcId="{FBB0DBA0-904F-4732-B5FC-F9A81C3FB897}" destId="{E98A4464-3594-4859-B4E1-8FD459CAE4C7}" srcOrd="3" destOrd="0" presId="urn:microsoft.com/office/officeart/2008/layout/VerticalCurvedList"/>
    <dgm:cxn modelId="{EB786CAE-AE2F-46B2-838F-20D73D5DF794}" type="presParOf" srcId="{D507BAF8-5B4A-447C-ABB5-C52C4CEF29D4}" destId="{C95AE1C9-6883-41D7-BFBF-96D36DF01284}" srcOrd="1" destOrd="0" presId="urn:microsoft.com/office/officeart/2008/layout/VerticalCurvedList"/>
    <dgm:cxn modelId="{CD8CF1FD-4474-44EE-B74A-8E97271AFD01}" type="presParOf" srcId="{D507BAF8-5B4A-447C-ABB5-C52C4CEF29D4}" destId="{F82A2194-AD0F-40FB-B76E-84EC5EEF1804}" srcOrd="2" destOrd="0" presId="urn:microsoft.com/office/officeart/2008/layout/VerticalCurvedList"/>
    <dgm:cxn modelId="{1F0A2C5A-6CD5-48FF-B279-BE9E48442CB3}" type="presParOf" srcId="{F82A2194-AD0F-40FB-B76E-84EC5EEF1804}" destId="{6A4F07D3-5ED9-4760-BDA4-B572E595E3B3}" srcOrd="0" destOrd="0" presId="urn:microsoft.com/office/officeart/2008/layout/VerticalCurvedList"/>
    <dgm:cxn modelId="{B1F81861-0F68-49E2-BC49-8E26B009505C}" type="presParOf" srcId="{D507BAF8-5B4A-447C-ABB5-C52C4CEF29D4}" destId="{A46F6442-9543-402D-9D72-6CD69DA9E324}" srcOrd="3" destOrd="0" presId="urn:microsoft.com/office/officeart/2008/layout/VerticalCurvedList"/>
    <dgm:cxn modelId="{17511A8F-EA71-4393-A572-4D5219490606}" type="presParOf" srcId="{D507BAF8-5B4A-447C-ABB5-C52C4CEF29D4}" destId="{5A3CC3EC-20F6-4AB8-8CC2-5AE0F4BC6A52}" srcOrd="4" destOrd="0" presId="urn:microsoft.com/office/officeart/2008/layout/VerticalCurvedList"/>
    <dgm:cxn modelId="{C35D15B8-94B9-4043-8F64-5F59D5FCAF9C}" type="presParOf" srcId="{5A3CC3EC-20F6-4AB8-8CC2-5AE0F4BC6A52}" destId="{745C97B3-5596-4939-A084-551783CA53DD}" srcOrd="0" destOrd="0" presId="urn:microsoft.com/office/officeart/2008/layout/VerticalCurvedList"/>
    <dgm:cxn modelId="{873AD3AE-246A-4948-965E-43A231CB56B0}" type="presParOf" srcId="{D507BAF8-5B4A-447C-ABB5-C52C4CEF29D4}" destId="{55261763-0AEC-4D31-8136-12392D2D8CAC}" srcOrd="5" destOrd="0" presId="urn:microsoft.com/office/officeart/2008/layout/VerticalCurvedList"/>
    <dgm:cxn modelId="{03BA4C10-35B2-40B0-9F96-9106D9EE649A}" type="presParOf" srcId="{D507BAF8-5B4A-447C-ABB5-C52C4CEF29D4}" destId="{2154989E-1859-49B5-9D2C-E6523DA4E475}" srcOrd="6" destOrd="0" presId="urn:microsoft.com/office/officeart/2008/layout/VerticalCurvedList"/>
    <dgm:cxn modelId="{D4287B82-936C-4DBA-8060-4FB6910FED15}" type="presParOf" srcId="{2154989E-1859-49B5-9D2C-E6523DA4E475}" destId="{3BB461CF-AE05-4EC3-83A9-BD1BBC1DF3F0}" srcOrd="0" destOrd="0" presId="urn:microsoft.com/office/officeart/2008/layout/VerticalCurvedList"/>
    <dgm:cxn modelId="{EAEB6CC9-3C00-49EC-8BBB-C2F26A2C9333}" type="presParOf" srcId="{D507BAF8-5B4A-447C-ABB5-C52C4CEF29D4}" destId="{37045537-A092-43CE-9489-E2363CE24285}" srcOrd="7" destOrd="0" presId="urn:microsoft.com/office/officeart/2008/layout/VerticalCurvedList"/>
    <dgm:cxn modelId="{15F14265-CA64-494E-B6EE-8C6EE75E858E}" type="presParOf" srcId="{D507BAF8-5B4A-447C-ABB5-C52C4CEF29D4}" destId="{3F2D0488-EFAE-4289-9A49-0A883F0A5E47}" srcOrd="8" destOrd="0" presId="urn:microsoft.com/office/officeart/2008/layout/VerticalCurvedList"/>
    <dgm:cxn modelId="{59B9B6CF-D81D-4D71-9817-F99BAD989AFE}" type="presParOf" srcId="{3F2D0488-EFAE-4289-9A49-0A883F0A5E47}" destId="{F22447C9-6178-4BDF-AD93-D3C8B72968BB}" srcOrd="0" destOrd="0" presId="urn:microsoft.com/office/officeart/2008/layout/VerticalCurvedList"/>
    <dgm:cxn modelId="{1D8B5DE5-4D2C-4519-A11A-F59B6613E6A2}" type="presParOf" srcId="{D507BAF8-5B4A-447C-ABB5-C52C4CEF29D4}" destId="{F8208DB3-772A-413C-9BE1-16529BF6F398}" srcOrd="9" destOrd="0" presId="urn:microsoft.com/office/officeart/2008/layout/VerticalCurvedList"/>
    <dgm:cxn modelId="{35539D3A-91A9-4C03-9FDD-42410C89C85A}" type="presParOf" srcId="{D507BAF8-5B4A-447C-ABB5-C52C4CEF29D4}" destId="{1742B94E-CDAD-4DB6-8AE3-02B3263B75FE}" srcOrd="10" destOrd="0" presId="urn:microsoft.com/office/officeart/2008/layout/VerticalCurvedList"/>
    <dgm:cxn modelId="{38AD6B42-83BF-4705-BEAA-85E3F2A51C33}" type="presParOf" srcId="{1742B94E-CDAD-4DB6-8AE3-02B3263B75FE}" destId="{2FFBCD89-C349-420B-A154-252D9F74A287}" srcOrd="0" destOrd="0" presId="urn:microsoft.com/office/officeart/2008/layout/VerticalCurvedList"/>
    <dgm:cxn modelId="{0511C393-FC4D-4E59-AEB5-6DE1B7F21DAF}" type="presParOf" srcId="{D507BAF8-5B4A-447C-ABB5-C52C4CEF29D4}" destId="{DE8BBC9A-2AED-4E65-8D98-B344E92E5F79}" srcOrd="11" destOrd="0" presId="urn:microsoft.com/office/officeart/2008/layout/VerticalCurvedList"/>
    <dgm:cxn modelId="{FDA89E3B-E106-43B3-BE35-20B4D0F205FE}" type="presParOf" srcId="{D507BAF8-5B4A-447C-ABB5-C52C4CEF29D4}" destId="{CB34327F-0CD2-4C8C-8AB1-83B9635AA843}" srcOrd="12" destOrd="0" presId="urn:microsoft.com/office/officeart/2008/layout/VerticalCurvedList"/>
    <dgm:cxn modelId="{7197CB0A-6699-4917-9A25-565787E0A6E5}" type="presParOf" srcId="{CB34327F-0CD2-4C8C-8AB1-83B9635AA843}" destId="{14679AA7-89A1-4991-9B88-549C5E85B9D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F60551-BF2C-4805-93A1-E8D22AAE82D1}" type="doc">
      <dgm:prSet loTypeId="urn:microsoft.com/office/officeart/2005/8/layout/vList3" loCatId="picture" qsTypeId="urn:microsoft.com/office/officeart/2005/8/quickstyle/simple3" qsCatId="simple" csTypeId="urn:microsoft.com/office/officeart/2005/8/colors/colorful1" csCatId="colorful" phldr="1"/>
      <dgm:spPr/>
    </dgm:pt>
    <dgm:pt modelId="{0DC437CA-70D7-4ACA-B429-2D3CC6BA57FF}">
      <dgm:prSet phldrT="[Text]" custT="1"/>
      <dgm:spPr/>
      <dgm:t>
        <a:bodyPr/>
        <a:lstStyle/>
        <a:p>
          <a:pPr algn="l"/>
          <a:r>
            <a:rPr lang="id-ID" sz="3200" b="1" dirty="0" smtClean="0">
              <a:solidFill>
                <a:srgbClr val="FF0000"/>
              </a:solidFill>
              <a:effectLst>
                <a:outerShdw blurRad="38100" dist="38100" dir="2700000" algn="tl">
                  <a:srgbClr val="000000">
                    <a:alpha val="43137"/>
                  </a:srgbClr>
                </a:outerShdw>
              </a:effectLst>
            </a:rPr>
            <a:t>Jumlah </a:t>
          </a:r>
          <a:r>
            <a:rPr lang="id-ID" sz="3200" b="1" dirty="0" err="1" smtClean="0">
              <a:solidFill>
                <a:srgbClr val="FF0000"/>
              </a:solidFill>
              <a:effectLst>
                <a:outerShdw blurRad="38100" dist="38100" dir="2700000" algn="tl">
                  <a:srgbClr val="000000">
                    <a:alpha val="43137"/>
                  </a:srgbClr>
                </a:outerShdw>
              </a:effectLst>
            </a:rPr>
            <a:t>paper</a:t>
          </a:r>
          <a:r>
            <a:rPr lang="id-ID" sz="3200" b="1" dirty="0" smtClean="0">
              <a:solidFill>
                <a:srgbClr val="FF0000"/>
              </a:solidFill>
              <a:effectLst>
                <a:outerShdw blurRad="38100" dist="38100" dir="2700000" algn="tl">
                  <a:srgbClr val="000000">
                    <a:alpha val="43137"/>
                  </a:srgbClr>
                </a:outerShdw>
              </a:effectLst>
            </a:rPr>
            <a:t> </a:t>
          </a:r>
          <a:r>
            <a:rPr lang="id-ID" sz="2800" b="1" dirty="0" smtClean="0"/>
            <a:t>yang diterbitkan di </a:t>
          </a:r>
          <a:r>
            <a:rPr lang="id-ID" sz="2800" b="1" dirty="0" err="1" smtClean="0"/>
            <a:t>journal</a:t>
          </a:r>
          <a:r>
            <a:rPr lang="id-ID" sz="2800" b="1" dirty="0" smtClean="0"/>
            <a:t> </a:t>
          </a:r>
          <a:r>
            <a:rPr lang="id-ID" sz="2800" b="1" dirty="0" err="1" smtClean="0"/>
            <a:t>berimpact</a:t>
          </a:r>
          <a:r>
            <a:rPr lang="id-ID" sz="2800" b="1" dirty="0" smtClean="0"/>
            <a:t> </a:t>
          </a:r>
          <a:r>
            <a:rPr lang="id-ID" sz="2800" b="1" dirty="0" err="1" smtClean="0"/>
            <a:t>factor</a:t>
          </a:r>
          <a:r>
            <a:rPr lang="id-ID" sz="2800" b="1" dirty="0" smtClean="0"/>
            <a:t> tinggi</a:t>
          </a:r>
          <a:endParaRPr lang="id-ID" sz="2800" b="1" dirty="0"/>
        </a:p>
      </dgm:t>
    </dgm:pt>
    <dgm:pt modelId="{79423FF7-708D-4375-A38F-0CAEDCE47A3E}" type="parTrans" cxnId="{CA887737-39D5-4B49-B48A-A22525F2C6B4}">
      <dgm:prSet/>
      <dgm:spPr/>
      <dgm:t>
        <a:bodyPr/>
        <a:lstStyle/>
        <a:p>
          <a:endParaRPr lang="id-ID"/>
        </a:p>
      </dgm:t>
    </dgm:pt>
    <dgm:pt modelId="{5E396C98-0827-4C66-BC2D-368BDB187478}" type="sibTrans" cxnId="{CA887737-39D5-4B49-B48A-A22525F2C6B4}">
      <dgm:prSet/>
      <dgm:spPr/>
      <dgm:t>
        <a:bodyPr/>
        <a:lstStyle/>
        <a:p>
          <a:endParaRPr lang="id-ID"/>
        </a:p>
      </dgm:t>
    </dgm:pt>
    <dgm:pt modelId="{E1B0ADBB-A2AA-4048-9878-67BF317A26AB}">
      <dgm:prSet custT="1"/>
      <dgm:spPr/>
      <dgm:t>
        <a:bodyPr/>
        <a:lstStyle/>
        <a:p>
          <a:pPr algn="l"/>
          <a:r>
            <a:rPr lang="id-ID" sz="3200" b="1" dirty="0" smtClean="0">
              <a:solidFill>
                <a:srgbClr val="FF0000"/>
              </a:solidFill>
              <a:effectLst>
                <a:outerShdw blurRad="38100" dist="38100" dir="2700000" algn="tl">
                  <a:srgbClr val="000000">
                    <a:alpha val="43137"/>
                  </a:srgbClr>
                </a:outerShdw>
              </a:effectLst>
            </a:rPr>
            <a:t>Jumlah </a:t>
          </a:r>
          <a:r>
            <a:rPr lang="id-ID" sz="3200" b="1" dirty="0" err="1" smtClean="0">
              <a:solidFill>
                <a:srgbClr val="FF0000"/>
              </a:solidFill>
              <a:effectLst>
                <a:outerShdw blurRad="38100" dist="38100" dir="2700000" algn="tl">
                  <a:srgbClr val="000000">
                    <a:alpha val="43137"/>
                  </a:srgbClr>
                </a:outerShdw>
              </a:effectLst>
            </a:rPr>
            <a:t>citation</a:t>
          </a:r>
          <a:r>
            <a:rPr lang="id-ID" sz="3200" b="1" dirty="0" smtClean="0">
              <a:solidFill>
                <a:srgbClr val="FF0000"/>
              </a:solidFill>
              <a:effectLst>
                <a:outerShdw blurRad="38100" dist="38100" dir="2700000" algn="tl">
                  <a:srgbClr val="000000">
                    <a:alpha val="43137"/>
                  </a:srgbClr>
                </a:outerShdw>
              </a:effectLst>
            </a:rPr>
            <a:t> </a:t>
          </a:r>
          <a:r>
            <a:rPr lang="id-ID" sz="2800" b="1" dirty="0" smtClean="0"/>
            <a:t>ke </a:t>
          </a:r>
          <a:r>
            <a:rPr lang="id-ID" sz="2800" b="1" dirty="0" err="1" smtClean="0"/>
            <a:t>paper</a:t>
          </a:r>
          <a:r>
            <a:rPr lang="id-ID" sz="2800" b="1" dirty="0" smtClean="0"/>
            <a:t> seorang peneliti dari </a:t>
          </a:r>
          <a:r>
            <a:rPr lang="id-ID" sz="2800" b="1" dirty="0" err="1" smtClean="0"/>
            <a:t>paper</a:t>
          </a:r>
          <a:r>
            <a:rPr lang="id-ID" sz="2800" b="1" dirty="0" smtClean="0"/>
            <a:t> peneliti lain</a:t>
          </a:r>
          <a:endParaRPr lang="id-ID" sz="2800" b="1" dirty="0"/>
        </a:p>
      </dgm:t>
    </dgm:pt>
    <dgm:pt modelId="{3ACD0DBA-9B56-4E16-9B9B-A9CB8C3B02F4}" type="parTrans" cxnId="{1B2A6DBB-E5A3-4E88-BAD3-02F104D89AD7}">
      <dgm:prSet/>
      <dgm:spPr/>
      <dgm:t>
        <a:bodyPr/>
        <a:lstStyle/>
        <a:p>
          <a:endParaRPr lang="id-ID"/>
        </a:p>
      </dgm:t>
    </dgm:pt>
    <dgm:pt modelId="{FC48D3DA-677D-47B0-9C1D-18662765B50A}" type="sibTrans" cxnId="{1B2A6DBB-E5A3-4E88-BAD3-02F104D89AD7}">
      <dgm:prSet/>
      <dgm:spPr/>
      <dgm:t>
        <a:bodyPr/>
        <a:lstStyle/>
        <a:p>
          <a:endParaRPr lang="id-ID"/>
        </a:p>
      </dgm:t>
    </dgm:pt>
    <dgm:pt modelId="{35D959FB-1F4A-433A-AB31-A77E7F51EAE8}" type="pres">
      <dgm:prSet presAssocID="{46F60551-BF2C-4805-93A1-E8D22AAE82D1}" presName="linearFlow" presStyleCnt="0">
        <dgm:presLayoutVars>
          <dgm:dir/>
          <dgm:resizeHandles val="exact"/>
        </dgm:presLayoutVars>
      </dgm:prSet>
      <dgm:spPr/>
    </dgm:pt>
    <dgm:pt modelId="{5996249B-2F19-4A53-9985-18A2F9423405}" type="pres">
      <dgm:prSet presAssocID="{0DC437CA-70D7-4ACA-B429-2D3CC6BA57FF}" presName="composite" presStyleCnt="0"/>
      <dgm:spPr/>
    </dgm:pt>
    <dgm:pt modelId="{AC5F4B06-1C7E-4E7F-ADCC-C7C4DFA6D7C2}" type="pres">
      <dgm:prSet presAssocID="{0DC437CA-70D7-4ACA-B429-2D3CC6BA57FF}" presName="imgShp" presStyleLbl="fgImgPlace1" presStyleIdx="0" presStyleCnt="2" custLinFactNeighborX="-2590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72B4016B-D5CF-4AFC-A449-3B663CDF0828}" type="pres">
      <dgm:prSet presAssocID="{0DC437CA-70D7-4ACA-B429-2D3CC6BA57FF}" presName="txShp" presStyleLbl="node1" presStyleIdx="0" presStyleCnt="2" custScaleX="127951" custLinFactNeighborX="3778">
        <dgm:presLayoutVars>
          <dgm:bulletEnabled val="1"/>
        </dgm:presLayoutVars>
      </dgm:prSet>
      <dgm:spPr/>
      <dgm:t>
        <a:bodyPr/>
        <a:lstStyle/>
        <a:p>
          <a:endParaRPr lang="id-ID"/>
        </a:p>
      </dgm:t>
    </dgm:pt>
    <dgm:pt modelId="{F5EE5D07-D98A-45D1-B0F4-57DA157DB9E1}" type="pres">
      <dgm:prSet presAssocID="{5E396C98-0827-4C66-BC2D-368BDB187478}" presName="spacing" presStyleCnt="0"/>
      <dgm:spPr/>
    </dgm:pt>
    <dgm:pt modelId="{98E68AD8-5062-4C2C-B9FD-E1795CD9373D}" type="pres">
      <dgm:prSet presAssocID="{E1B0ADBB-A2AA-4048-9878-67BF317A26AB}" presName="composite" presStyleCnt="0"/>
      <dgm:spPr/>
    </dgm:pt>
    <dgm:pt modelId="{7E6A00C3-1C5F-457E-9764-485C86B6AF8B}" type="pres">
      <dgm:prSet presAssocID="{E1B0ADBB-A2AA-4048-9878-67BF317A26AB}" presName="imgShp" presStyleLbl="fgImgPlace1" presStyleIdx="1" presStyleCnt="2" custLinFactNeighborX="-2590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dgm:spPr>
    </dgm:pt>
    <dgm:pt modelId="{2FCACBFC-6BE0-469C-B72B-1367CB836A2F}" type="pres">
      <dgm:prSet presAssocID="{E1B0ADBB-A2AA-4048-9878-67BF317A26AB}" presName="txShp" presStyleLbl="node1" presStyleIdx="1" presStyleCnt="2" custScaleX="127951" custLinFactNeighborX="3778">
        <dgm:presLayoutVars>
          <dgm:bulletEnabled val="1"/>
        </dgm:presLayoutVars>
      </dgm:prSet>
      <dgm:spPr/>
      <dgm:t>
        <a:bodyPr/>
        <a:lstStyle/>
        <a:p>
          <a:endParaRPr lang="id-ID"/>
        </a:p>
      </dgm:t>
    </dgm:pt>
  </dgm:ptLst>
  <dgm:cxnLst>
    <dgm:cxn modelId="{08617A91-7B4C-42EB-BB85-E005CF4C6D64}" type="presOf" srcId="{E1B0ADBB-A2AA-4048-9878-67BF317A26AB}" destId="{2FCACBFC-6BE0-469C-B72B-1367CB836A2F}" srcOrd="0" destOrd="0" presId="urn:microsoft.com/office/officeart/2005/8/layout/vList3"/>
    <dgm:cxn modelId="{1B2A6DBB-E5A3-4E88-BAD3-02F104D89AD7}" srcId="{46F60551-BF2C-4805-93A1-E8D22AAE82D1}" destId="{E1B0ADBB-A2AA-4048-9878-67BF317A26AB}" srcOrd="1" destOrd="0" parTransId="{3ACD0DBA-9B56-4E16-9B9B-A9CB8C3B02F4}" sibTransId="{FC48D3DA-677D-47B0-9C1D-18662765B50A}"/>
    <dgm:cxn modelId="{751B12E4-60E0-49E3-AE99-AD3FC3599C87}" type="presOf" srcId="{0DC437CA-70D7-4ACA-B429-2D3CC6BA57FF}" destId="{72B4016B-D5CF-4AFC-A449-3B663CDF0828}" srcOrd="0" destOrd="0" presId="urn:microsoft.com/office/officeart/2005/8/layout/vList3"/>
    <dgm:cxn modelId="{49CCECD6-9601-43F2-8DC7-3785403CA3D4}" type="presOf" srcId="{46F60551-BF2C-4805-93A1-E8D22AAE82D1}" destId="{35D959FB-1F4A-433A-AB31-A77E7F51EAE8}" srcOrd="0" destOrd="0" presId="urn:microsoft.com/office/officeart/2005/8/layout/vList3"/>
    <dgm:cxn modelId="{CA887737-39D5-4B49-B48A-A22525F2C6B4}" srcId="{46F60551-BF2C-4805-93A1-E8D22AAE82D1}" destId="{0DC437CA-70D7-4ACA-B429-2D3CC6BA57FF}" srcOrd="0" destOrd="0" parTransId="{79423FF7-708D-4375-A38F-0CAEDCE47A3E}" sibTransId="{5E396C98-0827-4C66-BC2D-368BDB187478}"/>
    <dgm:cxn modelId="{FD6C5867-FC7F-48DD-B5C5-81D19878E521}" type="presParOf" srcId="{35D959FB-1F4A-433A-AB31-A77E7F51EAE8}" destId="{5996249B-2F19-4A53-9985-18A2F9423405}" srcOrd="0" destOrd="0" presId="urn:microsoft.com/office/officeart/2005/8/layout/vList3"/>
    <dgm:cxn modelId="{48CE64D2-C487-461C-B0BD-52F4E521266B}" type="presParOf" srcId="{5996249B-2F19-4A53-9985-18A2F9423405}" destId="{AC5F4B06-1C7E-4E7F-ADCC-C7C4DFA6D7C2}" srcOrd="0" destOrd="0" presId="urn:microsoft.com/office/officeart/2005/8/layout/vList3"/>
    <dgm:cxn modelId="{6C009DBB-CB48-46F8-9982-7D4F8A003DFD}" type="presParOf" srcId="{5996249B-2F19-4A53-9985-18A2F9423405}" destId="{72B4016B-D5CF-4AFC-A449-3B663CDF0828}" srcOrd="1" destOrd="0" presId="urn:microsoft.com/office/officeart/2005/8/layout/vList3"/>
    <dgm:cxn modelId="{73F2092C-481E-49D8-B050-A13E9CF68898}" type="presParOf" srcId="{35D959FB-1F4A-433A-AB31-A77E7F51EAE8}" destId="{F5EE5D07-D98A-45D1-B0F4-57DA157DB9E1}" srcOrd="1" destOrd="0" presId="urn:microsoft.com/office/officeart/2005/8/layout/vList3"/>
    <dgm:cxn modelId="{0967F5C5-F403-4D61-8E93-C5DB66C5E87B}" type="presParOf" srcId="{35D959FB-1F4A-433A-AB31-A77E7F51EAE8}" destId="{98E68AD8-5062-4C2C-B9FD-E1795CD9373D}" srcOrd="2" destOrd="0" presId="urn:microsoft.com/office/officeart/2005/8/layout/vList3"/>
    <dgm:cxn modelId="{555A64C1-8C53-4878-A05B-3E3ADE582108}" type="presParOf" srcId="{98E68AD8-5062-4C2C-B9FD-E1795CD9373D}" destId="{7E6A00C3-1C5F-457E-9764-485C86B6AF8B}" srcOrd="0" destOrd="0" presId="urn:microsoft.com/office/officeart/2005/8/layout/vList3"/>
    <dgm:cxn modelId="{DBCC2578-6937-4276-8546-3D4439654EBC}" type="presParOf" srcId="{98E68AD8-5062-4C2C-B9FD-E1795CD9373D}" destId="{2FCACBFC-6BE0-469C-B72B-1367CB836A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47EEF5-4CA9-4722-ACE2-B42DB5480EF1}" type="doc">
      <dgm:prSet loTypeId="urn:microsoft.com/office/officeart/2005/8/layout/lProcess2" loCatId="list" qsTypeId="urn:microsoft.com/office/officeart/2005/8/quickstyle/simple3" qsCatId="simple" csTypeId="urn:microsoft.com/office/officeart/2005/8/colors/colorful4" csCatId="colorful" phldr="1"/>
      <dgm:spPr/>
      <dgm:t>
        <a:bodyPr/>
        <a:lstStyle/>
        <a:p>
          <a:endParaRPr lang="en-US"/>
        </a:p>
      </dgm:t>
    </dgm:pt>
    <dgm:pt modelId="{30A9AFBD-265E-4342-8AC4-E80FAF33F58E}">
      <dgm:prSet phldrT="[Text]" custT="1"/>
      <dgm:spPr/>
      <dgm:t>
        <a:bodyPr/>
        <a:lstStyle/>
        <a:p>
          <a:r>
            <a:rPr lang="en-US" sz="3200" b="1" dirty="0" err="1" smtClean="0">
              <a:latin typeface="Calibri" panose="020F0502020204030204" pitchFamily="34" charset="0"/>
            </a:rPr>
            <a:t>Menzies</a:t>
          </a:r>
          <a:r>
            <a:rPr lang="en-US" sz="3200" dirty="0" smtClean="0">
              <a:latin typeface="Calibri" panose="020F0502020204030204" pitchFamily="34" charset="0"/>
            </a:rPr>
            <a:t> Framework</a:t>
          </a:r>
          <a:endParaRPr lang="en-US" sz="3200" dirty="0">
            <a:latin typeface="Calibri" panose="020F0502020204030204" pitchFamily="34" charset="0"/>
          </a:endParaRPr>
        </a:p>
      </dgm:t>
    </dgm:pt>
    <dgm:pt modelId="{C3F033D1-30C0-4D9F-B569-22D06471D499}" type="parTrans" cxnId="{A9A3D554-471C-44E9-8E18-8D98CECB2C55}">
      <dgm:prSet/>
      <dgm:spPr/>
      <dgm:t>
        <a:bodyPr/>
        <a:lstStyle/>
        <a:p>
          <a:endParaRPr lang="en-US"/>
        </a:p>
      </dgm:t>
    </dgm:pt>
    <dgm:pt modelId="{B79A0A9D-FD3C-4FD4-B012-CFF8BC85CC6B}" type="sibTrans" cxnId="{A9A3D554-471C-44E9-8E18-8D98CECB2C55}">
      <dgm:prSet/>
      <dgm:spPr/>
      <dgm:t>
        <a:bodyPr/>
        <a:lstStyle/>
        <a:p>
          <a:endParaRPr lang="en-US"/>
        </a:p>
      </dgm:t>
    </dgm:pt>
    <dgm:pt modelId="{0981DDB7-F5C2-4A4D-80F9-AA1B667EBAA8}">
      <dgm:prSet phldrT="[Text]" custT="1"/>
      <dgm:spPr/>
      <dgm:t>
        <a:bodyPr/>
        <a:lstStyle/>
        <a:p>
          <a:r>
            <a:rPr lang="en-US" sz="2000" dirty="0" smtClean="0">
              <a:latin typeface="Calibri" panose="020F0502020204030204" pitchFamily="34" charset="0"/>
            </a:rPr>
            <a:t>(</a:t>
          </a:r>
          <a:r>
            <a:rPr lang="en-US" sz="2000" dirty="0" err="1" smtClean="0">
              <a:latin typeface="Calibri" panose="020F0502020204030204" pitchFamily="34" charset="0"/>
            </a:rPr>
            <a:t>Menzies</a:t>
          </a:r>
          <a:r>
            <a:rPr lang="en-US" sz="2000" dirty="0" smtClean="0">
              <a:latin typeface="Calibri" panose="020F0502020204030204" pitchFamily="34" charset="0"/>
            </a:rPr>
            <a:t> et al. 2007)</a:t>
          </a:r>
          <a:endParaRPr lang="en-US" sz="2000" dirty="0">
            <a:latin typeface="Calibri" panose="020F0502020204030204" pitchFamily="34" charset="0"/>
          </a:endParaRPr>
        </a:p>
      </dgm:t>
    </dgm:pt>
    <dgm:pt modelId="{6D897801-F4D9-484C-8FF8-D1C225D08D34}" type="parTrans" cxnId="{64B28C55-4970-4135-A2C3-00FECF4AFC1D}">
      <dgm:prSet/>
      <dgm:spPr/>
      <dgm:t>
        <a:bodyPr/>
        <a:lstStyle/>
        <a:p>
          <a:endParaRPr lang="en-US"/>
        </a:p>
      </dgm:t>
    </dgm:pt>
    <dgm:pt modelId="{AB93900F-F114-4C3C-B938-7480051E6265}" type="sibTrans" cxnId="{64B28C55-4970-4135-A2C3-00FECF4AFC1D}">
      <dgm:prSet/>
      <dgm:spPr/>
      <dgm:t>
        <a:bodyPr/>
        <a:lstStyle/>
        <a:p>
          <a:endParaRPr lang="en-US"/>
        </a:p>
      </dgm:t>
    </dgm:pt>
    <dgm:pt modelId="{FB913E87-F66E-4836-88AE-D4E49442B48B}">
      <dgm:prSet phldrT="[Text]" custT="1"/>
      <dgm:spPr/>
      <dgm:t>
        <a:bodyPr/>
        <a:lstStyle/>
        <a:p>
          <a:r>
            <a:rPr lang="en-US" sz="3200" b="1" dirty="0" err="1" smtClean="0">
              <a:latin typeface="Calibri" panose="020F0502020204030204" pitchFamily="34" charset="0"/>
            </a:rPr>
            <a:t>Lessmann</a:t>
          </a:r>
          <a:r>
            <a:rPr lang="en-US" sz="3200" dirty="0" smtClean="0">
              <a:latin typeface="Calibri" panose="020F0502020204030204" pitchFamily="34" charset="0"/>
            </a:rPr>
            <a:t> Framework</a:t>
          </a:r>
          <a:endParaRPr lang="en-US" sz="3200" dirty="0">
            <a:latin typeface="Calibri" panose="020F0502020204030204" pitchFamily="34" charset="0"/>
          </a:endParaRPr>
        </a:p>
      </dgm:t>
    </dgm:pt>
    <dgm:pt modelId="{01318CC2-76A1-476A-8156-B40BBD92A46A}" type="parTrans" cxnId="{977E3F20-42DC-493F-B089-D1DDC7E22F46}">
      <dgm:prSet/>
      <dgm:spPr/>
      <dgm:t>
        <a:bodyPr/>
        <a:lstStyle/>
        <a:p>
          <a:endParaRPr lang="en-US"/>
        </a:p>
      </dgm:t>
    </dgm:pt>
    <dgm:pt modelId="{DF42E326-47C8-4F2A-9D5C-F7865070EF1F}" type="sibTrans" cxnId="{977E3F20-42DC-493F-B089-D1DDC7E22F46}">
      <dgm:prSet/>
      <dgm:spPr/>
      <dgm:t>
        <a:bodyPr/>
        <a:lstStyle/>
        <a:p>
          <a:endParaRPr lang="en-US"/>
        </a:p>
      </dgm:t>
    </dgm:pt>
    <dgm:pt modelId="{2907AEAD-1164-4667-AD71-A1D0BCF456C7}">
      <dgm:prSet phldrT="[Text]" custT="1"/>
      <dgm:spPr/>
      <dgm:t>
        <a:bodyPr/>
        <a:lstStyle/>
        <a:p>
          <a:r>
            <a:rPr lang="id-ID" sz="1800" dirty="0" smtClean="0">
              <a:latin typeface="Calibri" panose="020F0502020204030204" pitchFamily="34" charset="0"/>
            </a:rPr>
            <a:t>(Lessmann et al. 2008) </a:t>
          </a:r>
          <a:endParaRPr lang="en-US" sz="1800" dirty="0">
            <a:latin typeface="Calibri" panose="020F0502020204030204" pitchFamily="34" charset="0"/>
          </a:endParaRPr>
        </a:p>
      </dgm:t>
    </dgm:pt>
    <dgm:pt modelId="{DC647E0E-594B-4E4F-BE9C-4F9EA7748AEB}" type="parTrans" cxnId="{0190CA2C-22C3-4491-8A4F-EED90CDBAB09}">
      <dgm:prSet/>
      <dgm:spPr/>
      <dgm:t>
        <a:bodyPr/>
        <a:lstStyle/>
        <a:p>
          <a:endParaRPr lang="en-US"/>
        </a:p>
      </dgm:t>
    </dgm:pt>
    <dgm:pt modelId="{DFBE6138-809C-4D3A-9D2F-8A20D570017D}" type="sibTrans" cxnId="{0190CA2C-22C3-4491-8A4F-EED90CDBAB09}">
      <dgm:prSet/>
      <dgm:spPr/>
      <dgm:t>
        <a:bodyPr/>
        <a:lstStyle/>
        <a:p>
          <a:endParaRPr lang="en-US"/>
        </a:p>
      </dgm:t>
    </dgm:pt>
    <dgm:pt modelId="{E0DAF5E9-7DDF-4A33-91B2-FCF985DFB4B5}">
      <dgm:prSet phldrT="[Text]" custT="1"/>
      <dgm:spPr/>
      <dgm:t>
        <a:bodyPr/>
        <a:lstStyle/>
        <a:p>
          <a:r>
            <a:rPr lang="en-US" sz="3200" b="1" smtClean="0">
              <a:latin typeface="Calibri" panose="020F0502020204030204" pitchFamily="34" charset="0"/>
            </a:rPr>
            <a:t>Song</a:t>
          </a:r>
          <a:r>
            <a:rPr lang="en-US" sz="3200" smtClean="0">
              <a:latin typeface="Calibri" panose="020F0502020204030204" pitchFamily="34" charset="0"/>
            </a:rPr>
            <a:t> Framework</a:t>
          </a:r>
          <a:endParaRPr lang="en-US" sz="3200" dirty="0">
            <a:latin typeface="Calibri" panose="020F0502020204030204" pitchFamily="34" charset="0"/>
          </a:endParaRPr>
        </a:p>
      </dgm:t>
    </dgm:pt>
    <dgm:pt modelId="{B9BC79AE-33CA-405B-B520-44E4B77C5C22}" type="parTrans" cxnId="{078B5CDC-956E-432F-A900-FB80A4CE1606}">
      <dgm:prSet/>
      <dgm:spPr/>
      <dgm:t>
        <a:bodyPr/>
        <a:lstStyle/>
        <a:p>
          <a:endParaRPr lang="en-US"/>
        </a:p>
      </dgm:t>
    </dgm:pt>
    <dgm:pt modelId="{01700B3D-4101-4AB7-8538-3FDAEE74D08B}" type="sibTrans" cxnId="{078B5CDC-956E-432F-A900-FB80A4CE1606}">
      <dgm:prSet/>
      <dgm:spPr/>
      <dgm:t>
        <a:bodyPr/>
        <a:lstStyle/>
        <a:p>
          <a:endParaRPr lang="en-US"/>
        </a:p>
      </dgm:t>
    </dgm:pt>
    <dgm:pt modelId="{2B818FAB-F112-4CD2-A233-649661E4E312}">
      <dgm:prSet phldrT="[Text]" custT="1"/>
      <dgm:spPr/>
      <dgm:t>
        <a:bodyPr/>
        <a:lstStyle/>
        <a:p>
          <a:r>
            <a:rPr lang="en-US" sz="2000" dirty="0" smtClean="0">
              <a:latin typeface="Calibri" panose="020F0502020204030204" pitchFamily="34" charset="0"/>
            </a:rPr>
            <a:t>(Song et al. 2011)</a:t>
          </a:r>
          <a:endParaRPr lang="en-US" sz="2000" dirty="0">
            <a:latin typeface="Calibri" panose="020F0502020204030204" pitchFamily="34" charset="0"/>
          </a:endParaRPr>
        </a:p>
      </dgm:t>
    </dgm:pt>
    <dgm:pt modelId="{D154CD38-AB49-4A80-9C20-F15FD7DB09FE}" type="parTrans" cxnId="{F7E9BFD1-0647-4E23-A2A6-571E3B463E6A}">
      <dgm:prSet/>
      <dgm:spPr/>
      <dgm:t>
        <a:bodyPr/>
        <a:lstStyle/>
        <a:p>
          <a:endParaRPr lang="en-US"/>
        </a:p>
      </dgm:t>
    </dgm:pt>
    <dgm:pt modelId="{EA969424-BDD4-4AA6-9C2B-860894120B7C}" type="sibTrans" cxnId="{F7E9BFD1-0647-4E23-A2A6-571E3B463E6A}">
      <dgm:prSet/>
      <dgm:spPr/>
      <dgm:t>
        <a:bodyPr/>
        <a:lstStyle/>
        <a:p>
          <a:endParaRPr lang="en-US"/>
        </a:p>
      </dgm:t>
    </dgm:pt>
    <dgm:pt modelId="{8E368EC0-0C04-4E20-93BF-A3E62C02AC9F}" type="pres">
      <dgm:prSet presAssocID="{A747EEF5-4CA9-4722-ACE2-B42DB5480EF1}" presName="theList" presStyleCnt="0">
        <dgm:presLayoutVars>
          <dgm:dir/>
          <dgm:animLvl val="lvl"/>
          <dgm:resizeHandles val="exact"/>
        </dgm:presLayoutVars>
      </dgm:prSet>
      <dgm:spPr/>
      <dgm:t>
        <a:bodyPr/>
        <a:lstStyle/>
        <a:p>
          <a:endParaRPr lang="en-US"/>
        </a:p>
      </dgm:t>
    </dgm:pt>
    <dgm:pt modelId="{6DB5C67A-4BCD-43A0-9BE2-1880F6FE9E8F}" type="pres">
      <dgm:prSet presAssocID="{30A9AFBD-265E-4342-8AC4-E80FAF33F58E}" presName="compNode" presStyleCnt="0"/>
      <dgm:spPr/>
      <dgm:t>
        <a:bodyPr/>
        <a:lstStyle/>
        <a:p>
          <a:endParaRPr lang="id-ID"/>
        </a:p>
      </dgm:t>
    </dgm:pt>
    <dgm:pt modelId="{0DA5F16F-9BB2-49EB-BF00-DA4FF7A8B35D}" type="pres">
      <dgm:prSet presAssocID="{30A9AFBD-265E-4342-8AC4-E80FAF33F58E}" presName="aNode" presStyleLbl="bgShp" presStyleIdx="0" presStyleCnt="3"/>
      <dgm:spPr/>
      <dgm:t>
        <a:bodyPr/>
        <a:lstStyle/>
        <a:p>
          <a:endParaRPr lang="en-US"/>
        </a:p>
      </dgm:t>
    </dgm:pt>
    <dgm:pt modelId="{B87B63B9-7E59-40CD-AAF8-2962A422671E}" type="pres">
      <dgm:prSet presAssocID="{30A9AFBD-265E-4342-8AC4-E80FAF33F58E}" presName="textNode" presStyleLbl="bgShp" presStyleIdx="0" presStyleCnt="3"/>
      <dgm:spPr/>
      <dgm:t>
        <a:bodyPr/>
        <a:lstStyle/>
        <a:p>
          <a:endParaRPr lang="en-US"/>
        </a:p>
      </dgm:t>
    </dgm:pt>
    <dgm:pt modelId="{F0B2E440-C156-4B3B-879B-C3AAC95F1005}" type="pres">
      <dgm:prSet presAssocID="{30A9AFBD-265E-4342-8AC4-E80FAF33F58E}" presName="compChildNode" presStyleCnt="0"/>
      <dgm:spPr/>
      <dgm:t>
        <a:bodyPr/>
        <a:lstStyle/>
        <a:p>
          <a:endParaRPr lang="id-ID"/>
        </a:p>
      </dgm:t>
    </dgm:pt>
    <dgm:pt modelId="{1671803E-3FE0-4836-9EAF-622B02EB4B5C}" type="pres">
      <dgm:prSet presAssocID="{30A9AFBD-265E-4342-8AC4-E80FAF33F58E}" presName="theInnerList" presStyleCnt="0"/>
      <dgm:spPr/>
      <dgm:t>
        <a:bodyPr/>
        <a:lstStyle/>
        <a:p>
          <a:endParaRPr lang="id-ID"/>
        </a:p>
      </dgm:t>
    </dgm:pt>
    <dgm:pt modelId="{594AF7F3-3D05-47CB-854D-2352061D2655}" type="pres">
      <dgm:prSet presAssocID="{0981DDB7-F5C2-4A4D-80F9-AA1B667EBAA8}" presName="childNode" presStyleLbl="node1" presStyleIdx="0" presStyleCnt="3" custScaleX="114105" custScaleY="36264">
        <dgm:presLayoutVars>
          <dgm:bulletEnabled val="1"/>
        </dgm:presLayoutVars>
      </dgm:prSet>
      <dgm:spPr/>
      <dgm:t>
        <a:bodyPr/>
        <a:lstStyle/>
        <a:p>
          <a:endParaRPr lang="en-US"/>
        </a:p>
      </dgm:t>
    </dgm:pt>
    <dgm:pt modelId="{69D7B1FE-BE82-4B4E-BB41-C785A8812727}" type="pres">
      <dgm:prSet presAssocID="{30A9AFBD-265E-4342-8AC4-E80FAF33F58E}" presName="aSpace" presStyleCnt="0"/>
      <dgm:spPr/>
      <dgm:t>
        <a:bodyPr/>
        <a:lstStyle/>
        <a:p>
          <a:endParaRPr lang="id-ID"/>
        </a:p>
      </dgm:t>
    </dgm:pt>
    <dgm:pt modelId="{F1682FCC-745C-4E47-9F4E-DA058BF44273}" type="pres">
      <dgm:prSet presAssocID="{FB913E87-F66E-4836-88AE-D4E49442B48B}" presName="compNode" presStyleCnt="0"/>
      <dgm:spPr/>
      <dgm:t>
        <a:bodyPr/>
        <a:lstStyle/>
        <a:p>
          <a:endParaRPr lang="id-ID"/>
        </a:p>
      </dgm:t>
    </dgm:pt>
    <dgm:pt modelId="{32E75C4F-39B4-48E4-AD17-127CEB1D0C82}" type="pres">
      <dgm:prSet presAssocID="{FB913E87-F66E-4836-88AE-D4E49442B48B}" presName="aNode" presStyleLbl="bgShp" presStyleIdx="1" presStyleCnt="3"/>
      <dgm:spPr/>
      <dgm:t>
        <a:bodyPr/>
        <a:lstStyle/>
        <a:p>
          <a:endParaRPr lang="en-US"/>
        </a:p>
      </dgm:t>
    </dgm:pt>
    <dgm:pt modelId="{48C8AD85-06E5-446E-8042-AC516812DA95}" type="pres">
      <dgm:prSet presAssocID="{FB913E87-F66E-4836-88AE-D4E49442B48B}" presName="textNode" presStyleLbl="bgShp" presStyleIdx="1" presStyleCnt="3"/>
      <dgm:spPr/>
      <dgm:t>
        <a:bodyPr/>
        <a:lstStyle/>
        <a:p>
          <a:endParaRPr lang="en-US"/>
        </a:p>
      </dgm:t>
    </dgm:pt>
    <dgm:pt modelId="{5998FC1C-5B90-4952-9883-33FFBCEAE738}" type="pres">
      <dgm:prSet presAssocID="{FB913E87-F66E-4836-88AE-D4E49442B48B}" presName="compChildNode" presStyleCnt="0"/>
      <dgm:spPr/>
      <dgm:t>
        <a:bodyPr/>
        <a:lstStyle/>
        <a:p>
          <a:endParaRPr lang="id-ID"/>
        </a:p>
      </dgm:t>
    </dgm:pt>
    <dgm:pt modelId="{5030CFD8-2875-4487-A947-711DE951CA23}" type="pres">
      <dgm:prSet presAssocID="{FB913E87-F66E-4836-88AE-D4E49442B48B}" presName="theInnerList" presStyleCnt="0"/>
      <dgm:spPr/>
      <dgm:t>
        <a:bodyPr/>
        <a:lstStyle/>
        <a:p>
          <a:endParaRPr lang="id-ID"/>
        </a:p>
      </dgm:t>
    </dgm:pt>
    <dgm:pt modelId="{78423505-4DBC-4F1B-9F82-2C4852882E25}" type="pres">
      <dgm:prSet presAssocID="{2907AEAD-1164-4667-AD71-A1D0BCF456C7}" presName="childNode" presStyleLbl="node1" presStyleIdx="1" presStyleCnt="3" custScaleX="114105" custScaleY="36264">
        <dgm:presLayoutVars>
          <dgm:bulletEnabled val="1"/>
        </dgm:presLayoutVars>
      </dgm:prSet>
      <dgm:spPr/>
      <dgm:t>
        <a:bodyPr/>
        <a:lstStyle/>
        <a:p>
          <a:endParaRPr lang="en-US"/>
        </a:p>
      </dgm:t>
    </dgm:pt>
    <dgm:pt modelId="{D3150604-DF4F-4D24-A1E9-96DB43AD46FC}" type="pres">
      <dgm:prSet presAssocID="{FB913E87-F66E-4836-88AE-D4E49442B48B}" presName="aSpace" presStyleCnt="0"/>
      <dgm:spPr/>
      <dgm:t>
        <a:bodyPr/>
        <a:lstStyle/>
        <a:p>
          <a:endParaRPr lang="id-ID"/>
        </a:p>
      </dgm:t>
    </dgm:pt>
    <dgm:pt modelId="{3C41E0A6-B639-45BE-9C38-BBE60A1F7774}" type="pres">
      <dgm:prSet presAssocID="{E0DAF5E9-7DDF-4A33-91B2-FCF985DFB4B5}" presName="compNode" presStyleCnt="0"/>
      <dgm:spPr/>
      <dgm:t>
        <a:bodyPr/>
        <a:lstStyle/>
        <a:p>
          <a:endParaRPr lang="id-ID"/>
        </a:p>
      </dgm:t>
    </dgm:pt>
    <dgm:pt modelId="{7C862DBB-923A-45DE-9BAC-C51672AF210D}" type="pres">
      <dgm:prSet presAssocID="{E0DAF5E9-7DDF-4A33-91B2-FCF985DFB4B5}" presName="aNode" presStyleLbl="bgShp" presStyleIdx="2" presStyleCnt="3"/>
      <dgm:spPr/>
      <dgm:t>
        <a:bodyPr/>
        <a:lstStyle/>
        <a:p>
          <a:endParaRPr lang="en-US"/>
        </a:p>
      </dgm:t>
    </dgm:pt>
    <dgm:pt modelId="{0F4369EA-993E-4196-A9B2-B94E49081387}" type="pres">
      <dgm:prSet presAssocID="{E0DAF5E9-7DDF-4A33-91B2-FCF985DFB4B5}" presName="textNode" presStyleLbl="bgShp" presStyleIdx="2" presStyleCnt="3"/>
      <dgm:spPr/>
      <dgm:t>
        <a:bodyPr/>
        <a:lstStyle/>
        <a:p>
          <a:endParaRPr lang="en-US"/>
        </a:p>
      </dgm:t>
    </dgm:pt>
    <dgm:pt modelId="{FD37D313-1493-4638-AE39-D6D9619E7287}" type="pres">
      <dgm:prSet presAssocID="{E0DAF5E9-7DDF-4A33-91B2-FCF985DFB4B5}" presName="compChildNode" presStyleCnt="0"/>
      <dgm:spPr/>
      <dgm:t>
        <a:bodyPr/>
        <a:lstStyle/>
        <a:p>
          <a:endParaRPr lang="id-ID"/>
        </a:p>
      </dgm:t>
    </dgm:pt>
    <dgm:pt modelId="{B2B01209-CD78-4EE0-B38A-765614B0C3C3}" type="pres">
      <dgm:prSet presAssocID="{E0DAF5E9-7DDF-4A33-91B2-FCF985DFB4B5}" presName="theInnerList" presStyleCnt="0"/>
      <dgm:spPr/>
      <dgm:t>
        <a:bodyPr/>
        <a:lstStyle/>
        <a:p>
          <a:endParaRPr lang="id-ID"/>
        </a:p>
      </dgm:t>
    </dgm:pt>
    <dgm:pt modelId="{B4F8A4B0-B4C8-45FC-9351-750305A0593F}" type="pres">
      <dgm:prSet presAssocID="{2B818FAB-F112-4CD2-A233-649661E4E312}" presName="childNode" presStyleLbl="node1" presStyleIdx="2" presStyleCnt="3" custScaleX="114105" custScaleY="36264">
        <dgm:presLayoutVars>
          <dgm:bulletEnabled val="1"/>
        </dgm:presLayoutVars>
      </dgm:prSet>
      <dgm:spPr/>
      <dgm:t>
        <a:bodyPr/>
        <a:lstStyle/>
        <a:p>
          <a:endParaRPr lang="en-US"/>
        </a:p>
      </dgm:t>
    </dgm:pt>
  </dgm:ptLst>
  <dgm:cxnLst>
    <dgm:cxn modelId="{E7279EC2-8225-4598-B896-D7F11DF551F6}" type="presOf" srcId="{2B818FAB-F112-4CD2-A233-649661E4E312}" destId="{B4F8A4B0-B4C8-45FC-9351-750305A0593F}" srcOrd="0" destOrd="0" presId="urn:microsoft.com/office/officeart/2005/8/layout/lProcess2"/>
    <dgm:cxn modelId="{F7E9BFD1-0647-4E23-A2A6-571E3B463E6A}" srcId="{E0DAF5E9-7DDF-4A33-91B2-FCF985DFB4B5}" destId="{2B818FAB-F112-4CD2-A233-649661E4E312}" srcOrd="0" destOrd="0" parTransId="{D154CD38-AB49-4A80-9C20-F15FD7DB09FE}" sibTransId="{EA969424-BDD4-4AA6-9C2B-860894120B7C}"/>
    <dgm:cxn modelId="{A94F86C9-3196-411A-9CFD-4012EEB6F81E}" type="presOf" srcId="{0981DDB7-F5C2-4A4D-80F9-AA1B667EBAA8}" destId="{594AF7F3-3D05-47CB-854D-2352061D2655}" srcOrd="0" destOrd="0" presId="urn:microsoft.com/office/officeart/2005/8/layout/lProcess2"/>
    <dgm:cxn modelId="{D8C7D01A-5E6F-401C-8095-93DCEB9D664F}" type="presOf" srcId="{FB913E87-F66E-4836-88AE-D4E49442B48B}" destId="{48C8AD85-06E5-446E-8042-AC516812DA95}" srcOrd="1" destOrd="0" presId="urn:microsoft.com/office/officeart/2005/8/layout/lProcess2"/>
    <dgm:cxn modelId="{4A52DF5E-480B-42DA-B731-200FB67DB736}" type="presOf" srcId="{FB913E87-F66E-4836-88AE-D4E49442B48B}" destId="{32E75C4F-39B4-48E4-AD17-127CEB1D0C82}" srcOrd="0" destOrd="0" presId="urn:microsoft.com/office/officeart/2005/8/layout/lProcess2"/>
    <dgm:cxn modelId="{64B28C55-4970-4135-A2C3-00FECF4AFC1D}" srcId="{30A9AFBD-265E-4342-8AC4-E80FAF33F58E}" destId="{0981DDB7-F5C2-4A4D-80F9-AA1B667EBAA8}" srcOrd="0" destOrd="0" parTransId="{6D897801-F4D9-484C-8FF8-D1C225D08D34}" sibTransId="{AB93900F-F114-4C3C-B938-7480051E6265}"/>
    <dgm:cxn modelId="{977E3F20-42DC-493F-B089-D1DDC7E22F46}" srcId="{A747EEF5-4CA9-4722-ACE2-B42DB5480EF1}" destId="{FB913E87-F66E-4836-88AE-D4E49442B48B}" srcOrd="1" destOrd="0" parTransId="{01318CC2-76A1-476A-8156-B40BBD92A46A}" sibTransId="{DF42E326-47C8-4F2A-9D5C-F7865070EF1F}"/>
    <dgm:cxn modelId="{578B8C1F-B4EB-4348-A7FB-E6F1F5004631}" type="presOf" srcId="{E0DAF5E9-7DDF-4A33-91B2-FCF985DFB4B5}" destId="{0F4369EA-993E-4196-A9B2-B94E49081387}" srcOrd="1" destOrd="0" presId="urn:microsoft.com/office/officeart/2005/8/layout/lProcess2"/>
    <dgm:cxn modelId="{39293FC2-FEA6-4A9E-805E-55E773BB0185}" type="presOf" srcId="{2907AEAD-1164-4667-AD71-A1D0BCF456C7}" destId="{78423505-4DBC-4F1B-9F82-2C4852882E25}" srcOrd="0" destOrd="0" presId="urn:microsoft.com/office/officeart/2005/8/layout/lProcess2"/>
    <dgm:cxn modelId="{3C1F87EF-4361-4326-BDC4-803DD5C67E20}" type="presOf" srcId="{30A9AFBD-265E-4342-8AC4-E80FAF33F58E}" destId="{0DA5F16F-9BB2-49EB-BF00-DA4FF7A8B35D}" srcOrd="0" destOrd="0" presId="urn:microsoft.com/office/officeart/2005/8/layout/lProcess2"/>
    <dgm:cxn modelId="{078B5CDC-956E-432F-A900-FB80A4CE1606}" srcId="{A747EEF5-4CA9-4722-ACE2-B42DB5480EF1}" destId="{E0DAF5E9-7DDF-4A33-91B2-FCF985DFB4B5}" srcOrd="2" destOrd="0" parTransId="{B9BC79AE-33CA-405B-B520-44E4B77C5C22}" sibTransId="{01700B3D-4101-4AB7-8538-3FDAEE74D08B}"/>
    <dgm:cxn modelId="{2D168CCB-3784-4380-95ED-55E41EF1EE3E}" type="presOf" srcId="{30A9AFBD-265E-4342-8AC4-E80FAF33F58E}" destId="{B87B63B9-7E59-40CD-AAF8-2962A422671E}" srcOrd="1" destOrd="0" presId="urn:microsoft.com/office/officeart/2005/8/layout/lProcess2"/>
    <dgm:cxn modelId="{0190CA2C-22C3-4491-8A4F-EED90CDBAB09}" srcId="{FB913E87-F66E-4836-88AE-D4E49442B48B}" destId="{2907AEAD-1164-4667-AD71-A1D0BCF456C7}" srcOrd="0" destOrd="0" parTransId="{DC647E0E-594B-4E4F-BE9C-4F9EA7748AEB}" sibTransId="{DFBE6138-809C-4D3A-9D2F-8A20D570017D}"/>
    <dgm:cxn modelId="{B55FD623-78DC-46EF-96F8-A3E7B3B44259}" type="presOf" srcId="{E0DAF5E9-7DDF-4A33-91B2-FCF985DFB4B5}" destId="{7C862DBB-923A-45DE-9BAC-C51672AF210D}" srcOrd="0" destOrd="0" presId="urn:microsoft.com/office/officeart/2005/8/layout/lProcess2"/>
    <dgm:cxn modelId="{000CEE6B-5A6F-4746-9197-958BB6C84B61}" type="presOf" srcId="{A747EEF5-4CA9-4722-ACE2-B42DB5480EF1}" destId="{8E368EC0-0C04-4E20-93BF-A3E62C02AC9F}" srcOrd="0" destOrd="0" presId="urn:microsoft.com/office/officeart/2005/8/layout/lProcess2"/>
    <dgm:cxn modelId="{A9A3D554-471C-44E9-8E18-8D98CECB2C55}" srcId="{A747EEF5-4CA9-4722-ACE2-B42DB5480EF1}" destId="{30A9AFBD-265E-4342-8AC4-E80FAF33F58E}" srcOrd="0" destOrd="0" parTransId="{C3F033D1-30C0-4D9F-B569-22D06471D499}" sibTransId="{B79A0A9D-FD3C-4FD4-B012-CFF8BC85CC6B}"/>
    <dgm:cxn modelId="{D0C1B427-6A61-4E1E-B2EE-C0B2466FE901}" type="presParOf" srcId="{8E368EC0-0C04-4E20-93BF-A3E62C02AC9F}" destId="{6DB5C67A-4BCD-43A0-9BE2-1880F6FE9E8F}" srcOrd="0" destOrd="0" presId="urn:microsoft.com/office/officeart/2005/8/layout/lProcess2"/>
    <dgm:cxn modelId="{87DA1238-AF12-4E95-A8C1-561496E91D72}" type="presParOf" srcId="{6DB5C67A-4BCD-43A0-9BE2-1880F6FE9E8F}" destId="{0DA5F16F-9BB2-49EB-BF00-DA4FF7A8B35D}" srcOrd="0" destOrd="0" presId="urn:microsoft.com/office/officeart/2005/8/layout/lProcess2"/>
    <dgm:cxn modelId="{8FE8E8E2-069F-43F2-8A00-2B11FA9B74D7}" type="presParOf" srcId="{6DB5C67A-4BCD-43A0-9BE2-1880F6FE9E8F}" destId="{B87B63B9-7E59-40CD-AAF8-2962A422671E}" srcOrd="1" destOrd="0" presId="urn:microsoft.com/office/officeart/2005/8/layout/lProcess2"/>
    <dgm:cxn modelId="{C92A5D50-DFF1-40BE-80FD-E9E704071A65}" type="presParOf" srcId="{6DB5C67A-4BCD-43A0-9BE2-1880F6FE9E8F}" destId="{F0B2E440-C156-4B3B-879B-C3AAC95F1005}" srcOrd="2" destOrd="0" presId="urn:microsoft.com/office/officeart/2005/8/layout/lProcess2"/>
    <dgm:cxn modelId="{A3CAEA39-30B6-41A8-9F79-C08FD73F9AAA}" type="presParOf" srcId="{F0B2E440-C156-4B3B-879B-C3AAC95F1005}" destId="{1671803E-3FE0-4836-9EAF-622B02EB4B5C}" srcOrd="0" destOrd="0" presId="urn:microsoft.com/office/officeart/2005/8/layout/lProcess2"/>
    <dgm:cxn modelId="{55805D9C-5C33-4AA1-BB3A-77DE023DE72D}" type="presParOf" srcId="{1671803E-3FE0-4836-9EAF-622B02EB4B5C}" destId="{594AF7F3-3D05-47CB-854D-2352061D2655}" srcOrd="0" destOrd="0" presId="urn:microsoft.com/office/officeart/2005/8/layout/lProcess2"/>
    <dgm:cxn modelId="{3CB7F6A6-50AE-4931-93B0-08B5655B4CF6}" type="presParOf" srcId="{8E368EC0-0C04-4E20-93BF-A3E62C02AC9F}" destId="{69D7B1FE-BE82-4B4E-BB41-C785A8812727}" srcOrd="1" destOrd="0" presId="urn:microsoft.com/office/officeart/2005/8/layout/lProcess2"/>
    <dgm:cxn modelId="{6E116B8F-3FDF-40FA-A29D-64BDAFC61A92}" type="presParOf" srcId="{8E368EC0-0C04-4E20-93BF-A3E62C02AC9F}" destId="{F1682FCC-745C-4E47-9F4E-DA058BF44273}" srcOrd="2" destOrd="0" presId="urn:microsoft.com/office/officeart/2005/8/layout/lProcess2"/>
    <dgm:cxn modelId="{3C4564FF-3F8D-4299-805B-E72C3633EAFD}" type="presParOf" srcId="{F1682FCC-745C-4E47-9F4E-DA058BF44273}" destId="{32E75C4F-39B4-48E4-AD17-127CEB1D0C82}" srcOrd="0" destOrd="0" presId="urn:microsoft.com/office/officeart/2005/8/layout/lProcess2"/>
    <dgm:cxn modelId="{D9E3B256-68FD-401C-8A82-88D0530C587C}" type="presParOf" srcId="{F1682FCC-745C-4E47-9F4E-DA058BF44273}" destId="{48C8AD85-06E5-446E-8042-AC516812DA95}" srcOrd="1" destOrd="0" presId="urn:microsoft.com/office/officeart/2005/8/layout/lProcess2"/>
    <dgm:cxn modelId="{FA69E3D4-1599-43F6-969D-56B752770502}" type="presParOf" srcId="{F1682FCC-745C-4E47-9F4E-DA058BF44273}" destId="{5998FC1C-5B90-4952-9883-33FFBCEAE738}" srcOrd="2" destOrd="0" presId="urn:microsoft.com/office/officeart/2005/8/layout/lProcess2"/>
    <dgm:cxn modelId="{C8AD3A99-0B2E-4662-9ECA-7A266B0F64CE}" type="presParOf" srcId="{5998FC1C-5B90-4952-9883-33FFBCEAE738}" destId="{5030CFD8-2875-4487-A947-711DE951CA23}" srcOrd="0" destOrd="0" presId="urn:microsoft.com/office/officeart/2005/8/layout/lProcess2"/>
    <dgm:cxn modelId="{AF3EAA80-D703-4901-96BA-3FC8DFC0A298}" type="presParOf" srcId="{5030CFD8-2875-4487-A947-711DE951CA23}" destId="{78423505-4DBC-4F1B-9F82-2C4852882E25}" srcOrd="0" destOrd="0" presId="urn:microsoft.com/office/officeart/2005/8/layout/lProcess2"/>
    <dgm:cxn modelId="{8E91F422-5956-4487-906F-BCB86A56D207}" type="presParOf" srcId="{8E368EC0-0C04-4E20-93BF-A3E62C02AC9F}" destId="{D3150604-DF4F-4D24-A1E9-96DB43AD46FC}" srcOrd="3" destOrd="0" presId="urn:microsoft.com/office/officeart/2005/8/layout/lProcess2"/>
    <dgm:cxn modelId="{9B628F6F-20E9-4574-AAF6-4819E2EBA27A}" type="presParOf" srcId="{8E368EC0-0C04-4E20-93BF-A3E62C02AC9F}" destId="{3C41E0A6-B639-45BE-9C38-BBE60A1F7774}" srcOrd="4" destOrd="0" presId="urn:microsoft.com/office/officeart/2005/8/layout/lProcess2"/>
    <dgm:cxn modelId="{359C67DA-8B4F-4090-8F53-447C9CA400C4}" type="presParOf" srcId="{3C41E0A6-B639-45BE-9C38-BBE60A1F7774}" destId="{7C862DBB-923A-45DE-9BAC-C51672AF210D}" srcOrd="0" destOrd="0" presId="urn:microsoft.com/office/officeart/2005/8/layout/lProcess2"/>
    <dgm:cxn modelId="{5E4C82EE-787F-4994-93C4-0A75B537A0A5}" type="presParOf" srcId="{3C41E0A6-B639-45BE-9C38-BBE60A1F7774}" destId="{0F4369EA-993E-4196-A9B2-B94E49081387}" srcOrd="1" destOrd="0" presId="urn:microsoft.com/office/officeart/2005/8/layout/lProcess2"/>
    <dgm:cxn modelId="{76272F5B-815A-44D0-BF16-4645B0EB11FD}" type="presParOf" srcId="{3C41E0A6-B639-45BE-9C38-BBE60A1F7774}" destId="{FD37D313-1493-4638-AE39-D6D9619E7287}" srcOrd="2" destOrd="0" presId="urn:microsoft.com/office/officeart/2005/8/layout/lProcess2"/>
    <dgm:cxn modelId="{968AC7C4-BC11-41D9-8D3D-4246EA07D2E5}" type="presParOf" srcId="{FD37D313-1493-4638-AE39-D6D9619E7287}" destId="{B2B01209-CD78-4EE0-B38A-765614B0C3C3}" srcOrd="0" destOrd="0" presId="urn:microsoft.com/office/officeart/2005/8/layout/lProcess2"/>
    <dgm:cxn modelId="{EC77EC33-F045-4A38-A9A6-1EC400B3B897}" type="presParOf" srcId="{B2B01209-CD78-4EE0-B38A-765614B0C3C3}" destId="{B4F8A4B0-B4C8-45FC-9351-750305A0593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A2EE6E-01FE-4AE7-8024-65C2CC1D07A2}" type="doc">
      <dgm:prSet loTypeId="urn:microsoft.com/office/officeart/2005/8/layout/vProcess5" loCatId="process" qsTypeId="urn:microsoft.com/office/officeart/2005/8/quickstyle/simple3" qsCatId="simple" csTypeId="urn:microsoft.com/office/officeart/2005/8/colors/colorful4" csCatId="colorful" phldr="1"/>
      <dgm:spPr/>
      <dgm:t>
        <a:bodyPr/>
        <a:lstStyle/>
        <a:p>
          <a:endParaRPr lang="id-ID"/>
        </a:p>
      </dgm:t>
    </dgm:pt>
    <dgm:pt modelId="{13E7EC1D-1DA3-49B5-BCC3-F6100349774A}">
      <dgm:prSet phldrT="[Text]"/>
      <dgm:spPr/>
      <dgm:t>
        <a:bodyPr/>
        <a:lstStyle/>
        <a:p>
          <a:r>
            <a:rPr lang="id-ID" b="1" smtClean="0">
              <a:latin typeface="Calibri" pitchFamily="34" charset="0"/>
              <a:cs typeface="Calibri" pitchFamily="34" charset="0"/>
            </a:rPr>
            <a:t>Pengumpulan Data</a:t>
          </a:r>
          <a:endParaRPr lang="id-ID" b="1">
            <a:latin typeface="Calibri" pitchFamily="34" charset="0"/>
            <a:cs typeface="Calibri" pitchFamily="34" charset="0"/>
          </a:endParaRPr>
        </a:p>
      </dgm:t>
    </dgm:pt>
    <dgm:pt modelId="{D6A80DCC-3ABA-4F40-B711-0E561D7EA032}" type="parTrans" cxnId="{018BE9E1-B575-4C0E-B418-7B1C27251975}">
      <dgm:prSet/>
      <dgm:spPr/>
      <dgm:t>
        <a:bodyPr/>
        <a:lstStyle/>
        <a:p>
          <a:endParaRPr lang="id-ID"/>
        </a:p>
      </dgm:t>
    </dgm:pt>
    <dgm:pt modelId="{9CA7BADE-86C9-4D26-B4B5-36DE8AC8285A}" type="sibTrans" cxnId="{018BE9E1-B575-4C0E-B418-7B1C27251975}">
      <dgm:prSet/>
      <dgm:spPr/>
      <dgm:t>
        <a:bodyPr/>
        <a:lstStyle/>
        <a:p>
          <a:endParaRPr lang="id-ID"/>
        </a:p>
      </dgm:t>
    </dgm:pt>
    <dgm:pt modelId="{4AD443E6-0CFF-4A74-BF72-3FEE0E677B30}">
      <dgm:prSet phldrT="[Text]"/>
      <dgm:spPr/>
      <dgm:t>
        <a:bodyPr/>
        <a:lstStyle/>
        <a:p>
          <a:r>
            <a:rPr lang="id-ID" b="1" smtClean="0">
              <a:latin typeface="Calibri" pitchFamily="34" charset="0"/>
              <a:cs typeface="Calibri" pitchFamily="34" charset="0"/>
            </a:rPr>
            <a:t>Model/Metode Yang Diusulkan/Dikembangkan </a:t>
          </a:r>
          <a:endParaRPr lang="id-ID" b="1">
            <a:latin typeface="Calibri" pitchFamily="34" charset="0"/>
            <a:cs typeface="Calibri" pitchFamily="34" charset="0"/>
          </a:endParaRPr>
        </a:p>
      </dgm:t>
    </dgm:pt>
    <dgm:pt modelId="{C3761C5D-22EE-4F00-827C-1EBFB23870F7}" type="parTrans" cxnId="{63C6522E-F973-4BDD-831B-002DB33A30AF}">
      <dgm:prSet/>
      <dgm:spPr/>
      <dgm:t>
        <a:bodyPr/>
        <a:lstStyle/>
        <a:p>
          <a:endParaRPr lang="id-ID"/>
        </a:p>
      </dgm:t>
    </dgm:pt>
    <dgm:pt modelId="{DC26A960-F13A-4EAA-BC44-28ECBD976DD3}" type="sibTrans" cxnId="{63C6522E-F973-4BDD-831B-002DB33A30AF}">
      <dgm:prSet/>
      <dgm:spPr/>
      <dgm:t>
        <a:bodyPr/>
        <a:lstStyle/>
        <a:p>
          <a:endParaRPr lang="id-ID"/>
        </a:p>
      </dgm:t>
    </dgm:pt>
    <dgm:pt modelId="{F099A3BB-A8E1-4D1F-ADA5-A508025AC8A5}">
      <dgm:prSet phldrT="[Text]"/>
      <dgm:spPr/>
      <dgm:t>
        <a:bodyPr/>
        <a:lstStyle/>
        <a:p>
          <a:r>
            <a:rPr lang="id-ID" b="1" smtClean="0">
              <a:latin typeface="Calibri" pitchFamily="34" charset="0"/>
              <a:cs typeface="Calibri" pitchFamily="34" charset="0"/>
            </a:rPr>
            <a:t>Eksperimen dan Pengujian Model/Metode</a:t>
          </a:r>
          <a:endParaRPr lang="id-ID" b="1">
            <a:latin typeface="Calibri" pitchFamily="34" charset="0"/>
            <a:cs typeface="Calibri" pitchFamily="34" charset="0"/>
          </a:endParaRPr>
        </a:p>
      </dgm:t>
    </dgm:pt>
    <dgm:pt modelId="{DDAB9B1A-2C37-47C6-BBF0-B2BA30A65770}" type="parTrans" cxnId="{B5CFABA8-4460-4A4E-85C6-ED91C2F56AF0}">
      <dgm:prSet/>
      <dgm:spPr/>
      <dgm:t>
        <a:bodyPr/>
        <a:lstStyle/>
        <a:p>
          <a:endParaRPr lang="id-ID"/>
        </a:p>
      </dgm:t>
    </dgm:pt>
    <dgm:pt modelId="{872A7BD5-33C6-4CD4-934E-39B101FA362D}" type="sibTrans" cxnId="{B5CFABA8-4460-4A4E-85C6-ED91C2F56AF0}">
      <dgm:prSet/>
      <dgm:spPr/>
      <dgm:t>
        <a:bodyPr/>
        <a:lstStyle/>
        <a:p>
          <a:endParaRPr lang="id-ID"/>
        </a:p>
      </dgm:t>
    </dgm:pt>
    <dgm:pt modelId="{F7A00618-ECDA-4792-A6BF-C3C7C74FA343}">
      <dgm:prSet phldrT="[Text]"/>
      <dgm:spPr/>
      <dgm:t>
        <a:bodyPr/>
        <a:lstStyle/>
        <a:p>
          <a:r>
            <a:rPr lang="id-ID" b="1" smtClean="0">
              <a:latin typeface="Calibri" pitchFamily="34" charset="0"/>
              <a:cs typeface="Calibri" pitchFamily="34" charset="0"/>
            </a:rPr>
            <a:t>Evaluasi dan Validasi Hasil </a:t>
          </a:r>
          <a:endParaRPr lang="id-ID" b="1">
            <a:latin typeface="Calibri" pitchFamily="34" charset="0"/>
            <a:cs typeface="Calibri" pitchFamily="34" charset="0"/>
          </a:endParaRPr>
        </a:p>
      </dgm:t>
    </dgm:pt>
    <dgm:pt modelId="{09C81FEB-B450-46A2-B907-ECE121D79E93}" type="parTrans" cxnId="{C2E84A5A-D1BD-443D-8B56-95B39D092278}">
      <dgm:prSet/>
      <dgm:spPr/>
      <dgm:t>
        <a:bodyPr/>
        <a:lstStyle/>
        <a:p>
          <a:endParaRPr lang="id-ID"/>
        </a:p>
      </dgm:t>
    </dgm:pt>
    <dgm:pt modelId="{688EE202-7F61-46BE-AFCA-E84E18C4F1D7}" type="sibTrans" cxnId="{C2E84A5A-D1BD-443D-8B56-95B39D092278}">
      <dgm:prSet/>
      <dgm:spPr/>
      <dgm:t>
        <a:bodyPr/>
        <a:lstStyle/>
        <a:p>
          <a:endParaRPr lang="id-ID"/>
        </a:p>
      </dgm:t>
    </dgm:pt>
    <dgm:pt modelId="{858DBE6C-1F5B-428B-BC2C-718361741C39}">
      <dgm:prSet phldrT="[Text]"/>
      <dgm:spPr/>
      <dgm:t>
        <a:bodyPr/>
        <a:lstStyle/>
        <a:p>
          <a:r>
            <a:rPr lang="id-ID" b="1" dirty="0" smtClean="0">
              <a:latin typeface="Calibri" pitchFamily="34" charset="0"/>
              <a:cs typeface="Calibri" pitchFamily="34" charset="0"/>
            </a:rPr>
            <a:t>Pengolahan Awal Data</a:t>
          </a:r>
          <a:endParaRPr lang="id-ID" b="1" dirty="0">
            <a:latin typeface="Calibri" pitchFamily="34" charset="0"/>
            <a:cs typeface="Calibri" pitchFamily="34" charset="0"/>
          </a:endParaRPr>
        </a:p>
      </dgm:t>
    </dgm:pt>
    <dgm:pt modelId="{F9DA1499-476C-4AA6-9BC5-E45AF386E52A}" type="parTrans" cxnId="{746FDF23-41C0-4655-BFA1-D5DE45818E82}">
      <dgm:prSet/>
      <dgm:spPr/>
      <dgm:t>
        <a:bodyPr/>
        <a:lstStyle/>
        <a:p>
          <a:endParaRPr lang="id-ID"/>
        </a:p>
      </dgm:t>
    </dgm:pt>
    <dgm:pt modelId="{7AC0E48B-9986-4AE4-95E1-47FA44C5F54B}" type="sibTrans" cxnId="{746FDF23-41C0-4655-BFA1-D5DE45818E82}">
      <dgm:prSet/>
      <dgm:spPr/>
      <dgm:t>
        <a:bodyPr/>
        <a:lstStyle/>
        <a:p>
          <a:endParaRPr lang="id-ID"/>
        </a:p>
      </dgm:t>
    </dgm:pt>
    <dgm:pt modelId="{BBCDC590-845C-459A-8E7F-B99D8B7B8A53}" type="pres">
      <dgm:prSet presAssocID="{7AA2EE6E-01FE-4AE7-8024-65C2CC1D07A2}" presName="outerComposite" presStyleCnt="0">
        <dgm:presLayoutVars>
          <dgm:chMax val="5"/>
          <dgm:dir/>
          <dgm:resizeHandles val="exact"/>
        </dgm:presLayoutVars>
      </dgm:prSet>
      <dgm:spPr/>
      <dgm:t>
        <a:bodyPr/>
        <a:lstStyle/>
        <a:p>
          <a:endParaRPr lang="id-ID"/>
        </a:p>
      </dgm:t>
    </dgm:pt>
    <dgm:pt modelId="{2299E0F5-B1A8-4E76-914C-1F9C4579BF0E}" type="pres">
      <dgm:prSet presAssocID="{7AA2EE6E-01FE-4AE7-8024-65C2CC1D07A2}" presName="dummyMaxCanvas" presStyleCnt="0">
        <dgm:presLayoutVars/>
      </dgm:prSet>
      <dgm:spPr/>
      <dgm:t>
        <a:bodyPr/>
        <a:lstStyle/>
        <a:p>
          <a:endParaRPr lang="en-US"/>
        </a:p>
      </dgm:t>
    </dgm:pt>
    <dgm:pt modelId="{64B33CFC-3FF2-4A00-A4E0-78327E181D40}" type="pres">
      <dgm:prSet presAssocID="{7AA2EE6E-01FE-4AE7-8024-65C2CC1D07A2}" presName="FiveNodes_1" presStyleLbl="node1" presStyleIdx="0" presStyleCnt="5">
        <dgm:presLayoutVars>
          <dgm:bulletEnabled val="1"/>
        </dgm:presLayoutVars>
      </dgm:prSet>
      <dgm:spPr/>
      <dgm:t>
        <a:bodyPr/>
        <a:lstStyle/>
        <a:p>
          <a:endParaRPr lang="id-ID"/>
        </a:p>
      </dgm:t>
    </dgm:pt>
    <dgm:pt modelId="{72448389-FF75-4D1F-8160-989534F214BB}" type="pres">
      <dgm:prSet presAssocID="{7AA2EE6E-01FE-4AE7-8024-65C2CC1D07A2}" presName="FiveNodes_2" presStyleLbl="node1" presStyleIdx="1" presStyleCnt="5">
        <dgm:presLayoutVars>
          <dgm:bulletEnabled val="1"/>
        </dgm:presLayoutVars>
      </dgm:prSet>
      <dgm:spPr/>
      <dgm:t>
        <a:bodyPr/>
        <a:lstStyle/>
        <a:p>
          <a:endParaRPr lang="id-ID"/>
        </a:p>
      </dgm:t>
    </dgm:pt>
    <dgm:pt modelId="{FDC91AA9-3711-4317-A241-848A8401BEC6}" type="pres">
      <dgm:prSet presAssocID="{7AA2EE6E-01FE-4AE7-8024-65C2CC1D07A2}" presName="FiveNodes_3" presStyleLbl="node1" presStyleIdx="2" presStyleCnt="5">
        <dgm:presLayoutVars>
          <dgm:bulletEnabled val="1"/>
        </dgm:presLayoutVars>
      </dgm:prSet>
      <dgm:spPr/>
      <dgm:t>
        <a:bodyPr/>
        <a:lstStyle/>
        <a:p>
          <a:endParaRPr lang="id-ID"/>
        </a:p>
      </dgm:t>
    </dgm:pt>
    <dgm:pt modelId="{F309F96E-3081-4016-9B28-ADE8995C6B45}" type="pres">
      <dgm:prSet presAssocID="{7AA2EE6E-01FE-4AE7-8024-65C2CC1D07A2}" presName="FiveNodes_4" presStyleLbl="node1" presStyleIdx="3" presStyleCnt="5">
        <dgm:presLayoutVars>
          <dgm:bulletEnabled val="1"/>
        </dgm:presLayoutVars>
      </dgm:prSet>
      <dgm:spPr/>
      <dgm:t>
        <a:bodyPr/>
        <a:lstStyle/>
        <a:p>
          <a:endParaRPr lang="id-ID"/>
        </a:p>
      </dgm:t>
    </dgm:pt>
    <dgm:pt modelId="{CD20108D-A05B-4598-9F65-6B2814FB6717}" type="pres">
      <dgm:prSet presAssocID="{7AA2EE6E-01FE-4AE7-8024-65C2CC1D07A2}" presName="FiveNodes_5" presStyleLbl="node1" presStyleIdx="4" presStyleCnt="5">
        <dgm:presLayoutVars>
          <dgm:bulletEnabled val="1"/>
        </dgm:presLayoutVars>
      </dgm:prSet>
      <dgm:spPr/>
      <dgm:t>
        <a:bodyPr/>
        <a:lstStyle/>
        <a:p>
          <a:endParaRPr lang="id-ID"/>
        </a:p>
      </dgm:t>
    </dgm:pt>
    <dgm:pt modelId="{F4295CD9-9013-43D8-9EB1-F5CEC6EDFE22}" type="pres">
      <dgm:prSet presAssocID="{7AA2EE6E-01FE-4AE7-8024-65C2CC1D07A2}" presName="FiveConn_1-2" presStyleLbl="fgAccFollowNode1" presStyleIdx="0" presStyleCnt="4">
        <dgm:presLayoutVars>
          <dgm:bulletEnabled val="1"/>
        </dgm:presLayoutVars>
      </dgm:prSet>
      <dgm:spPr/>
      <dgm:t>
        <a:bodyPr/>
        <a:lstStyle/>
        <a:p>
          <a:endParaRPr lang="id-ID"/>
        </a:p>
      </dgm:t>
    </dgm:pt>
    <dgm:pt modelId="{F2B701B0-5994-467A-842E-5FF4E022FE51}" type="pres">
      <dgm:prSet presAssocID="{7AA2EE6E-01FE-4AE7-8024-65C2CC1D07A2}" presName="FiveConn_2-3" presStyleLbl="fgAccFollowNode1" presStyleIdx="1" presStyleCnt="4">
        <dgm:presLayoutVars>
          <dgm:bulletEnabled val="1"/>
        </dgm:presLayoutVars>
      </dgm:prSet>
      <dgm:spPr/>
      <dgm:t>
        <a:bodyPr/>
        <a:lstStyle/>
        <a:p>
          <a:endParaRPr lang="id-ID"/>
        </a:p>
      </dgm:t>
    </dgm:pt>
    <dgm:pt modelId="{B38F214D-279E-4D8A-9755-E08FA88D5D50}" type="pres">
      <dgm:prSet presAssocID="{7AA2EE6E-01FE-4AE7-8024-65C2CC1D07A2}" presName="FiveConn_3-4" presStyleLbl="fgAccFollowNode1" presStyleIdx="2" presStyleCnt="4">
        <dgm:presLayoutVars>
          <dgm:bulletEnabled val="1"/>
        </dgm:presLayoutVars>
      </dgm:prSet>
      <dgm:spPr/>
      <dgm:t>
        <a:bodyPr/>
        <a:lstStyle/>
        <a:p>
          <a:endParaRPr lang="id-ID"/>
        </a:p>
      </dgm:t>
    </dgm:pt>
    <dgm:pt modelId="{1F976658-4623-4657-9D00-6124783C64C3}" type="pres">
      <dgm:prSet presAssocID="{7AA2EE6E-01FE-4AE7-8024-65C2CC1D07A2}" presName="FiveConn_4-5" presStyleLbl="fgAccFollowNode1" presStyleIdx="3" presStyleCnt="4">
        <dgm:presLayoutVars>
          <dgm:bulletEnabled val="1"/>
        </dgm:presLayoutVars>
      </dgm:prSet>
      <dgm:spPr/>
      <dgm:t>
        <a:bodyPr/>
        <a:lstStyle/>
        <a:p>
          <a:endParaRPr lang="id-ID"/>
        </a:p>
      </dgm:t>
    </dgm:pt>
    <dgm:pt modelId="{9393F6D9-91B9-41E4-BC78-F96CC77A770F}" type="pres">
      <dgm:prSet presAssocID="{7AA2EE6E-01FE-4AE7-8024-65C2CC1D07A2}" presName="FiveNodes_1_text" presStyleLbl="node1" presStyleIdx="4" presStyleCnt="5">
        <dgm:presLayoutVars>
          <dgm:bulletEnabled val="1"/>
        </dgm:presLayoutVars>
      </dgm:prSet>
      <dgm:spPr/>
      <dgm:t>
        <a:bodyPr/>
        <a:lstStyle/>
        <a:p>
          <a:endParaRPr lang="id-ID"/>
        </a:p>
      </dgm:t>
    </dgm:pt>
    <dgm:pt modelId="{3B5818D8-A772-4B65-8741-26671E66ED25}" type="pres">
      <dgm:prSet presAssocID="{7AA2EE6E-01FE-4AE7-8024-65C2CC1D07A2}" presName="FiveNodes_2_text" presStyleLbl="node1" presStyleIdx="4" presStyleCnt="5">
        <dgm:presLayoutVars>
          <dgm:bulletEnabled val="1"/>
        </dgm:presLayoutVars>
      </dgm:prSet>
      <dgm:spPr/>
      <dgm:t>
        <a:bodyPr/>
        <a:lstStyle/>
        <a:p>
          <a:endParaRPr lang="id-ID"/>
        </a:p>
      </dgm:t>
    </dgm:pt>
    <dgm:pt modelId="{162A0B05-805C-4FA7-BFB3-CA2C43D00BB3}" type="pres">
      <dgm:prSet presAssocID="{7AA2EE6E-01FE-4AE7-8024-65C2CC1D07A2}" presName="FiveNodes_3_text" presStyleLbl="node1" presStyleIdx="4" presStyleCnt="5">
        <dgm:presLayoutVars>
          <dgm:bulletEnabled val="1"/>
        </dgm:presLayoutVars>
      </dgm:prSet>
      <dgm:spPr/>
      <dgm:t>
        <a:bodyPr/>
        <a:lstStyle/>
        <a:p>
          <a:endParaRPr lang="id-ID"/>
        </a:p>
      </dgm:t>
    </dgm:pt>
    <dgm:pt modelId="{74C2F053-7192-46F0-9013-681DC363D353}" type="pres">
      <dgm:prSet presAssocID="{7AA2EE6E-01FE-4AE7-8024-65C2CC1D07A2}" presName="FiveNodes_4_text" presStyleLbl="node1" presStyleIdx="4" presStyleCnt="5">
        <dgm:presLayoutVars>
          <dgm:bulletEnabled val="1"/>
        </dgm:presLayoutVars>
      </dgm:prSet>
      <dgm:spPr/>
      <dgm:t>
        <a:bodyPr/>
        <a:lstStyle/>
        <a:p>
          <a:endParaRPr lang="id-ID"/>
        </a:p>
      </dgm:t>
    </dgm:pt>
    <dgm:pt modelId="{47CD8512-EE62-4616-916B-0885E5179230}" type="pres">
      <dgm:prSet presAssocID="{7AA2EE6E-01FE-4AE7-8024-65C2CC1D07A2}" presName="FiveNodes_5_text" presStyleLbl="node1" presStyleIdx="4" presStyleCnt="5">
        <dgm:presLayoutVars>
          <dgm:bulletEnabled val="1"/>
        </dgm:presLayoutVars>
      </dgm:prSet>
      <dgm:spPr/>
      <dgm:t>
        <a:bodyPr/>
        <a:lstStyle/>
        <a:p>
          <a:endParaRPr lang="id-ID"/>
        </a:p>
      </dgm:t>
    </dgm:pt>
  </dgm:ptLst>
  <dgm:cxnLst>
    <dgm:cxn modelId="{62761AEC-069A-4D79-92C0-00224A85E4FA}" type="presOf" srcId="{7AA2EE6E-01FE-4AE7-8024-65C2CC1D07A2}" destId="{BBCDC590-845C-459A-8E7F-B99D8B7B8A53}" srcOrd="0" destOrd="0" presId="urn:microsoft.com/office/officeart/2005/8/layout/vProcess5"/>
    <dgm:cxn modelId="{ED2D4A3F-3491-4589-9E73-7BD77868DE1B}" type="presOf" srcId="{13E7EC1D-1DA3-49B5-BCC3-F6100349774A}" destId="{9393F6D9-91B9-41E4-BC78-F96CC77A770F}" srcOrd="1" destOrd="0" presId="urn:microsoft.com/office/officeart/2005/8/layout/vProcess5"/>
    <dgm:cxn modelId="{018BE9E1-B575-4C0E-B418-7B1C27251975}" srcId="{7AA2EE6E-01FE-4AE7-8024-65C2CC1D07A2}" destId="{13E7EC1D-1DA3-49B5-BCC3-F6100349774A}" srcOrd="0" destOrd="0" parTransId="{D6A80DCC-3ABA-4F40-B711-0E561D7EA032}" sibTransId="{9CA7BADE-86C9-4D26-B4B5-36DE8AC8285A}"/>
    <dgm:cxn modelId="{C2E84A5A-D1BD-443D-8B56-95B39D092278}" srcId="{7AA2EE6E-01FE-4AE7-8024-65C2CC1D07A2}" destId="{F7A00618-ECDA-4792-A6BF-C3C7C74FA343}" srcOrd="4" destOrd="0" parTransId="{09C81FEB-B450-46A2-B907-ECE121D79E93}" sibTransId="{688EE202-7F61-46BE-AFCA-E84E18C4F1D7}"/>
    <dgm:cxn modelId="{3A23EE22-8257-4903-9D2E-6C8F911C783D}" type="presOf" srcId="{4AD443E6-0CFF-4A74-BF72-3FEE0E677B30}" destId="{162A0B05-805C-4FA7-BFB3-CA2C43D00BB3}" srcOrd="1" destOrd="0" presId="urn:microsoft.com/office/officeart/2005/8/layout/vProcess5"/>
    <dgm:cxn modelId="{746FDF23-41C0-4655-BFA1-D5DE45818E82}" srcId="{7AA2EE6E-01FE-4AE7-8024-65C2CC1D07A2}" destId="{858DBE6C-1F5B-428B-BC2C-718361741C39}" srcOrd="1" destOrd="0" parTransId="{F9DA1499-476C-4AA6-9BC5-E45AF386E52A}" sibTransId="{7AC0E48B-9986-4AE4-95E1-47FA44C5F54B}"/>
    <dgm:cxn modelId="{63C6522E-F973-4BDD-831B-002DB33A30AF}" srcId="{7AA2EE6E-01FE-4AE7-8024-65C2CC1D07A2}" destId="{4AD443E6-0CFF-4A74-BF72-3FEE0E677B30}" srcOrd="2" destOrd="0" parTransId="{C3761C5D-22EE-4F00-827C-1EBFB23870F7}" sibTransId="{DC26A960-F13A-4EAA-BC44-28ECBD976DD3}"/>
    <dgm:cxn modelId="{77189B67-7B5B-4EA9-BBC1-ADB04E8AD116}" type="presOf" srcId="{DC26A960-F13A-4EAA-BC44-28ECBD976DD3}" destId="{B38F214D-279E-4D8A-9755-E08FA88D5D50}" srcOrd="0" destOrd="0" presId="urn:microsoft.com/office/officeart/2005/8/layout/vProcess5"/>
    <dgm:cxn modelId="{EACAF598-6C2B-441C-AE12-BA07C3525992}" type="presOf" srcId="{872A7BD5-33C6-4CD4-934E-39B101FA362D}" destId="{1F976658-4623-4657-9D00-6124783C64C3}" srcOrd="0" destOrd="0" presId="urn:microsoft.com/office/officeart/2005/8/layout/vProcess5"/>
    <dgm:cxn modelId="{4CAA0B0E-90F4-41B8-8919-C0B87D072D05}" type="presOf" srcId="{13E7EC1D-1DA3-49B5-BCC3-F6100349774A}" destId="{64B33CFC-3FF2-4A00-A4E0-78327E181D40}" srcOrd="0" destOrd="0" presId="urn:microsoft.com/office/officeart/2005/8/layout/vProcess5"/>
    <dgm:cxn modelId="{B5CFABA8-4460-4A4E-85C6-ED91C2F56AF0}" srcId="{7AA2EE6E-01FE-4AE7-8024-65C2CC1D07A2}" destId="{F099A3BB-A8E1-4D1F-ADA5-A508025AC8A5}" srcOrd="3" destOrd="0" parTransId="{DDAB9B1A-2C37-47C6-BBF0-B2BA30A65770}" sibTransId="{872A7BD5-33C6-4CD4-934E-39B101FA362D}"/>
    <dgm:cxn modelId="{C904E716-31B0-4DBD-B832-CBE594696725}" type="presOf" srcId="{F099A3BB-A8E1-4D1F-ADA5-A508025AC8A5}" destId="{74C2F053-7192-46F0-9013-681DC363D353}" srcOrd="1" destOrd="0" presId="urn:microsoft.com/office/officeart/2005/8/layout/vProcess5"/>
    <dgm:cxn modelId="{CAAB2837-5E7D-47D2-ACE4-6F4019842B08}" type="presOf" srcId="{F7A00618-ECDA-4792-A6BF-C3C7C74FA343}" destId="{47CD8512-EE62-4616-916B-0885E5179230}" srcOrd="1" destOrd="0" presId="urn:microsoft.com/office/officeart/2005/8/layout/vProcess5"/>
    <dgm:cxn modelId="{CE6D5074-60E7-4AAC-885D-929E32EF97A5}" type="presOf" srcId="{F099A3BB-A8E1-4D1F-ADA5-A508025AC8A5}" destId="{F309F96E-3081-4016-9B28-ADE8995C6B45}" srcOrd="0" destOrd="0" presId="urn:microsoft.com/office/officeart/2005/8/layout/vProcess5"/>
    <dgm:cxn modelId="{1882CA9B-0CF0-4CF3-BCD4-01C4236BE86A}" type="presOf" srcId="{858DBE6C-1F5B-428B-BC2C-718361741C39}" destId="{3B5818D8-A772-4B65-8741-26671E66ED25}" srcOrd="1" destOrd="0" presId="urn:microsoft.com/office/officeart/2005/8/layout/vProcess5"/>
    <dgm:cxn modelId="{A2A22573-E4C3-4753-AEA2-E3D0CF099261}" type="presOf" srcId="{4AD443E6-0CFF-4A74-BF72-3FEE0E677B30}" destId="{FDC91AA9-3711-4317-A241-848A8401BEC6}" srcOrd="0" destOrd="0" presId="urn:microsoft.com/office/officeart/2005/8/layout/vProcess5"/>
    <dgm:cxn modelId="{3F12C88C-8E16-49D8-8B19-CC3CA5AAF629}" type="presOf" srcId="{9CA7BADE-86C9-4D26-B4B5-36DE8AC8285A}" destId="{F4295CD9-9013-43D8-9EB1-F5CEC6EDFE22}" srcOrd="0" destOrd="0" presId="urn:microsoft.com/office/officeart/2005/8/layout/vProcess5"/>
    <dgm:cxn modelId="{C19C891D-6424-41E1-9557-EC088F4B674E}" type="presOf" srcId="{7AC0E48B-9986-4AE4-95E1-47FA44C5F54B}" destId="{F2B701B0-5994-467A-842E-5FF4E022FE51}" srcOrd="0" destOrd="0" presId="urn:microsoft.com/office/officeart/2005/8/layout/vProcess5"/>
    <dgm:cxn modelId="{C0A269C0-7105-447C-A135-A438929CDB9F}" type="presOf" srcId="{F7A00618-ECDA-4792-A6BF-C3C7C74FA343}" destId="{CD20108D-A05B-4598-9F65-6B2814FB6717}" srcOrd="0" destOrd="0" presId="urn:microsoft.com/office/officeart/2005/8/layout/vProcess5"/>
    <dgm:cxn modelId="{9EF8DC98-FACD-42DD-A2B0-18DDC1F4AC9B}" type="presOf" srcId="{858DBE6C-1F5B-428B-BC2C-718361741C39}" destId="{72448389-FF75-4D1F-8160-989534F214BB}" srcOrd="0" destOrd="0" presId="urn:microsoft.com/office/officeart/2005/8/layout/vProcess5"/>
    <dgm:cxn modelId="{5778968F-4EE5-48C3-95C0-B4CFAB3A459B}" type="presParOf" srcId="{BBCDC590-845C-459A-8E7F-B99D8B7B8A53}" destId="{2299E0F5-B1A8-4E76-914C-1F9C4579BF0E}" srcOrd="0" destOrd="0" presId="urn:microsoft.com/office/officeart/2005/8/layout/vProcess5"/>
    <dgm:cxn modelId="{94CCCF0A-03AB-431B-9621-8AD15637A3F5}" type="presParOf" srcId="{BBCDC590-845C-459A-8E7F-B99D8B7B8A53}" destId="{64B33CFC-3FF2-4A00-A4E0-78327E181D40}" srcOrd="1" destOrd="0" presId="urn:microsoft.com/office/officeart/2005/8/layout/vProcess5"/>
    <dgm:cxn modelId="{5F670B44-5E34-4642-89B8-4EE0B53AB6AC}" type="presParOf" srcId="{BBCDC590-845C-459A-8E7F-B99D8B7B8A53}" destId="{72448389-FF75-4D1F-8160-989534F214BB}" srcOrd="2" destOrd="0" presId="urn:microsoft.com/office/officeart/2005/8/layout/vProcess5"/>
    <dgm:cxn modelId="{41FBCA08-7A9B-47F2-8B40-E025604C5DA9}" type="presParOf" srcId="{BBCDC590-845C-459A-8E7F-B99D8B7B8A53}" destId="{FDC91AA9-3711-4317-A241-848A8401BEC6}" srcOrd="3" destOrd="0" presId="urn:microsoft.com/office/officeart/2005/8/layout/vProcess5"/>
    <dgm:cxn modelId="{F15FB696-7522-4B8D-9E44-09957670550E}" type="presParOf" srcId="{BBCDC590-845C-459A-8E7F-B99D8B7B8A53}" destId="{F309F96E-3081-4016-9B28-ADE8995C6B45}" srcOrd="4" destOrd="0" presId="urn:microsoft.com/office/officeart/2005/8/layout/vProcess5"/>
    <dgm:cxn modelId="{63510CCD-B01B-4386-84A2-E90237FE8964}" type="presParOf" srcId="{BBCDC590-845C-459A-8E7F-B99D8B7B8A53}" destId="{CD20108D-A05B-4598-9F65-6B2814FB6717}" srcOrd="5" destOrd="0" presId="urn:microsoft.com/office/officeart/2005/8/layout/vProcess5"/>
    <dgm:cxn modelId="{7A907BB3-CA3D-40CE-9D59-006B62D72E00}" type="presParOf" srcId="{BBCDC590-845C-459A-8E7F-B99D8B7B8A53}" destId="{F4295CD9-9013-43D8-9EB1-F5CEC6EDFE22}" srcOrd="6" destOrd="0" presId="urn:microsoft.com/office/officeart/2005/8/layout/vProcess5"/>
    <dgm:cxn modelId="{A4F39459-AE00-4EA0-8EFD-2A92BA605C45}" type="presParOf" srcId="{BBCDC590-845C-459A-8E7F-B99D8B7B8A53}" destId="{F2B701B0-5994-467A-842E-5FF4E022FE51}" srcOrd="7" destOrd="0" presId="urn:microsoft.com/office/officeart/2005/8/layout/vProcess5"/>
    <dgm:cxn modelId="{62D0F037-79A5-45F8-AEDF-3F7953651D3D}" type="presParOf" srcId="{BBCDC590-845C-459A-8E7F-B99D8B7B8A53}" destId="{B38F214D-279E-4D8A-9755-E08FA88D5D50}" srcOrd="8" destOrd="0" presId="urn:microsoft.com/office/officeart/2005/8/layout/vProcess5"/>
    <dgm:cxn modelId="{20AF294F-3637-4B07-BEC4-69BF39C778E8}" type="presParOf" srcId="{BBCDC590-845C-459A-8E7F-B99D8B7B8A53}" destId="{1F976658-4623-4657-9D00-6124783C64C3}" srcOrd="9" destOrd="0" presId="urn:microsoft.com/office/officeart/2005/8/layout/vProcess5"/>
    <dgm:cxn modelId="{4F9035C1-73E3-435D-AA91-B906002721FB}" type="presParOf" srcId="{BBCDC590-845C-459A-8E7F-B99D8B7B8A53}" destId="{9393F6D9-91B9-41E4-BC78-F96CC77A770F}" srcOrd="10" destOrd="0" presId="urn:microsoft.com/office/officeart/2005/8/layout/vProcess5"/>
    <dgm:cxn modelId="{4ABF879C-D76F-44E6-975F-D1903496EA8D}" type="presParOf" srcId="{BBCDC590-845C-459A-8E7F-B99D8B7B8A53}" destId="{3B5818D8-A772-4B65-8741-26671E66ED25}" srcOrd="11" destOrd="0" presId="urn:microsoft.com/office/officeart/2005/8/layout/vProcess5"/>
    <dgm:cxn modelId="{C81A8C8B-20AE-41ED-AB77-3C82A7218C28}" type="presParOf" srcId="{BBCDC590-845C-459A-8E7F-B99D8B7B8A53}" destId="{162A0B05-805C-4FA7-BFB3-CA2C43D00BB3}" srcOrd="12" destOrd="0" presId="urn:microsoft.com/office/officeart/2005/8/layout/vProcess5"/>
    <dgm:cxn modelId="{4F340C0E-2E19-43D1-B451-7D2BDB3A8696}" type="presParOf" srcId="{BBCDC590-845C-459A-8E7F-B99D8B7B8A53}" destId="{74C2F053-7192-46F0-9013-681DC363D353}" srcOrd="13" destOrd="0" presId="urn:microsoft.com/office/officeart/2005/8/layout/vProcess5"/>
    <dgm:cxn modelId="{2349A7BC-3107-4BBC-887C-75BA5A286EAF}" type="presParOf" srcId="{BBCDC590-845C-459A-8E7F-B99D8B7B8A53}" destId="{47CD8512-EE62-4616-916B-0885E517923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68C33-3775-45F7-8B1C-53CD547A9962}">
      <dsp:nvSpPr>
        <dsp:cNvPr id="0" name=""/>
        <dsp:cNvSpPr/>
      </dsp:nvSpPr>
      <dsp:spPr>
        <a:xfrm>
          <a:off x="-5249900" y="-804071"/>
          <a:ext cx="6251579" cy="6251579"/>
        </a:xfrm>
        <a:prstGeom prst="blockArc">
          <a:avLst>
            <a:gd name="adj1" fmla="val 18900000"/>
            <a:gd name="adj2" fmla="val 2700000"/>
            <a:gd name="adj3" fmla="val 346"/>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5AE1C9-6883-41D7-BFBF-96D36DF01284}">
      <dsp:nvSpPr>
        <dsp:cNvPr id="0" name=""/>
        <dsp:cNvSpPr/>
      </dsp:nvSpPr>
      <dsp:spPr>
        <a:xfrm>
          <a:off x="373537" y="244523"/>
          <a:ext cx="7448823" cy="48886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0" kern="1200" dirty="0" smtClean="0">
              <a:solidFill>
                <a:schemeClr val="tx1"/>
              </a:solidFill>
              <a:effectLst/>
            </a:rPr>
            <a:t>1. </a:t>
          </a:r>
          <a:r>
            <a:rPr lang="id-ID" sz="2500" b="0" kern="1200" dirty="0" smtClean="0">
              <a:solidFill>
                <a:schemeClr val="tx1"/>
              </a:solidFill>
              <a:effectLst/>
            </a:rPr>
            <a:t>Pengantar Penelitian</a:t>
          </a:r>
          <a:endParaRPr lang="en-US" sz="2500" b="0" kern="1200" dirty="0">
            <a:solidFill>
              <a:schemeClr val="tx1"/>
            </a:solidFill>
            <a:effectLst/>
          </a:endParaRPr>
        </a:p>
      </dsp:txBody>
      <dsp:txXfrm>
        <a:off x="373537" y="244523"/>
        <a:ext cx="7448823" cy="488861"/>
      </dsp:txXfrm>
    </dsp:sp>
    <dsp:sp modelId="{6A4F07D3-5ED9-4760-BDA4-B572E595E3B3}">
      <dsp:nvSpPr>
        <dsp:cNvPr id="0" name=""/>
        <dsp:cNvSpPr/>
      </dsp:nvSpPr>
      <dsp:spPr>
        <a:xfrm>
          <a:off x="67999" y="183415"/>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46F6442-9543-402D-9D72-6CD69DA9E324}">
      <dsp:nvSpPr>
        <dsp:cNvPr id="0" name=""/>
        <dsp:cNvSpPr/>
      </dsp:nvSpPr>
      <dsp:spPr>
        <a:xfrm>
          <a:off x="775659" y="977722"/>
          <a:ext cx="7046702" cy="488861"/>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0" kern="1200" dirty="0" smtClean="0">
              <a:solidFill>
                <a:schemeClr val="tx1"/>
              </a:solidFill>
            </a:rPr>
            <a:t>2. </a:t>
          </a:r>
          <a:r>
            <a:rPr lang="en-US" sz="2500" b="0" kern="1200" dirty="0" err="1" smtClean="0">
              <a:solidFill>
                <a:schemeClr val="tx1"/>
              </a:solidFill>
            </a:rPr>
            <a:t>Tahapan</a:t>
          </a:r>
          <a:r>
            <a:rPr lang="en-US" sz="2500" b="0" kern="1200" dirty="0" smtClean="0">
              <a:solidFill>
                <a:schemeClr val="tx1"/>
              </a:solidFill>
            </a:rPr>
            <a:t> </a:t>
          </a:r>
          <a:r>
            <a:rPr lang="en-US" sz="2500" b="0" kern="1200" dirty="0" err="1" smtClean="0">
              <a:solidFill>
                <a:schemeClr val="tx1"/>
              </a:solidFill>
            </a:rPr>
            <a:t>Penelitian</a:t>
          </a:r>
          <a:endParaRPr lang="en-US" sz="2500" b="0" kern="1200" dirty="0">
            <a:solidFill>
              <a:schemeClr val="tx1"/>
            </a:solidFill>
          </a:endParaRPr>
        </a:p>
      </dsp:txBody>
      <dsp:txXfrm>
        <a:off x="775659" y="977722"/>
        <a:ext cx="7046702" cy="488861"/>
      </dsp:txXfrm>
    </dsp:sp>
    <dsp:sp modelId="{745C97B3-5596-4939-A084-551783CA53DD}">
      <dsp:nvSpPr>
        <dsp:cNvPr id="0" name=""/>
        <dsp:cNvSpPr/>
      </dsp:nvSpPr>
      <dsp:spPr>
        <a:xfrm>
          <a:off x="470121" y="916614"/>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55261763-0AEC-4D31-8136-12392D2D8CAC}">
      <dsp:nvSpPr>
        <dsp:cNvPr id="0" name=""/>
        <dsp:cNvSpPr/>
      </dsp:nvSpPr>
      <dsp:spPr>
        <a:xfrm>
          <a:off x="959539" y="1710920"/>
          <a:ext cx="6862822" cy="488861"/>
        </a:xfrm>
        <a:prstGeom prst="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0" kern="1200" dirty="0" smtClean="0">
              <a:solidFill>
                <a:schemeClr val="tx1"/>
              </a:solidFill>
            </a:rPr>
            <a:t>3. Literature Review</a:t>
          </a:r>
          <a:endParaRPr lang="en-US" sz="2500" b="0" kern="1200" dirty="0">
            <a:solidFill>
              <a:schemeClr val="tx1"/>
            </a:solidFill>
          </a:endParaRPr>
        </a:p>
      </dsp:txBody>
      <dsp:txXfrm>
        <a:off x="959539" y="1710920"/>
        <a:ext cx="6862822" cy="488861"/>
      </dsp:txXfrm>
    </dsp:sp>
    <dsp:sp modelId="{3BB461CF-AE05-4EC3-83A9-BD1BBC1DF3F0}">
      <dsp:nvSpPr>
        <dsp:cNvPr id="0" name=""/>
        <dsp:cNvSpPr/>
      </dsp:nvSpPr>
      <dsp:spPr>
        <a:xfrm>
          <a:off x="654001" y="1649813"/>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7045537-A092-43CE-9489-E2363CE24285}">
      <dsp:nvSpPr>
        <dsp:cNvPr id="0" name=""/>
        <dsp:cNvSpPr/>
      </dsp:nvSpPr>
      <dsp:spPr>
        <a:xfrm>
          <a:off x="959539" y="2443655"/>
          <a:ext cx="6862822" cy="48886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1" kern="1200" dirty="0" smtClean="0">
              <a:solidFill>
                <a:schemeClr val="tx1"/>
              </a:solidFill>
            </a:rPr>
            <a:t>4. </a:t>
          </a:r>
          <a:r>
            <a:rPr lang="en-US" sz="2500" b="1" kern="1200" dirty="0" err="1" smtClean="0">
              <a:solidFill>
                <a:schemeClr val="tx1"/>
              </a:solidFill>
            </a:rPr>
            <a:t>Penulisan</a:t>
          </a:r>
          <a:r>
            <a:rPr lang="en-US" sz="2500" b="1" kern="1200" dirty="0" smtClean="0">
              <a:solidFill>
                <a:schemeClr val="tx1"/>
              </a:solidFill>
            </a:rPr>
            <a:t> </a:t>
          </a:r>
          <a:r>
            <a:rPr lang="en-US" sz="2500" b="1" kern="1200" dirty="0" err="1" smtClean="0">
              <a:solidFill>
                <a:schemeClr val="tx1"/>
              </a:solidFill>
            </a:rPr>
            <a:t>Ilmiah</a:t>
          </a:r>
          <a:r>
            <a:rPr lang="en-US" sz="2500" b="1" kern="1200" dirty="0" smtClean="0">
              <a:solidFill>
                <a:schemeClr val="tx1"/>
              </a:solidFill>
            </a:rPr>
            <a:t> </a:t>
          </a:r>
          <a:r>
            <a:rPr lang="en-US" sz="2500" b="1" kern="1200" dirty="0" err="1" smtClean="0">
              <a:solidFill>
                <a:schemeClr val="tx1"/>
              </a:solidFill>
            </a:rPr>
            <a:t>dan</a:t>
          </a:r>
          <a:r>
            <a:rPr lang="en-US" sz="2500" b="1" kern="1200" dirty="0" smtClean="0">
              <a:solidFill>
                <a:schemeClr val="tx1"/>
              </a:solidFill>
            </a:rPr>
            <a:t> </a:t>
          </a:r>
          <a:r>
            <a:rPr lang="en-US" sz="2500" b="1" kern="1200" dirty="0" err="1" smtClean="0">
              <a:solidFill>
                <a:schemeClr val="tx1"/>
              </a:solidFill>
            </a:rPr>
            <a:t>Publikasi</a:t>
          </a:r>
          <a:r>
            <a:rPr lang="en-US" sz="2500" b="1" kern="1200" dirty="0" smtClean="0">
              <a:solidFill>
                <a:schemeClr val="tx1"/>
              </a:solidFill>
            </a:rPr>
            <a:t> </a:t>
          </a:r>
          <a:r>
            <a:rPr lang="en-US" sz="2500" b="1" kern="1200" dirty="0" err="1" smtClean="0">
              <a:solidFill>
                <a:schemeClr val="tx1"/>
              </a:solidFill>
            </a:rPr>
            <a:t>Penelitian</a:t>
          </a:r>
          <a:endParaRPr lang="id-ID" sz="2500" b="1" i="1" kern="1200" dirty="0">
            <a:solidFill>
              <a:schemeClr val="tx1"/>
            </a:solidFill>
          </a:endParaRPr>
        </a:p>
      </dsp:txBody>
      <dsp:txXfrm>
        <a:off x="959539" y="2443655"/>
        <a:ext cx="6862822" cy="488861"/>
      </dsp:txXfrm>
    </dsp:sp>
    <dsp:sp modelId="{F22447C9-6178-4BDF-AD93-D3C8B72968BB}">
      <dsp:nvSpPr>
        <dsp:cNvPr id="0" name=""/>
        <dsp:cNvSpPr/>
      </dsp:nvSpPr>
      <dsp:spPr>
        <a:xfrm>
          <a:off x="654001" y="2382547"/>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F8208DB3-772A-413C-9BE1-16529BF6F398}">
      <dsp:nvSpPr>
        <dsp:cNvPr id="0" name=""/>
        <dsp:cNvSpPr/>
      </dsp:nvSpPr>
      <dsp:spPr>
        <a:xfrm>
          <a:off x="775659" y="3176853"/>
          <a:ext cx="7046702" cy="488861"/>
        </a:xfrm>
        <a:prstGeom prst="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0" kern="1200" dirty="0" smtClean="0">
              <a:solidFill>
                <a:schemeClr val="tx1"/>
              </a:solidFill>
            </a:rPr>
            <a:t>5. Systematic Literature Review (SLR)</a:t>
          </a:r>
          <a:endParaRPr lang="en-US" sz="2500" b="0" kern="1200" dirty="0">
            <a:solidFill>
              <a:schemeClr val="tx1"/>
            </a:solidFill>
          </a:endParaRPr>
        </a:p>
      </dsp:txBody>
      <dsp:txXfrm>
        <a:off x="775659" y="3176853"/>
        <a:ext cx="7046702" cy="488861"/>
      </dsp:txXfrm>
    </dsp:sp>
    <dsp:sp modelId="{2FFBCD89-C349-420B-A154-252D9F74A287}">
      <dsp:nvSpPr>
        <dsp:cNvPr id="0" name=""/>
        <dsp:cNvSpPr/>
      </dsp:nvSpPr>
      <dsp:spPr>
        <a:xfrm>
          <a:off x="470121" y="3115746"/>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E8BBC9A-2AED-4E65-8D98-B344E92E5F79}">
      <dsp:nvSpPr>
        <dsp:cNvPr id="0" name=""/>
        <dsp:cNvSpPr/>
      </dsp:nvSpPr>
      <dsp:spPr>
        <a:xfrm>
          <a:off x="373537" y="3910052"/>
          <a:ext cx="7448823" cy="488861"/>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88033" tIns="63500" rIns="63500" bIns="63500" numCol="1" spcCol="1270" anchor="ctr" anchorCtr="0">
          <a:noAutofit/>
        </a:bodyPr>
        <a:lstStyle/>
        <a:p>
          <a:pPr lvl="0" algn="l" defTabSz="1111250">
            <a:lnSpc>
              <a:spcPct val="90000"/>
            </a:lnSpc>
            <a:spcBef>
              <a:spcPct val="0"/>
            </a:spcBef>
            <a:spcAft>
              <a:spcPct val="35000"/>
            </a:spcAft>
          </a:pPr>
          <a:r>
            <a:rPr lang="en-US" sz="2500" b="0" kern="1200" dirty="0" smtClean="0">
              <a:solidFill>
                <a:schemeClr val="tx1"/>
              </a:solidFill>
            </a:rPr>
            <a:t>6. </a:t>
          </a:r>
          <a:r>
            <a:rPr lang="en-US" sz="2500" b="0" kern="1200" dirty="0" err="1" smtClean="0">
              <a:solidFill>
                <a:schemeClr val="tx1"/>
              </a:solidFill>
            </a:rPr>
            <a:t>Pembimbingan</a:t>
          </a:r>
          <a:r>
            <a:rPr lang="en-US" sz="2500" b="0" kern="1200" dirty="0" smtClean="0">
              <a:solidFill>
                <a:schemeClr val="tx1"/>
              </a:solidFill>
            </a:rPr>
            <a:t> </a:t>
          </a:r>
          <a:r>
            <a:rPr lang="en-US" sz="2500" b="0" kern="1200" dirty="0" err="1" smtClean="0">
              <a:solidFill>
                <a:schemeClr val="tx1"/>
              </a:solidFill>
            </a:rPr>
            <a:t>dan</a:t>
          </a:r>
          <a:r>
            <a:rPr lang="en-US" sz="2500" b="0" kern="1200" dirty="0" smtClean="0">
              <a:solidFill>
                <a:schemeClr val="tx1"/>
              </a:solidFill>
            </a:rPr>
            <a:t> </a:t>
          </a:r>
          <a:r>
            <a:rPr lang="en-US" sz="2500" b="0" kern="1200" dirty="0" err="1" smtClean="0">
              <a:solidFill>
                <a:schemeClr val="tx1"/>
              </a:solidFill>
            </a:rPr>
            <a:t>Presentasi</a:t>
          </a:r>
          <a:r>
            <a:rPr lang="en-US" sz="2500" b="0" kern="1200" dirty="0" smtClean="0">
              <a:solidFill>
                <a:schemeClr val="tx1"/>
              </a:solidFill>
            </a:rPr>
            <a:t> </a:t>
          </a:r>
          <a:r>
            <a:rPr lang="en-US" sz="2500" b="0" kern="1200" dirty="0" err="1" smtClean="0">
              <a:solidFill>
                <a:schemeClr val="tx1"/>
              </a:solidFill>
            </a:rPr>
            <a:t>Penelitian</a:t>
          </a:r>
          <a:endParaRPr lang="en-US" sz="2500" b="0" kern="1200" dirty="0">
            <a:solidFill>
              <a:schemeClr val="tx1"/>
            </a:solidFill>
          </a:endParaRPr>
        </a:p>
      </dsp:txBody>
      <dsp:txXfrm>
        <a:off x="373537" y="3910052"/>
        <a:ext cx="7448823" cy="488861"/>
      </dsp:txXfrm>
    </dsp:sp>
    <dsp:sp modelId="{14679AA7-89A1-4991-9B88-549C5E85B9DA}">
      <dsp:nvSpPr>
        <dsp:cNvPr id="0" name=""/>
        <dsp:cNvSpPr/>
      </dsp:nvSpPr>
      <dsp:spPr>
        <a:xfrm>
          <a:off x="67999" y="3848944"/>
          <a:ext cx="611076" cy="611076"/>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016B-D5CF-4AFC-A449-3B663CDF0828}">
      <dsp:nvSpPr>
        <dsp:cNvPr id="0" name=""/>
        <dsp:cNvSpPr/>
      </dsp:nvSpPr>
      <dsp:spPr>
        <a:xfrm rot="10800000">
          <a:off x="967915" y="571"/>
          <a:ext cx="7261700" cy="2054923"/>
        </a:xfrm>
        <a:prstGeom prst="homePlat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06164" tIns="121920" rIns="227584" bIns="121920" numCol="1" spcCol="1270" anchor="ctr" anchorCtr="0">
          <a:noAutofit/>
        </a:bodyPr>
        <a:lstStyle/>
        <a:p>
          <a:pPr lvl="0" algn="l" defTabSz="1422400">
            <a:lnSpc>
              <a:spcPct val="90000"/>
            </a:lnSpc>
            <a:spcBef>
              <a:spcPct val="0"/>
            </a:spcBef>
            <a:spcAft>
              <a:spcPct val="35000"/>
            </a:spcAft>
          </a:pPr>
          <a:r>
            <a:rPr lang="id-ID" sz="3200" b="1" kern="1200" dirty="0" smtClean="0">
              <a:solidFill>
                <a:srgbClr val="FF0000"/>
              </a:solidFill>
              <a:effectLst>
                <a:outerShdw blurRad="38100" dist="38100" dir="2700000" algn="tl">
                  <a:srgbClr val="000000">
                    <a:alpha val="43137"/>
                  </a:srgbClr>
                </a:outerShdw>
              </a:effectLst>
            </a:rPr>
            <a:t>Jumlah </a:t>
          </a:r>
          <a:r>
            <a:rPr lang="id-ID" sz="3200" b="1" kern="1200" dirty="0" err="1" smtClean="0">
              <a:solidFill>
                <a:srgbClr val="FF0000"/>
              </a:solidFill>
              <a:effectLst>
                <a:outerShdw blurRad="38100" dist="38100" dir="2700000" algn="tl">
                  <a:srgbClr val="000000">
                    <a:alpha val="43137"/>
                  </a:srgbClr>
                </a:outerShdw>
              </a:effectLst>
            </a:rPr>
            <a:t>paper</a:t>
          </a:r>
          <a:r>
            <a:rPr lang="id-ID" sz="3200" b="1" kern="1200" dirty="0" smtClean="0">
              <a:solidFill>
                <a:srgbClr val="FF0000"/>
              </a:solidFill>
              <a:effectLst>
                <a:outerShdw blurRad="38100" dist="38100" dir="2700000" algn="tl">
                  <a:srgbClr val="000000">
                    <a:alpha val="43137"/>
                  </a:srgbClr>
                </a:outerShdw>
              </a:effectLst>
            </a:rPr>
            <a:t> </a:t>
          </a:r>
          <a:r>
            <a:rPr lang="id-ID" sz="2800" b="1" kern="1200" dirty="0" smtClean="0"/>
            <a:t>yang diterbitkan di </a:t>
          </a:r>
          <a:r>
            <a:rPr lang="id-ID" sz="2800" b="1" kern="1200" dirty="0" err="1" smtClean="0"/>
            <a:t>journal</a:t>
          </a:r>
          <a:r>
            <a:rPr lang="id-ID" sz="2800" b="1" kern="1200" dirty="0" smtClean="0"/>
            <a:t> </a:t>
          </a:r>
          <a:r>
            <a:rPr lang="id-ID" sz="2800" b="1" kern="1200" dirty="0" err="1" smtClean="0"/>
            <a:t>berimpact</a:t>
          </a:r>
          <a:r>
            <a:rPr lang="id-ID" sz="2800" b="1" kern="1200" dirty="0" smtClean="0"/>
            <a:t> </a:t>
          </a:r>
          <a:r>
            <a:rPr lang="id-ID" sz="2800" b="1" kern="1200" dirty="0" err="1" smtClean="0"/>
            <a:t>factor</a:t>
          </a:r>
          <a:r>
            <a:rPr lang="id-ID" sz="2800" b="1" kern="1200" dirty="0" smtClean="0"/>
            <a:t> tinggi</a:t>
          </a:r>
          <a:endParaRPr lang="id-ID" sz="2800" b="1" kern="1200" dirty="0"/>
        </a:p>
      </dsp:txBody>
      <dsp:txXfrm rot="10800000">
        <a:off x="1481646" y="571"/>
        <a:ext cx="6747969" cy="2054923"/>
      </dsp:txXfrm>
    </dsp:sp>
    <dsp:sp modelId="{AC5F4B06-1C7E-4E7F-ADCC-C7C4DFA6D7C2}">
      <dsp:nvSpPr>
        <dsp:cNvPr id="0" name=""/>
        <dsp:cNvSpPr/>
      </dsp:nvSpPr>
      <dsp:spPr>
        <a:xfrm>
          <a:off x="0" y="571"/>
          <a:ext cx="2054923" cy="205492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FCACBFC-6BE0-469C-B72B-1367CB836A2F}">
      <dsp:nvSpPr>
        <dsp:cNvPr id="0" name=""/>
        <dsp:cNvSpPr/>
      </dsp:nvSpPr>
      <dsp:spPr>
        <a:xfrm rot="10800000">
          <a:off x="967915" y="2668904"/>
          <a:ext cx="7261700" cy="2054923"/>
        </a:xfrm>
        <a:prstGeom prst="homePlat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06164" tIns="121920" rIns="227584" bIns="121920" numCol="1" spcCol="1270" anchor="ctr" anchorCtr="0">
          <a:noAutofit/>
        </a:bodyPr>
        <a:lstStyle/>
        <a:p>
          <a:pPr lvl="0" algn="l" defTabSz="1422400">
            <a:lnSpc>
              <a:spcPct val="90000"/>
            </a:lnSpc>
            <a:spcBef>
              <a:spcPct val="0"/>
            </a:spcBef>
            <a:spcAft>
              <a:spcPct val="35000"/>
            </a:spcAft>
          </a:pPr>
          <a:r>
            <a:rPr lang="id-ID" sz="3200" b="1" kern="1200" dirty="0" smtClean="0">
              <a:solidFill>
                <a:srgbClr val="FF0000"/>
              </a:solidFill>
              <a:effectLst>
                <a:outerShdw blurRad="38100" dist="38100" dir="2700000" algn="tl">
                  <a:srgbClr val="000000">
                    <a:alpha val="43137"/>
                  </a:srgbClr>
                </a:outerShdw>
              </a:effectLst>
            </a:rPr>
            <a:t>Jumlah </a:t>
          </a:r>
          <a:r>
            <a:rPr lang="id-ID" sz="3200" b="1" kern="1200" dirty="0" err="1" smtClean="0">
              <a:solidFill>
                <a:srgbClr val="FF0000"/>
              </a:solidFill>
              <a:effectLst>
                <a:outerShdw blurRad="38100" dist="38100" dir="2700000" algn="tl">
                  <a:srgbClr val="000000">
                    <a:alpha val="43137"/>
                  </a:srgbClr>
                </a:outerShdw>
              </a:effectLst>
            </a:rPr>
            <a:t>citation</a:t>
          </a:r>
          <a:r>
            <a:rPr lang="id-ID" sz="3200" b="1" kern="1200" dirty="0" smtClean="0">
              <a:solidFill>
                <a:srgbClr val="FF0000"/>
              </a:solidFill>
              <a:effectLst>
                <a:outerShdw blurRad="38100" dist="38100" dir="2700000" algn="tl">
                  <a:srgbClr val="000000">
                    <a:alpha val="43137"/>
                  </a:srgbClr>
                </a:outerShdw>
              </a:effectLst>
            </a:rPr>
            <a:t> </a:t>
          </a:r>
          <a:r>
            <a:rPr lang="id-ID" sz="2800" b="1" kern="1200" dirty="0" smtClean="0"/>
            <a:t>ke </a:t>
          </a:r>
          <a:r>
            <a:rPr lang="id-ID" sz="2800" b="1" kern="1200" dirty="0" err="1" smtClean="0"/>
            <a:t>paper</a:t>
          </a:r>
          <a:r>
            <a:rPr lang="id-ID" sz="2800" b="1" kern="1200" dirty="0" smtClean="0"/>
            <a:t> seorang peneliti dari </a:t>
          </a:r>
          <a:r>
            <a:rPr lang="id-ID" sz="2800" b="1" kern="1200" dirty="0" err="1" smtClean="0"/>
            <a:t>paper</a:t>
          </a:r>
          <a:r>
            <a:rPr lang="id-ID" sz="2800" b="1" kern="1200" dirty="0" smtClean="0"/>
            <a:t> peneliti lain</a:t>
          </a:r>
          <a:endParaRPr lang="id-ID" sz="2800" b="1" kern="1200" dirty="0"/>
        </a:p>
      </dsp:txBody>
      <dsp:txXfrm rot="10800000">
        <a:off x="1481646" y="2668904"/>
        <a:ext cx="6747969" cy="2054923"/>
      </dsp:txXfrm>
    </dsp:sp>
    <dsp:sp modelId="{7E6A00C3-1C5F-457E-9764-485C86B6AF8B}">
      <dsp:nvSpPr>
        <dsp:cNvPr id="0" name=""/>
        <dsp:cNvSpPr/>
      </dsp:nvSpPr>
      <dsp:spPr>
        <a:xfrm>
          <a:off x="0" y="2668904"/>
          <a:ext cx="2054923" cy="2054923"/>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5F16F-9BB2-49EB-BF00-DA4FF7A8B35D}">
      <dsp:nvSpPr>
        <dsp:cNvPr id="0" name=""/>
        <dsp:cNvSpPr/>
      </dsp:nvSpPr>
      <dsp:spPr>
        <a:xfrm>
          <a:off x="99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err="1" smtClean="0">
              <a:latin typeface="Calibri" panose="020F0502020204030204" pitchFamily="34" charset="0"/>
            </a:rPr>
            <a:t>Menzies</a:t>
          </a:r>
          <a:r>
            <a:rPr lang="en-US" sz="3200" kern="1200" dirty="0" smtClean="0">
              <a:latin typeface="Calibri" panose="020F0502020204030204" pitchFamily="34" charset="0"/>
            </a:rPr>
            <a:t> Framework</a:t>
          </a:r>
          <a:endParaRPr lang="en-US" sz="3200" kern="1200" dirty="0">
            <a:latin typeface="Calibri" panose="020F0502020204030204" pitchFamily="34" charset="0"/>
          </a:endParaRPr>
        </a:p>
      </dsp:txBody>
      <dsp:txXfrm>
        <a:off x="995" y="0"/>
        <a:ext cx="2587749" cy="1280160"/>
      </dsp:txXfrm>
    </dsp:sp>
    <dsp:sp modelId="{594AF7F3-3D05-47CB-854D-2352061D2655}">
      <dsp:nvSpPr>
        <dsp:cNvPr id="0" name=""/>
        <dsp:cNvSpPr/>
      </dsp:nvSpPr>
      <dsp:spPr>
        <a:xfrm>
          <a:off x="113769" y="2164076"/>
          <a:ext cx="2362200" cy="1005847"/>
        </a:xfrm>
        <a:prstGeom prst="roundRect">
          <a:avLst>
            <a:gd name="adj" fmla="val 1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anose="020F0502020204030204" pitchFamily="34" charset="0"/>
            </a:rPr>
            <a:t>(</a:t>
          </a:r>
          <a:r>
            <a:rPr lang="en-US" sz="2000" kern="1200" dirty="0" err="1" smtClean="0">
              <a:latin typeface="Calibri" panose="020F0502020204030204" pitchFamily="34" charset="0"/>
            </a:rPr>
            <a:t>Menzies</a:t>
          </a:r>
          <a:r>
            <a:rPr lang="en-US" sz="2000" kern="1200" dirty="0" smtClean="0">
              <a:latin typeface="Calibri" panose="020F0502020204030204" pitchFamily="34" charset="0"/>
            </a:rPr>
            <a:t> et al. 2007)</a:t>
          </a:r>
          <a:endParaRPr lang="en-US" sz="2000" kern="1200" dirty="0">
            <a:latin typeface="Calibri" panose="020F0502020204030204" pitchFamily="34" charset="0"/>
          </a:endParaRPr>
        </a:p>
      </dsp:txBody>
      <dsp:txXfrm>
        <a:off x="143229" y="2193536"/>
        <a:ext cx="2303280" cy="946927"/>
      </dsp:txXfrm>
    </dsp:sp>
    <dsp:sp modelId="{32E75C4F-39B4-48E4-AD17-127CEB1D0C82}">
      <dsp:nvSpPr>
        <dsp:cNvPr id="0" name=""/>
        <dsp:cNvSpPr/>
      </dsp:nvSpPr>
      <dsp:spPr>
        <a:xfrm>
          <a:off x="278282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err="1" smtClean="0">
              <a:latin typeface="Calibri" panose="020F0502020204030204" pitchFamily="34" charset="0"/>
            </a:rPr>
            <a:t>Lessmann</a:t>
          </a:r>
          <a:r>
            <a:rPr lang="en-US" sz="3200" kern="1200" dirty="0" smtClean="0">
              <a:latin typeface="Calibri" panose="020F0502020204030204" pitchFamily="34" charset="0"/>
            </a:rPr>
            <a:t> Framework</a:t>
          </a:r>
          <a:endParaRPr lang="en-US" sz="3200" kern="1200" dirty="0">
            <a:latin typeface="Calibri" panose="020F0502020204030204" pitchFamily="34" charset="0"/>
          </a:endParaRPr>
        </a:p>
      </dsp:txBody>
      <dsp:txXfrm>
        <a:off x="2782825" y="0"/>
        <a:ext cx="2587749" cy="1280160"/>
      </dsp:txXfrm>
    </dsp:sp>
    <dsp:sp modelId="{78423505-4DBC-4F1B-9F82-2C4852882E25}">
      <dsp:nvSpPr>
        <dsp:cNvPr id="0" name=""/>
        <dsp:cNvSpPr/>
      </dsp:nvSpPr>
      <dsp:spPr>
        <a:xfrm>
          <a:off x="2895599" y="2164076"/>
          <a:ext cx="2362200" cy="1005847"/>
        </a:xfrm>
        <a:prstGeom prst="roundRect">
          <a:avLst>
            <a:gd name="adj" fmla="val 10000"/>
          </a:avLst>
        </a:prstGeom>
        <a:gradFill rotWithShape="0">
          <a:gsLst>
            <a:gs pos="0">
              <a:schemeClr val="accent4">
                <a:hueOff val="5197846"/>
                <a:satOff val="-23984"/>
                <a:lumOff val="883"/>
                <a:alphaOff val="0"/>
                <a:lumMod val="110000"/>
                <a:satMod val="105000"/>
                <a:tint val="67000"/>
              </a:schemeClr>
            </a:gs>
            <a:gs pos="50000">
              <a:schemeClr val="accent4">
                <a:hueOff val="5197846"/>
                <a:satOff val="-23984"/>
                <a:lumOff val="883"/>
                <a:alphaOff val="0"/>
                <a:lumMod val="105000"/>
                <a:satMod val="103000"/>
                <a:tint val="73000"/>
              </a:schemeClr>
            </a:gs>
            <a:gs pos="100000">
              <a:schemeClr val="accent4">
                <a:hueOff val="5197846"/>
                <a:satOff val="-23984"/>
                <a:lumOff val="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34290" rIns="45720" bIns="34290" numCol="1" spcCol="1270" anchor="ctr" anchorCtr="0">
          <a:noAutofit/>
        </a:bodyPr>
        <a:lstStyle/>
        <a:p>
          <a:pPr lvl="0" algn="ctr" defTabSz="800100">
            <a:lnSpc>
              <a:spcPct val="90000"/>
            </a:lnSpc>
            <a:spcBef>
              <a:spcPct val="0"/>
            </a:spcBef>
            <a:spcAft>
              <a:spcPct val="35000"/>
            </a:spcAft>
          </a:pPr>
          <a:r>
            <a:rPr lang="id-ID" sz="1800" kern="1200" dirty="0" smtClean="0">
              <a:latin typeface="Calibri" panose="020F0502020204030204" pitchFamily="34" charset="0"/>
            </a:rPr>
            <a:t>(Lessmann et al. 2008) </a:t>
          </a:r>
          <a:endParaRPr lang="en-US" sz="1800" kern="1200" dirty="0">
            <a:latin typeface="Calibri" panose="020F0502020204030204" pitchFamily="34" charset="0"/>
          </a:endParaRPr>
        </a:p>
      </dsp:txBody>
      <dsp:txXfrm>
        <a:off x="2925059" y="2193536"/>
        <a:ext cx="2303280" cy="946927"/>
      </dsp:txXfrm>
    </dsp:sp>
    <dsp:sp modelId="{7C862DBB-923A-45DE-9BAC-C51672AF210D}">
      <dsp:nvSpPr>
        <dsp:cNvPr id="0" name=""/>
        <dsp:cNvSpPr/>
      </dsp:nvSpPr>
      <dsp:spPr>
        <a:xfrm>
          <a:off x="5564655" y="0"/>
          <a:ext cx="2587749" cy="42672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smtClean="0">
              <a:latin typeface="Calibri" panose="020F0502020204030204" pitchFamily="34" charset="0"/>
            </a:rPr>
            <a:t>Song</a:t>
          </a:r>
          <a:r>
            <a:rPr lang="en-US" sz="3200" kern="1200" smtClean="0">
              <a:latin typeface="Calibri" panose="020F0502020204030204" pitchFamily="34" charset="0"/>
            </a:rPr>
            <a:t> Framework</a:t>
          </a:r>
          <a:endParaRPr lang="en-US" sz="3200" kern="1200" dirty="0">
            <a:latin typeface="Calibri" panose="020F0502020204030204" pitchFamily="34" charset="0"/>
          </a:endParaRPr>
        </a:p>
      </dsp:txBody>
      <dsp:txXfrm>
        <a:off x="5564655" y="0"/>
        <a:ext cx="2587749" cy="1280160"/>
      </dsp:txXfrm>
    </dsp:sp>
    <dsp:sp modelId="{B4F8A4B0-B4C8-45FC-9351-750305A0593F}">
      <dsp:nvSpPr>
        <dsp:cNvPr id="0" name=""/>
        <dsp:cNvSpPr/>
      </dsp:nvSpPr>
      <dsp:spPr>
        <a:xfrm>
          <a:off x="5677429" y="2164076"/>
          <a:ext cx="2362200" cy="1005847"/>
        </a:xfrm>
        <a:prstGeom prst="roundRect">
          <a:avLst>
            <a:gd name="adj" fmla="val 10000"/>
          </a:avLst>
        </a:prstGeom>
        <a:gradFill rotWithShape="0">
          <a:gsLst>
            <a:gs pos="0">
              <a:schemeClr val="accent4">
                <a:hueOff val="10395692"/>
                <a:satOff val="-47968"/>
                <a:lumOff val="1765"/>
                <a:alphaOff val="0"/>
                <a:lumMod val="110000"/>
                <a:satMod val="105000"/>
                <a:tint val="67000"/>
              </a:schemeClr>
            </a:gs>
            <a:gs pos="50000">
              <a:schemeClr val="accent4">
                <a:hueOff val="10395692"/>
                <a:satOff val="-47968"/>
                <a:lumOff val="1765"/>
                <a:alphaOff val="0"/>
                <a:lumMod val="105000"/>
                <a:satMod val="103000"/>
                <a:tint val="73000"/>
              </a:schemeClr>
            </a:gs>
            <a:gs pos="100000">
              <a:schemeClr val="accent4">
                <a:hueOff val="10395692"/>
                <a:satOff val="-47968"/>
                <a:lumOff val="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0800" tIns="38100" rIns="50800" bIns="38100" numCol="1" spcCol="1270" anchor="ctr" anchorCtr="0">
          <a:noAutofit/>
        </a:bodyPr>
        <a:lstStyle/>
        <a:p>
          <a:pPr lvl="0" algn="ctr" defTabSz="889000">
            <a:lnSpc>
              <a:spcPct val="90000"/>
            </a:lnSpc>
            <a:spcBef>
              <a:spcPct val="0"/>
            </a:spcBef>
            <a:spcAft>
              <a:spcPct val="35000"/>
            </a:spcAft>
          </a:pPr>
          <a:r>
            <a:rPr lang="en-US" sz="2000" kern="1200" dirty="0" smtClean="0">
              <a:latin typeface="Calibri" panose="020F0502020204030204" pitchFamily="34" charset="0"/>
            </a:rPr>
            <a:t>(Song et al. 2011)</a:t>
          </a:r>
          <a:endParaRPr lang="en-US" sz="2000" kern="1200" dirty="0">
            <a:latin typeface="Calibri" panose="020F0502020204030204" pitchFamily="34" charset="0"/>
          </a:endParaRPr>
        </a:p>
      </dsp:txBody>
      <dsp:txXfrm>
        <a:off x="5706889" y="2193536"/>
        <a:ext cx="2303280" cy="9469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7" name="Rectangle 9"/>
          <p:cNvSpPr>
            <a:spLocks noGrp="1" noChangeArrowheads="1"/>
          </p:cNvSpPr>
          <p:nvPr>
            <p:ph type="hdr" sz="quarter"/>
          </p:nvPr>
        </p:nvSpPr>
        <p:spPr bwMode="auto">
          <a:xfrm>
            <a:off x="3581400" y="9224965"/>
            <a:ext cx="3200400" cy="442913"/>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a:effectLst/>
              </a:defRPr>
            </a:lvl1pPr>
          </a:lstStyle>
          <a:p>
            <a:pPr>
              <a:defRPr/>
            </a:pPr>
            <a:r>
              <a:rPr lang="en-US" altLang="ja-JP" smtClean="0"/>
              <a:t>romi@romisatriawahono.net</a:t>
            </a:r>
            <a:endParaRPr lang="en-US" altLang="ja-JP"/>
          </a:p>
        </p:txBody>
      </p:sp>
      <p:sp>
        <p:nvSpPr>
          <p:cNvPr id="27658" name="Rectangle 10"/>
          <p:cNvSpPr>
            <a:spLocks noGrp="1" noChangeArrowheads="1"/>
          </p:cNvSpPr>
          <p:nvPr>
            <p:ph type="dt" sz="quarter" idx="1"/>
          </p:nvPr>
        </p:nvSpPr>
        <p:spPr bwMode="auto">
          <a:xfrm>
            <a:off x="611190" y="180976"/>
            <a:ext cx="6164262" cy="495300"/>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700" i="1" dirty="0" smtClean="0">
                <a:effectLst/>
              </a:defRPr>
            </a:lvl1pPr>
          </a:lstStyle>
          <a:p>
            <a:pPr>
              <a:defRPr/>
            </a:pPr>
            <a:r>
              <a:rPr lang="en-US" altLang="ja-JP" dirty="0" smtClean="0"/>
              <a:t>Research Methodology</a:t>
            </a:r>
            <a:endParaRPr lang="en-US" altLang="ja-JP" dirty="0"/>
          </a:p>
        </p:txBody>
      </p:sp>
      <p:sp>
        <p:nvSpPr>
          <p:cNvPr id="27659" name="Rectangle 11"/>
          <p:cNvSpPr>
            <a:spLocks noGrp="1" noChangeArrowheads="1"/>
          </p:cNvSpPr>
          <p:nvPr>
            <p:ph type="ftr" sz="quarter" idx="2"/>
          </p:nvPr>
        </p:nvSpPr>
        <p:spPr bwMode="auto">
          <a:xfrm>
            <a:off x="495301" y="9101139"/>
            <a:ext cx="3314701" cy="347662"/>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700" i="1" dirty="0">
                <a:effectLst/>
              </a:defRPr>
            </a:lvl1pPr>
          </a:lstStyle>
          <a:p>
            <a:pPr>
              <a:defRPr/>
            </a:pPr>
            <a:r>
              <a:rPr lang="en-US" altLang="ja-JP"/>
              <a:t>http://romisatriawahono.net</a:t>
            </a:r>
          </a:p>
        </p:txBody>
      </p:sp>
      <p:sp>
        <p:nvSpPr>
          <p:cNvPr id="27660" name="Line 12"/>
          <p:cNvSpPr>
            <a:spLocks noChangeShapeType="1"/>
          </p:cNvSpPr>
          <p:nvPr/>
        </p:nvSpPr>
        <p:spPr bwMode="auto">
          <a:xfrm flipH="1">
            <a:off x="611190" y="3810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27661" name="Line 13"/>
          <p:cNvSpPr>
            <a:spLocks noChangeShapeType="1"/>
          </p:cNvSpPr>
          <p:nvPr/>
        </p:nvSpPr>
        <p:spPr bwMode="auto">
          <a:xfrm flipH="1">
            <a:off x="611190" y="9220200"/>
            <a:ext cx="6096000" cy="0"/>
          </a:xfrm>
          <a:prstGeom prst="line">
            <a:avLst/>
          </a:prstGeom>
          <a:noFill/>
          <a:ln w="3175">
            <a:solidFill>
              <a:schemeClr val="tx1"/>
            </a:solidFill>
            <a:miter lim="800000"/>
            <a:headEnd/>
            <a:tailEnd/>
          </a:ln>
          <a:effectLst/>
        </p:spPr>
        <p:txBody>
          <a:bodyPr wrap="none" lIns="91430" tIns="45715" rIns="91430" bIns="45715"/>
          <a:lstStyle/>
          <a:p>
            <a:pPr>
              <a:defRPr/>
            </a:pPr>
            <a:endParaRPr lang="id-ID"/>
          </a:p>
        </p:txBody>
      </p:sp>
      <p:sp>
        <p:nvSpPr>
          <p:cNvPr id="3" name="Slide Number Placeholder 2"/>
          <p:cNvSpPr>
            <a:spLocks noGrp="1"/>
          </p:cNvSpPr>
          <p:nvPr>
            <p:ph type="sldNum" sz="quarter" idx="3"/>
          </p:nvPr>
        </p:nvSpPr>
        <p:spPr>
          <a:xfrm>
            <a:off x="611190" y="-100012"/>
            <a:ext cx="3170238" cy="481012"/>
          </a:xfrm>
          <a:prstGeom prst="rect">
            <a:avLst/>
          </a:prstGeom>
        </p:spPr>
        <p:txBody>
          <a:bodyPr vert="horz" lIns="91440" tIns="45720" rIns="91440" bIns="45720" rtlCol="0" anchor="b"/>
          <a:lstStyle>
            <a:lvl1pPr algn="r">
              <a:defRPr sz="1200"/>
            </a:lvl1pPr>
          </a:lstStyle>
          <a:p>
            <a:pPr algn="l"/>
            <a:fld id="{F70BB06A-BCC8-4C11-A7C1-67582F4C337E}" type="slidenum">
              <a:rPr lang="en-US" sz="700" i="1" smtClean="0">
                <a:effectLst/>
              </a:rPr>
              <a:pPr algn="l"/>
              <a:t>‹#›</a:t>
            </a:fld>
            <a:endParaRPr lang="en-US" sz="700" i="1">
              <a:effectLst/>
            </a:endParaRPr>
          </a:p>
        </p:txBody>
      </p:sp>
    </p:spTree>
    <p:extLst>
      <p:ext uri="{BB962C8B-B14F-4D97-AF65-F5344CB8AC3E}">
        <p14:creationId xmlns:p14="http://schemas.microsoft.com/office/powerpoint/2010/main" val="40356110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2" y="0"/>
            <a:ext cx="3170238"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l" defTabSz="953991">
              <a:defRPr sz="1200">
                <a:effectLst/>
                <a:latin typeface="Times New Roman" pitchFamily="18" charset="0"/>
              </a:defRPr>
            </a:lvl1pPr>
          </a:lstStyle>
          <a:p>
            <a:pPr>
              <a:defRPr/>
            </a:pPr>
            <a:r>
              <a:rPr lang="en-US" altLang="ja-JP" smtClean="0"/>
              <a:t>romi@romisatriawahono.net</a:t>
            </a:r>
            <a:endParaRPr lang="en-US" altLang="ja-JP"/>
          </a:p>
        </p:txBody>
      </p:sp>
      <p:sp>
        <p:nvSpPr>
          <p:cNvPr id="1027" name="Rectangle 3"/>
          <p:cNvSpPr>
            <a:spLocks noGrp="1" noChangeArrowheads="1"/>
          </p:cNvSpPr>
          <p:nvPr>
            <p:ph type="dt" idx="1"/>
          </p:nvPr>
        </p:nvSpPr>
        <p:spPr bwMode="auto">
          <a:xfrm>
            <a:off x="4144966" y="0"/>
            <a:ext cx="3170237" cy="47942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lvl1pPr algn="r" defTabSz="953991">
              <a:defRPr sz="1200">
                <a:effectLst/>
                <a:latin typeface="Times New Roman" pitchFamily="18" charset="0"/>
              </a:defRPr>
            </a:lvl1pPr>
          </a:lstStyle>
          <a:p>
            <a:pPr>
              <a:defRPr/>
            </a:pPr>
            <a:fld id="{4CD75735-1E94-47CC-9DBE-43AE6ADE1834}" type="datetime1">
              <a:rPr lang="en-US" altLang="ja-JP" smtClean="0"/>
              <a:t>7/8/2015</a:t>
            </a:fld>
            <a:endParaRPr lang="en-US" altLang="ja-JP"/>
          </a:p>
        </p:txBody>
      </p:sp>
      <p:sp>
        <p:nvSpPr>
          <p:cNvPr id="27652" name="Rectangle 4"/>
          <p:cNvSpPr>
            <a:spLocks noGrp="1" noRot="1" noChangeAspect="1" noChangeArrowheads="1" noTextEdit="1"/>
          </p:cNvSpPr>
          <p:nvPr>
            <p:ph type="sldImg" idx="2"/>
          </p:nvPr>
        </p:nvSpPr>
        <p:spPr bwMode="auto">
          <a:xfrm>
            <a:off x="1263650" y="720725"/>
            <a:ext cx="4799013" cy="3598863"/>
          </a:xfrm>
          <a:prstGeom prst="rect">
            <a:avLst/>
          </a:prstGeom>
          <a:noFill/>
          <a:ln w="9525">
            <a:solidFill>
              <a:srgbClr val="000000"/>
            </a:solidFill>
            <a:miter lim="800000"/>
            <a:headEnd/>
            <a:tailEnd/>
          </a:ln>
        </p:spPr>
      </p:sp>
      <p:sp>
        <p:nvSpPr>
          <p:cNvPr id="1029" name="Rectangle 5"/>
          <p:cNvSpPr>
            <a:spLocks noGrp="1" noChangeArrowheads="1"/>
          </p:cNvSpPr>
          <p:nvPr>
            <p:ph type="body" sz="quarter" idx="3"/>
          </p:nvPr>
        </p:nvSpPr>
        <p:spPr bwMode="auto">
          <a:xfrm>
            <a:off x="974726" y="4559303"/>
            <a:ext cx="5365750" cy="4321175"/>
          </a:xfrm>
          <a:prstGeom prst="rect">
            <a:avLst/>
          </a:prstGeom>
          <a:noFill/>
          <a:ln w="9525">
            <a:noFill/>
            <a:miter lim="800000"/>
            <a:headEnd/>
            <a:tailEnd/>
          </a:ln>
          <a:effectLst/>
        </p:spPr>
        <p:txBody>
          <a:bodyPr vert="horz" wrap="square" lIns="95379" tIns="47690" rIns="95379" bIns="47690" numCol="1" anchor="t" anchorCtr="0" compatLnSpc="1">
            <a:prstTxWarp prst="textNoShape">
              <a:avLst/>
            </a:prstTxWarp>
          </a:bodyPr>
          <a:lstStyle/>
          <a:p>
            <a:pPr lvl="0"/>
            <a:r>
              <a:rPr lang="ja-JP" altLang="en-US" noProof="0" smtClean="0"/>
              <a:t>マスタ テキストの書式設定</a:t>
            </a:r>
          </a:p>
          <a:p>
            <a:pPr lvl="1"/>
            <a:r>
              <a:rPr lang="ja-JP" altLang="en-US" noProof="0" smtClean="0"/>
              <a:t>第 </a:t>
            </a:r>
            <a:r>
              <a:rPr lang="en-US" altLang="ja-JP" noProof="0" smtClean="0"/>
              <a:t>2 </a:t>
            </a:r>
            <a:r>
              <a:rPr lang="ja-JP" altLang="en-US" noProof="0" smtClean="0"/>
              <a:t>レベル</a:t>
            </a:r>
          </a:p>
          <a:p>
            <a:pPr lvl="2"/>
            <a:r>
              <a:rPr lang="ja-JP" altLang="en-US" noProof="0" smtClean="0"/>
              <a:t>第 </a:t>
            </a:r>
            <a:r>
              <a:rPr lang="en-US" altLang="ja-JP" noProof="0" smtClean="0"/>
              <a:t>3 </a:t>
            </a:r>
            <a:r>
              <a:rPr lang="ja-JP" altLang="en-US" noProof="0" smtClean="0"/>
              <a:t>レベル</a:t>
            </a:r>
          </a:p>
          <a:p>
            <a:pPr lvl="3"/>
            <a:r>
              <a:rPr lang="ja-JP" altLang="en-US" noProof="0" smtClean="0"/>
              <a:t>第 </a:t>
            </a:r>
            <a:r>
              <a:rPr lang="en-US" altLang="ja-JP" noProof="0" smtClean="0"/>
              <a:t>4 </a:t>
            </a:r>
            <a:r>
              <a:rPr lang="ja-JP" altLang="en-US" noProof="0" smtClean="0"/>
              <a:t>レベル</a:t>
            </a:r>
          </a:p>
          <a:p>
            <a:pPr lvl="4"/>
            <a:r>
              <a:rPr lang="ja-JP" altLang="en-US" noProof="0" smtClean="0"/>
              <a:t>第 </a:t>
            </a:r>
            <a:r>
              <a:rPr lang="en-US" altLang="ja-JP" noProof="0" smtClean="0"/>
              <a:t>5 </a:t>
            </a:r>
            <a:r>
              <a:rPr lang="ja-JP" altLang="en-US" noProof="0" smtClean="0"/>
              <a:t>レベル</a:t>
            </a:r>
          </a:p>
        </p:txBody>
      </p:sp>
      <p:sp>
        <p:nvSpPr>
          <p:cNvPr id="1030" name="Rectangle 6"/>
          <p:cNvSpPr>
            <a:spLocks noGrp="1" noChangeArrowheads="1"/>
          </p:cNvSpPr>
          <p:nvPr>
            <p:ph type="ftr" sz="quarter" idx="4"/>
          </p:nvPr>
        </p:nvSpPr>
        <p:spPr bwMode="auto">
          <a:xfrm>
            <a:off x="2" y="9121777"/>
            <a:ext cx="3170238"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l" defTabSz="953991">
              <a:defRPr sz="1200">
                <a:effectLst/>
                <a:latin typeface="Times New Roman" pitchFamily="18" charset="0"/>
              </a:defRPr>
            </a:lvl1pPr>
          </a:lstStyle>
          <a:p>
            <a:pPr>
              <a:defRPr/>
            </a:pPr>
            <a:r>
              <a:rPr lang="en-US" altLang="ja-JP"/>
              <a:t>http://romisatriawahono.net</a:t>
            </a:r>
          </a:p>
        </p:txBody>
      </p:sp>
      <p:sp>
        <p:nvSpPr>
          <p:cNvPr id="1031" name="Rectangle 7"/>
          <p:cNvSpPr>
            <a:spLocks noGrp="1" noChangeArrowheads="1"/>
          </p:cNvSpPr>
          <p:nvPr>
            <p:ph type="sldNum" sz="quarter" idx="5"/>
          </p:nvPr>
        </p:nvSpPr>
        <p:spPr bwMode="auto">
          <a:xfrm>
            <a:off x="4144966" y="9121777"/>
            <a:ext cx="3170237" cy="479425"/>
          </a:xfrm>
          <a:prstGeom prst="rect">
            <a:avLst/>
          </a:prstGeom>
          <a:noFill/>
          <a:ln w="9525">
            <a:noFill/>
            <a:miter lim="800000"/>
            <a:headEnd/>
            <a:tailEnd/>
          </a:ln>
          <a:effectLst/>
        </p:spPr>
        <p:txBody>
          <a:bodyPr vert="horz" wrap="square" lIns="95379" tIns="47690" rIns="95379" bIns="47690" numCol="1" anchor="b" anchorCtr="0" compatLnSpc="1">
            <a:prstTxWarp prst="textNoShape">
              <a:avLst/>
            </a:prstTxWarp>
          </a:bodyPr>
          <a:lstStyle>
            <a:lvl1pPr algn="r" defTabSz="953991">
              <a:defRPr sz="1200">
                <a:effectLst/>
                <a:latin typeface="Times New Roman" pitchFamily="18" charset="0"/>
              </a:defRPr>
            </a:lvl1pPr>
          </a:lstStyle>
          <a:p>
            <a:pPr>
              <a:defRPr/>
            </a:pPr>
            <a:fld id="{38C9D2B2-F8A0-41B1-8482-D108E1D20E7F}" type="slidenum">
              <a:rPr lang="en-US" altLang="ja-JP"/>
              <a:pPr>
                <a:defRPr/>
              </a:pPr>
              <a:t>‹#›</a:t>
            </a:fld>
            <a:endParaRPr lang="en-US" altLang="ja-JP"/>
          </a:p>
        </p:txBody>
      </p:sp>
    </p:spTree>
    <p:extLst>
      <p:ext uri="{BB962C8B-B14F-4D97-AF65-F5344CB8AC3E}">
        <p14:creationId xmlns:p14="http://schemas.microsoft.com/office/powerpoint/2010/main" val="2242420928"/>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1</a:t>
            </a:fld>
            <a:endParaRPr lang="en-US" altLang="ja-JP"/>
          </a:p>
        </p:txBody>
      </p:sp>
    </p:spTree>
    <p:extLst>
      <p:ext uri="{BB962C8B-B14F-4D97-AF65-F5344CB8AC3E}">
        <p14:creationId xmlns:p14="http://schemas.microsoft.com/office/powerpoint/2010/main" val="316350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Footer Placeholder 4"/>
          <p:cNvSpPr>
            <a:spLocks noGrp="1"/>
          </p:cNvSpPr>
          <p:nvPr>
            <p:ph type="ftr" sz="quarter" idx="11"/>
          </p:nvPr>
        </p:nvSpPr>
        <p:spPr/>
        <p:txBody>
          <a:bodyPr/>
          <a:lstStyle/>
          <a:p>
            <a:pPr>
              <a:defRPr/>
            </a:pPr>
            <a:r>
              <a:rPr lang="en-US" altLang="ja-JP" smtClean="0"/>
              <a:t>http://romisatriawahono.net</a:t>
            </a:r>
            <a:endParaRPr lang="en-US" altLang="ja-JP"/>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81</a:t>
            </a:fld>
            <a:endParaRPr lang="en-US" altLang="ja-JP"/>
          </a:p>
        </p:txBody>
      </p:sp>
    </p:spTree>
    <p:extLst>
      <p:ext uri="{BB962C8B-B14F-4D97-AF65-F5344CB8AC3E}">
        <p14:creationId xmlns:p14="http://schemas.microsoft.com/office/powerpoint/2010/main" val="231768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Footer Placeholder 4"/>
          <p:cNvSpPr>
            <a:spLocks noGrp="1"/>
          </p:cNvSpPr>
          <p:nvPr>
            <p:ph type="ftr" sz="quarter" idx="11"/>
          </p:nvPr>
        </p:nvSpPr>
        <p:spPr/>
        <p:txBody>
          <a:bodyPr/>
          <a:lstStyle/>
          <a:p>
            <a:pPr>
              <a:defRPr/>
            </a:pPr>
            <a:r>
              <a:rPr lang="en-US" altLang="ja-JP" smtClean="0"/>
              <a:t>http://romisatriawahono.net</a:t>
            </a:r>
            <a:endParaRPr lang="en-US" altLang="ja-JP"/>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84</a:t>
            </a:fld>
            <a:endParaRPr lang="en-US" altLang="ja-JP"/>
          </a:p>
        </p:txBody>
      </p:sp>
    </p:spTree>
    <p:extLst>
      <p:ext uri="{BB962C8B-B14F-4D97-AF65-F5344CB8AC3E}">
        <p14:creationId xmlns:p14="http://schemas.microsoft.com/office/powerpoint/2010/main" val="152805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106</a:t>
            </a:fld>
            <a:endParaRPr lang="id-ID"/>
          </a:p>
        </p:txBody>
      </p:sp>
    </p:spTree>
    <p:extLst>
      <p:ext uri="{BB962C8B-B14F-4D97-AF65-F5344CB8AC3E}">
        <p14:creationId xmlns:p14="http://schemas.microsoft.com/office/powerpoint/2010/main" val="1695137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2D9CD5FA-941E-4E47-AC5B-FC4CE4DCCEF5}" type="slidenum">
              <a:rPr lang="id-ID" smtClean="0"/>
              <a:t>107</a:t>
            </a:fld>
            <a:endParaRPr lang="id-ID"/>
          </a:p>
        </p:txBody>
      </p:sp>
    </p:spTree>
    <p:extLst>
      <p:ext uri="{BB962C8B-B14F-4D97-AF65-F5344CB8AC3E}">
        <p14:creationId xmlns:p14="http://schemas.microsoft.com/office/powerpoint/2010/main" val="143468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44DE5D-4095-4917-B3BC-EA2D7883FF6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93378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6" name="Footer Placeholder 5"/>
          <p:cNvSpPr>
            <a:spLocks noGrp="1"/>
          </p:cNvSpPr>
          <p:nvPr>
            <p:ph type="ftr" sz="quarter" idx="12"/>
          </p:nvPr>
        </p:nvSpPr>
        <p:spPr/>
        <p:txBody>
          <a:bodyPr/>
          <a:lstStyle/>
          <a:p>
            <a:pPr>
              <a:defRPr/>
            </a:pPr>
            <a:r>
              <a:rPr lang="en-US" altLang="ja-JP" smtClean="0"/>
              <a:t>http://romisatriawahono.net</a:t>
            </a:r>
            <a:endParaRPr lang="en-US" altLang="ja-JP"/>
          </a:p>
        </p:txBody>
      </p:sp>
      <p:sp>
        <p:nvSpPr>
          <p:cNvPr id="7" name="Slide Number Placeholder 6"/>
          <p:cNvSpPr>
            <a:spLocks noGrp="1"/>
          </p:cNvSpPr>
          <p:nvPr>
            <p:ph type="sldNum" sz="quarter" idx="13"/>
          </p:nvPr>
        </p:nvSpPr>
        <p:spPr/>
        <p:txBody>
          <a:bodyPr/>
          <a:lstStyle/>
          <a:p>
            <a:pPr>
              <a:defRPr/>
            </a:pPr>
            <a:fld id="{38C9D2B2-F8A0-41B1-8482-D108E1D20E7F}" type="slidenum">
              <a:rPr lang="en-US" altLang="ja-JP" smtClean="0"/>
              <a:pPr>
                <a:defRPr/>
              </a:pPr>
              <a:t>3</a:t>
            </a:fld>
            <a:endParaRPr lang="en-US" altLang="ja-JP"/>
          </a:p>
        </p:txBody>
      </p:sp>
    </p:spTree>
    <p:extLst>
      <p:ext uri="{BB962C8B-B14F-4D97-AF65-F5344CB8AC3E}">
        <p14:creationId xmlns:p14="http://schemas.microsoft.com/office/powerpoint/2010/main" val="1102700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r>
              <a:rPr lang="en-US" altLang="ja-JP" smtClean="0"/>
              <a:t>romi@romisatriawahono.net</a:t>
            </a:r>
            <a:endParaRPr lang="en-US" altLang="ja-JP"/>
          </a:p>
        </p:txBody>
      </p:sp>
      <p:sp>
        <p:nvSpPr>
          <p:cNvPr id="5" name="Footer Placeholder 4"/>
          <p:cNvSpPr>
            <a:spLocks noGrp="1"/>
          </p:cNvSpPr>
          <p:nvPr>
            <p:ph type="ftr" sz="quarter" idx="11"/>
          </p:nvPr>
        </p:nvSpPr>
        <p:spPr/>
        <p:txBody>
          <a:bodyPr/>
          <a:lstStyle/>
          <a:p>
            <a:pPr>
              <a:defRPr/>
            </a:pPr>
            <a:r>
              <a:rPr lang="en-US" altLang="ja-JP" smtClean="0"/>
              <a:t>http://romisatriawahono.net</a:t>
            </a:r>
            <a:endParaRPr lang="en-US" altLang="ja-JP"/>
          </a:p>
        </p:txBody>
      </p:sp>
      <p:sp>
        <p:nvSpPr>
          <p:cNvPr id="6" name="Slide Number Placeholder 5"/>
          <p:cNvSpPr>
            <a:spLocks noGrp="1"/>
          </p:cNvSpPr>
          <p:nvPr>
            <p:ph type="sldNum" sz="quarter" idx="12"/>
          </p:nvPr>
        </p:nvSpPr>
        <p:spPr/>
        <p:txBody>
          <a:bodyPr/>
          <a:lstStyle/>
          <a:p>
            <a:pPr>
              <a:defRPr/>
            </a:pPr>
            <a:fld id="{38C9D2B2-F8A0-41B1-8482-D108E1D20E7F}" type="slidenum">
              <a:rPr lang="en-US" altLang="ja-JP" smtClean="0"/>
              <a:pPr>
                <a:defRPr/>
              </a:pPr>
              <a:t>54</a:t>
            </a:fld>
            <a:endParaRPr lang="en-US" altLang="ja-JP"/>
          </a:p>
        </p:txBody>
      </p:sp>
    </p:spTree>
    <p:extLst>
      <p:ext uri="{BB962C8B-B14F-4D97-AF65-F5344CB8AC3E}">
        <p14:creationId xmlns:p14="http://schemas.microsoft.com/office/powerpoint/2010/main" val="3795901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a:t>
            </a:r>
            <a:r>
              <a:rPr lang="en-US" baseline="0" dirty="0" smtClean="0"/>
              <a:t> is the answer of RQ9 of this SLR</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Recently, there are three frameworks that have been highly cited and therefore influential in software defect prediction field: </a:t>
            </a:r>
          </a:p>
          <a:p>
            <a:pPr marL="685800" lvl="1" indent="-228600">
              <a:buFont typeface="+mj-lt"/>
              <a:buAutoNum type="arabicPeriod"/>
            </a:pPr>
            <a:r>
              <a:rPr lang="en-US" dirty="0" err="1" smtClean="0"/>
              <a:t>Menzies</a:t>
            </a:r>
            <a:r>
              <a:rPr lang="en-US" dirty="0" smtClean="0"/>
              <a:t> et al. Framework (</a:t>
            </a:r>
            <a:r>
              <a:rPr lang="en-US" dirty="0" err="1" smtClean="0"/>
              <a:t>Menzies</a:t>
            </a:r>
            <a:r>
              <a:rPr lang="en-US" dirty="0" smtClean="0"/>
              <a:t> et al. 2007)</a:t>
            </a:r>
          </a:p>
          <a:p>
            <a:pPr marL="685800" lvl="1" indent="-228600">
              <a:buFont typeface="+mj-lt"/>
              <a:buAutoNum type="arabicPeriod"/>
            </a:pPr>
            <a:r>
              <a:rPr lang="en-US" dirty="0" err="1" smtClean="0"/>
              <a:t>Lessmann</a:t>
            </a:r>
            <a:r>
              <a:rPr lang="en-US" dirty="0" smtClean="0"/>
              <a:t> et al. Framework (</a:t>
            </a:r>
            <a:r>
              <a:rPr lang="en-US" dirty="0" err="1" smtClean="0"/>
              <a:t>Lessmann</a:t>
            </a:r>
            <a:r>
              <a:rPr lang="en-US" dirty="0" smtClean="0"/>
              <a:t> et al. 2008)</a:t>
            </a:r>
          </a:p>
          <a:p>
            <a:pPr marL="685800" lvl="1" indent="-228600">
              <a:buFont typeface="+mj-lt"/>
              <a:buAutoNum type="arabicPeriod"/>
            </a:pPr>
            <a:r>
              <a:rPr lang="en-US" dirty="0" smtClean="0"/>
              <a:t>Song et al. Framework (Song et al. 2011).</a:t>
            </a: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72</a:t>
            </a:fld>
            <a:endParaRPr lang="id-ID"/>
          </a:p>
        </p:txBody>
      </p:sp>
    </p:spTree>
    <p:extLst>
      <p:ext uri="{BB962C8B-B14F-4D97-AF65-F5344CB8AC3E}">
        <p14:creationId xmlns:p14="http://schemas.microsoft.com/office/powerpoint/2010/main" val="301108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73</a:t>
            </a:fld>
            <a:endParaRPr lang="id-ID"/>
          </a:p>
        </p:txBody>
      </p:sp>
    </p:spTree>
    <p:extLst>
      <p:ext uri="{BB962C8B-B14F-4D97-AF65-F5344CB8AC3E}">
        <p14:creationId xmlns:p14="http://schemas.microsoft.com/office/powerpoint/2010/main" val="1812802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74</a:t>
            </a:fld>
            <a:endParaRPr lang="id-ID"/>
          </a:p>
        </p:txBody>
      </p:sp>
    </p:spTree>
    <p:extLst>
      <p:ext uri="{BB962C8B-B14F-4D97-AF65-F5344CB8AC3E}">
        <p14:creationId xmlns:p14="http://schemas.microsoft.com/office/powerpoint/2010/main" val="237188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75</a:t>
            </a:fld>
            <a:endParaRPr lang="id-ID"/>
          </a:p>
        </p:txBody>
      </p:sp>
    </p:spTree>
    <p:extLst>
      <p:ext uri="{BB962C8B-B14F-4D97-AF65-F5344CB8AC3E}">
        <p14:creationId xmlns:p14="http://schemas.microsoft.com/office/powerpoint/2010/main" val="2754140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a:prstGeom prst="rect">
            <a:avLst/>
          </a:prstGeo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This is my proposed framework. This</a:t>
            </a:r>
            <a:r>
              <a:rPr lang="en-US" baseline="0" dirty="0" smtClean="0"/>
              <a:t> slide shows you, </a:t>
            </a:r>
            <a:r>
              <a:rPr lang="en-US" dirty="0" smtClean="0"/>
              <a:t>what is the different between these frameworks and the proposed framework</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In the proposed framework, </a:t>
            </a:r>
            <a:r>
              <a:rPr lang="en-US" dirty="0" err="1" smtClean="0"/>
              <a:t>metaheuristic</a:t>
            </a:r>
            <a:r>
              <a:rPr lang="en-US" dirty="0" smtClean="0"/>
              <a:t> optimization methods, PSO and GA, have been used as a feature selector and a parameter selector of the classifiers</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While considerable work has been done for </a:t>
            </a:r>
            <a:r>
              <a:rPr lang="en-US" dirty="0" err="1" smtClean="0"/>
              <a:t>metaheuristic</a:t>
            </a:r>
            <a:r>
              <a:rPr lang="en-US" dirty="0" smtClean="0"/>
              <a:t> optimization based feature selection and class imbalance problem separately, but limited research can be found on investigating them both together, particularly in the software engineering field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In this study, </a:t>
            </a:r>
            <a:r>
              <a:rPr lang="en-US" dirty="0" err="1" smtClean="0"/>
              <a:t>metaheuristic</a:t>
            </a:r>
            <a:r>
              <a:rPr lang="en-US" dirty="0" smtClean="0"/>
              <a:t> optimization based feature selection and bagging technique are combined for solving the class imbalance problem, in the context of software defect prediction.</a:t>
            </a:r>
            <a:endParaRPr lang="en-US" dirty="0"/>
          </a:p>
        </p:txBody>
      </p:sp>
      <p:sp>
        <p:nvSpPr>
          <p:cNvPr id="4" name="Slide Number Placeholder 3"/>
          <p:cNvSpPr>
            <a:spLocks noGrp="1"/>
          </p:cNvSpPr>
          <p:nvPr>
            <p:ph type="sldNum" sz="quarter" idx="10"/>
          </p:nvPr>
        </p:nvSpPr>
        <p:spPr/>
        <p:txBody>
          <a:bodyPr/>
          <a:lstStyle/>
          <a:p>
            <a:fld id="{2D9CD5FA-941E-4E47-AC5B-FC4CE4DCCEF5}" type="slidenum">
              <a:rPr lang="id-ID" smtClean="0"/>
              <a:t>76</a:t>
            </a:fld>
            <a:endParaRPr lang="id-ID"/>
          </a:p>
        </p:txBody>
      </p:sp>
    </p:spTree>
    <p:extLst>
      <p:ext uri="{BB962C8B-B14F-4D97-AF65-F5344CB8AC3E}">
        <p14:creationId xmlns:p14="http://schemas.microsoft.com/office/powerpoint/2010/main" val="525388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ctr">
            <a:normAutofit/>
          </a:bodyPr>
          <a:lstStyle>
            <a:lvl1pPr algn="ctr">
              <a:defRPr sz="66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4093528"/>
            <a:ext cx="6858000" cy="1655762"/>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6" name="Slide Number Placeholder 5"/>
          <p:cNvSpPr>
            <a:spLocks noGrp="1"/>
          </p:cNvSpPr>
          <p:nvPr>
            <p:ph type="sldNum" sz="quarter" idx="12"/>
          </p:nvPr>
        </p:nvSpPr>
        <p:spPr>
          <a:xfrm>
            <a:off x="3543300" y="6463856"/>
            <a:ext cx="2057400" cy="365125"/>
          </a:xfrm>
        </p:spPr>
        <p:txBody>
          <a:bodyPr/>
          <a:lstStyle>
            <a:lvl1pPr algn="ctr">
              <a:defRPr/>
            </a:lvl1p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5" name="squares"/>
          <p:cNvGrpSpPr/>
          <p:nvPr userDrawn="1"/>
        </p:nvGrpSpPr>
        <p:grpSpPr>
          <a:xfrm>
            <a:off x="1" y="2053939"/>
            <a:ext cx="628650" cy="524183"/>
            <a:chOff x="0" y="452558"/>
            <a:chExt cx="914400" cy="524182"/>
          </a:xfrm>
        </p:grpSpPr>
        <p:sp>
          <p:nvSpPr>
            <p:cNvPr id="16" name="Rounded Rectangle 15"/>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7" name="Rounded Rectangle 16"/>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8" name="Round Same Side Corner Rectangle 17"/>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grpSp>
        <p:nvGrpSpPr>
          <p:cNvPr id="19" name="squares"/>
          <p:cNvGrpSpPr/>
          <p:nvPr userDrawn="1"/>
        </p:nvGrpSpPr>
        <p:grpSpPr>
          <a:xfrm rot="10800000">
            <a:off x="8517030" y="2053939"/>
            <a:ext cx="628650" cy="524183"/>
            <a:chOff x="0" y="452558"/>
            <a:chExt cx="914400" cy="524182"/>
          </a:xfrm>
        </p:grpSpPr>
        <p:sp>
          <p:nvSpPr>
            <p:cNvPr id="20" name="Rounded Rectangle 19"/>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21" name="Rounded Rectangle 20"/>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22" name="Round Same Side Corner Rectangle 21"/>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41387206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1" name="squares"/>
          <p:cNvGrpSpPr/>
          <p:nvPr userDrawn="1"/>
        </p:nvGrpSpPr>
        <p:grpSpPr>
          <a:xfrm>
            <a:off x="1" y="485461"/>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32418170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7886700" cy="2095501"/>
          </a:xfrm>
        </p:spPr>
        <p:txBody>
          <a:bodyPr anchor="ctr"/>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1" name="squares"/>
          <p:cNvGrpSpPr/>
          <p:nvPr userDrawn="1"/>
        </p:nvGrpSpPr>
        <p:grpSpPr>
          <a:xfrm>
            <a:off x="1" y="3240256"/>
            <a:ext cx="628650" cy="524183"/>
            <a:chOff x="0" y="452558"/>
            <a:chExt cx="914400" cy="524182"/>
          </a:xfrm>
        </p:grpSpPr>
        <p:sp>
          <p:nvSpPr>
            <p:cNvPr id="12" name="Rounded Rectangle 11"/>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ed Rectangle 12"/>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4" name="Round Same Side Corner Rectangle 13"/>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7339660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28650" y="1543050"/>
            <a:ext cx="3886200" cy="463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43050"/>
            <a:ext cx="3886200" cy="46339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6" name="squares"/>
          <p:cNvGrpSpPr/>
          <p:nvPr userDrawn="1"/>
        </p:nvGrpSpPr>
        <p:grpSpPr>
          <a:xfrm>
            <a:off x="1" y="485461"/>
            <a:ext cx="628650" cy="524183"/>
            <a:chOff x="0" y="452558"/>
            <a:chExt cx="914400" cy="524182"/>
          </a:xfrm>
        </p:grpSpPr>
        <p:sp>
          <p:nvSpPr>
            <p:cNvPr id="17" name="Rounded Rectangle 16"/>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8" name="Rounded Rectangle 17"/>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9" name="Round Same Side Corner Rectangle 18"/>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14235699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170817"/>
            <a:ext cx="7886700" cy="1212214"/>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4" name="squares"/>
          <p:cNvGrpSpPr/>
          <p:nvPr userDrawn="1"/>
        </p:nvGrpSpPr>
        <p:grpSpPr>
          <a:xfrm>
            <a:off x="1" y="485461"/>
            <a:ext cx="628650" cy="524183"/>
            <a:chOff x="0" y="452558"/>
            <a:chExt cx="914400" cy="524182"/>
          </a:xfrm>
        </p:grpSpPr>
        <p:sp>
          <p:nvSpPr>
            <p:cNvPr id="15" name="Rounded Rectangle 14"/>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6" name="Rounded Rectangle 15"/>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7" name="Round Same Side Corner Rectangle 16"/>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40130795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a:t>
            </a:fld>
            <a:endParaRPr lang="en-US">
              <a:solidFill>
                <a:prstClr val="black">
                  <a:tint val="75000"/>
                </a:prstClr>
              </a:solidFill>
            </a:endParaRPr>
          </a:p>
        </p:txBody>
      </p:sp>
      <p:grpSp>
        <p:nvGrpSpPr>
          <p:cNvPr id="10" name="squares"/>
          <p:cNvGrpSpPr/>
          <p:nvPr userDrawn="1"/>
        </p:nvGrpSpPr>
        <p:grpSpPr>
          <a:xfrm>
            <a:off x="1" y="485461"/>
            <a:ext cx="628650" cy="524183"/>
            <a:chOff x="0" y="452558"/>
            <a:chExt cx="914400" cy="524182"/>
          </a:xfrm>
        </p:grpSpPr>
        <p:sp>
          <p:nvSpPr>
            <p:cNvPr id="11" name="Rounded Rectangle 10"/>
            <p:cNvSpPr/>
            <p:nvPr/>
          </p:nvSpPr>
          <p:spPr>
            <a:xfrm>
              <a:off x="591671" y="452558"/>
              <a:ext cx="322729" cy="524180"/>
            </a:xfrm>
            <a:prstGeom prst="roundRect">
              <a:avLst/>
            </a:prstGeom>
            <a:solidFill>
              <a:sysClr val="window" lastClr="FFFFFF">
                <a:lumMod val="85000"/>
              </a:sys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2" name="Rounded Rectangle 11"/>
            <p:cNvSpPr/>
            <p:nvPr/>
          </p:nvSpPr>
          <p:spPr>
            <a:xfrm>
              <a:off x="215154" y="452558"/>
              <a:ext cx="322729" cy="524180"/>
            </a:xfrm>
            <a:prstGeom prst="roundRect">
              <a:avLst/>
            </a:prstGeom>
            <a:solidFill>
              <a:srgbClr val="808080">
                <a:lumMod val="60000"/>
                <a:lumOff val="40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sp>
          <p:nvSpPr>
            <p:cNvPr id="13" name="Round Same Side Corner Rectangle 12"/>
            <p:cNvSpPr/>
            <p:nvPr/>
          </p:nvSpPr>
          <p:spPr>
            <a:xfrm rot="5400000">
              <a:off x="-181408" y="633966"/>
              <a:ext cx="524182" cy="161366"/>
            </a:xfrm>
            <a:prstGeom prst="round2SameRect">
              <a:avLst>
                <a:gd name="adj1" fmla="val 29167"/>
                <a:gd name="adj2" fmla="val 0"/>
              </a:avLst>
            </a:prstGeom>
            <a:solidFill>
              <a:srgbClr val="969696">
                <a:lumMod val="75000"/>
              </a:srgbClr>
            </a:solidFill>
            <a:ln w="10795" cap="flat" cmpd="sng" algn="ctr">
              <a:noFill/>
              <a:prstDash val="solid"/>
            </a:ln>
            <a:effectLst/>
          </p:spPr>
          <p:txBody>
            <a:bodyPr rtlCol="0" anchor="ctr"/>
            <a:lstStyle/>
            <a:p>
              <a:pPr defTabSz="1218987" fontAlgn="auto">
                <a:spcBef>
                  <a:spcPts val="0"/>
                </a:spcBef>
                <a:spcAft>
                  <a:spcPts val="0"/>
                </a:spcAft>
                <a:defRPr/>
              </a:pPr>
              <a:endParaRPr kumimoji="0" sz="2400" kern="0" smtClean="0">
                <a:solidFill>
                  <a:prstClr val="white"/>
                </a:solidFill>
                <a:effectLst/>
                <a:latin typeface="Constantia"/>
              </a:endParaRPr>
            </a:p>
          </p:txBody>
        </p:sp>
      </p:grpSp>
    </p:spTree>
    <p:extLst>
      <p:ext uri="{BB962C8B-B14F-4D97-AF65-F5344CB8AC3E}">
        <p14:creationId xmlns:p14="http://schemas.microsoft.com/office/powerpoint/2010/main" val="29100033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2400"/>
            <a:ext cx="7886700" cy="1200149"/>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529104"/>
            <a:ext cx="7886700" cy="464309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3547989" y="6476549"/>
            <a:ext cx="2057400" cy="365125"/>
          </a:xfrm>
          <a:prstGeom prst="rect">
            <a:avLst/>
          </a:prstGeom>
        </p:spPr>
        <p:txBody>
          <a:bodyPr vert="horz" lIns="91440" tIns="45720" rIns="91440" bIns="45720" rtlCol="0" anchor="ctr"/>
          <a:lstStyle>
            <a:lvl1pPr algn="ctr">
              <a:defRPr sz="1200">
                <a:solidFill>
                  <a:schemeClr val="tx1">
                    <a:tint val="75000"/>
                  </a:schemeClr>
                </a:solidFill>
                <a:effectLst/>
              </a:defRPr>
            </a:lvl1pPr>
          </a:lstStyle>
          <a:p>
            <a:pPr fontAlgn="auto">
              <a:spcBef>
                <a:spcPts val="0"/>
              </a:spcBef>
              <a:spcAft>
                <a:spcPts val="0"/>
              </a:spcAft>
            </a:pPr>
            <a:fld id="{C546E0E4-908A-4724-B308-E4F6AE4FA0DD}" type="slidenum">
              <a:rPr kumimoji="0" lang="en-US" smtClean="0">
                <a:solidFill>
                  <a:prstClr val="black">
                    <a:tint val="75000"/>
                  </a:prstClr>
                </a:solidFill>
                <a:latin typeface="Calibri" panose="020F0502020204030204"/>
              </a:rPr>
              <a:pPr fontAlgn="auto">
                <a:spcBef>
                  <a:spcPts val="0"/>
                </a:spcBef>
                <a:spcAft>
                  <a:spcPts val="0"/>
                </a:spcAft>
              </a:pPr>
              <a:t>‹#›</a:t>
            </a:fld>
            <a:endParaRPr kumimoji="0" lang="en-US" dirty="0">
              <a:solidFill>
                <a:prstClr val="black">
                  <a:tint val="75000"/>
                </a:prstClr>
              </a:solidFill>
              <a:latin typeface="Calibri" panose="020F0502020204030204"/>
            </a:endParaRPr>
          </a:p>
        </p:txBody>
      </p:sp>
      <p:pic>
        <p:nvPicPr>
          <p:cNvPr id="17" name="Picture 16"/>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237284" y="6593288"/>
            <a:ext cx="850100" cy="201719"/>
          </a:xfrm>
          <a:prstGeom prst="rect">
            <a:avLst/>
          </a:prstGeom>
        </p:spPr>
      </p:pic>
      <p:pic>
        <p:nvPicPr>
          <p:cNvPr id="18" name="Picture 1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9972" y="6593288"/>
            <a:ext cx="1019247" cy="202281"/>
          </a:xfrm>
          <a:prstGeom prst="rect">
            <a:avLst/>
          </a:prstGeom>
        </p:spPr>
      </p:pic>
    </p:spTree>
    <p:extLst>
      <p:ext uri="{BB962C8B-B14F-4D97-AF65-F5344CB8AC3E}">
        <p14:creationId xmlns:p14="http://schemas.microsoft.com/office/powerpoint/2010/main" val="153773343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Lst>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package" Target="../embeddings/Microsoft_Visio_Drawing2.vsdx"/></Relationships>
</file>

<file path=ppt/slides/_rels/slide1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01%20reference/scietific%20writing/journal%20indonesia%20terakreditasi/jurnal%20terakreditasi%20dikti%202011%20-%202014.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package" Target="../embeddings/Microsoft_Visio_Drawing1.vsdx"/></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1000" y="1524000"/>
            <a:ext cx="8305800" cy="1484312"/>
          </a:xfrm>
        </p:spPr>
        <p:txBody>
          <a:bodyPr>
            <a:normAutofit fontScale="90000"/>
          </a:bodyPr>
          <a:lstStyle/>
          <a:p>
            <a:pPr>
              <a:defRPr/>
            </a:pPr>
            <a:r>
              <a:rPr lang="id-ID" sz="6600" dirty="0" smtClean="0">
                <a:solidFill>
                  <a:schemeClr val="bg1">
                    <a:lumMod val="65000"/>
                  </a:schemeClr>
                </a:solidFill>
              </a:rPr>
              <a:t>Research Methodology</a:t>
            </a:r>
            <a:r>
              <a:rPr lang="en-US" dirty="0"/>
              <a:t/>
            </a:r>
            <a:br>
              <a:rPr lang="en-US" dirty="0"/>
            </a:br>
            <a:r>
              <a:rPr lang="en-US" dirty="0" smtClean="0"/>
              <a:t>4. </a:t>
            </a:r>
            <a:r>
              <a:rPr lang="en-US" dirty="0" err="1" smtClean="0"/>
              <a:t>Penulisan</a:t>
            </a:r>
            <a:r>
              <a:rPr lang="en-US" dirty="0" smtClean="0"/>
              <a:t> </a:t>
            </a:r>
            <a:r>
              <a:rPr lang="en-US" dirty="0" err="1" smtClean="0"/>
              <a:t>Ilmiah</a:t>
            </a:r>
            <a:r>
              <a:rPr lang="en-US" dirty="0" smtClean="0"/>
              <a:t> </a:t>
            </a:r>
            <a:r>
              <a:rPr lang="en-US" dirty="0" err="1" smtClean="0"/>
              <a:t>dan</a:t>
            </a:r>
            <a:r>
              <a:rPr lang="en-US" dirty="0" smtClean="0"/>
              <a:t> </a:t>
            </a:r>
            <a:r>
              <a:rPr lang="en-US" dirty="0" err="1" smtClean="0"/>
              <a:t>Publikasi</a:t>
            </a:r>
            <a:r>
              <a:rPr lang="en-US" dirty="0" smtClean="0"/>
              <a:t> </a:t>
            </a:r>
            <a:r>
              <a:rPr lang="en-US" dirty="0" err="1" smtClean="0"/>
              <a:t>Penelitian</a:t>
            </a:r>
            <a:endParaRPr lang="en-US" sz="6600" b="0" dirty="0"/>
          </a:p>
        </p:txBody>
      </p:sp>
      <p:sp>
        <p:nvSpPr>
          <p:cNvPr id="2" name="Subtitle 1"/>
          <p:cNvSpPr>
            <a:spLocks noGrp="1"/>
          </p:cNvSpPr>
          <p:nvPr>
            <p:ph type="subTitle" idx="1"/>
          </p:nvPr>
        </p:nvSpPr>
        <p:spPr>
          <a:xfrm>
            <a:off x="1828800" y="4267200"/>
            <a:ext cx="5486400" cy="1600200"/>
          </a:xfrm>
        </p:spPr>
        <p:txBody>
          <a:bodyPr>
            <a:normAutofit fontScale="92500" lnSpcReduction="10000"/>
          </a:bodyPr>
          <a:lstStyle/>
          <a:p>
            <a:pPr>
              <a:buClr>
                <a:schemeClr val="tx1">
                  <a:lumMod val="50000"/>
                  <a:lumOff val="50000"/>
                </a:schemeClr>
              </a:buClr>
              <a:defRPr/>
            </a:pPr>
            <a:r>
              <a:rPr lang="id-ID" sz="3600" dirty="0" smtClean="0"/>
              <a:t>Romi Satria Wahon</a:t>
            </a:r>
            <a:r>
              <a:rPr lang="en-US" sz="3600" dirty="0" smtClean="0"/>
              <a:t>o</a:t>
            </a:r>
            <a:br>
              <a:rPr lang="en-US" sz="3600" dirty="0" smtClean="0"/>
            </a:br>
            <a:r>
              <a:rPr lang="en-US" sz="2500" i="1" dirty="0" smtClean="0">
                <a:solidFill>
                  <a:schemeClr val="tx1">
                    <a:lumMod val="50000"/>
                    <a:lumOff val="50000"/>
                  </a:schemeClr>
                </a:solidFill>
              </a:rPr>
              <a:t>romi@romisatriawahono.net</a:t>
            </a:r>
            <a:br>
              <a:rPr lang="en-US" sz="2500" i="1" dirty="0" smtClean="0">
                <a:solidFill>
                  <a:schemeClr val="tx1">
                    <a:lumMod val="50000"/>
                    <a:lumOff val="50000"/>
                  </a:schemeClr>
                </a:solidFill>
              </a:rPr>
            </a:br>
            <a:r>
              <a:rPr lang="en-US" sz="2500" i="1" dirty="0" smtClean="0">
                <a:solidFill>
                  <a:schemeClr val="tx1">
                    <a:lumMod val="50000"/>
                    <a:lumOff val="50000"/>
                  </a:schemeClr>
                </a:solidFill>
              </a:rPr>
              <a:t>http</a:t>
            </a:r>
            <a:r>
              <a:rPr lang="en-US" sz="2500" i="1" smtClean="0">
                <a:solidFill>
                  <a:schemeClr val="tx1">
                    <a:lumMod val="50000"/>
                    <a:lumOff val="50000"/>
                  </a:schemeClr>
                </a:solidFill>
              </a:rPr>
              <a:t>://romisatriawahono.net/rm</a:t>
            </a:r>
            <a:r>
              <a:rPr lang="en-US" sz="2500" i="1" dirty="0" smtClean="0">
                <a:solidFill>
                  <a:schemeClr val="tx1">
                    <a:lumMod val="50000"/>
                    <a:lumOff val="50000"/>
                  </a:schemeClr>
                </a:solidFill>
              </a:rPr>
              <a:t/>
            </a:r>
            <a:br>
              <a:rPr lang="en-US" sz="2500" i="1" dirty="0" smtClean="0">
                <a:solidFill>
                  <a:schemeClr val="tx1">
                    <a:lumMod val="50000"/>
                    <a:lumOff val="50000"/>
                  </a:schemeClr>
                </a:solidFill>
              </a:rPr>
            </a:br>
            <a:r>
              <a:rPr lang="en-US" sz="2500" i="1" dirty="0" smtClean="0">
                <a:solidFill>
                  <a:schemeClr val="tx1">
                    <a:lumMod val="50000"/>
                    <a:lumOff val="50000"/>
                  </a:schemeClr>
                </a:solidFill>
              </a:rPr>
              <a:t>WA/SMS</a:t>
            </a:r>
            <a:r>
              <a:rPr lang="id-ID" sz="2500" i="1" dirty="0" smtClean="0">
                <a:solidFill>
                  <a:schemeClr val="tx1">
                    <a:lumMod val="50000"/>
                    <a:lumOff val="50000"/>
                  </a:schemeClr>
                </a:solidFill>
              </a:rPr>
              <a:t>: +6281586220090</a:t>
            </a:r>
            <a:r>
              <a:rPr lang="id-ID" sz="2100" i="1" dirty="0" smtClean="0">
                <a:solidFill>
                  <a:schemeClr val="tx1">
                    <a:lumMod val="50000"/>
                    <a:lumOff val="50000"/>
                  </a:schemeClr>
                </a:solidFill>
              </a:rPr>
              <a:t/>
            </a:r>
            <a:br>
              <a:rPr lang="id-ID" sz="2100" i="1" dirty="0" smtClean="0">
                <a:solidFill>
                  <a:schemeClr val="tx1">
                    <a:lumMod val="50000"/>
                    <a:lumOff val="50000"/>
                  </a:schemeClr>
                </a:solidFill>
              </a:rPr>
            </a:br>
            <a:endParaRPr lang="en-US" sz="2100" i="1" dirty="0" smtClean="0">
              <a:solidFill>
                <a:schemeClr val="tx1">
                  <a:lumMod val="50000"/>
                  <a:lumOff val="50000"/>
                </a:schemeClr>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1934689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Kualitas</a:t>
            </a:r>
            <a:r>
              <a:rPr lang="en-US" dirty="0" smtClean="0"/>
              <a:t> </a:t>
            </a:r>
            <a:r>
              <a:rPr lang="en-US" dirty="0" err="1" smtClean="0"/>
              <a:t>Peneliti</a:t>
            </a:r>
            <a:r>
              <a:rPr lang="en-US" dirty="0" smtClean="0"/>
              <a:t> </a:t>
            </a:r>
            <a:r>
              <a:rPr lang="en-US" dirty="0" err="1" smtClean="0"/>
              <a:t>Ditentukan</a:t>
            </a:r>
            <a:r>
              <a:rPr lang="en-US" dirty="0" smtClean="0"/>
              <a:t> </a:t>
            </a:r>
            <a:r>
              <a:rPr lang="en-US" dirty="0" err="1" smtClean="0"/>
              <a:t>oleh</a:t>
            </a:r>
            <a:r>
              <a:rPr lang="en-US" dirty="0" smtClean="0"/>
              <a:t> </a:t>
            </a:r>
            <a:r>
              <a:rPr lang="en-US" dirty="0" err="1" smtClean="0"/>
              <a:t>Apa</a:t>
            </a:r>
            <a:r>
              <a:rPr lang="en-US" dirty="0" smtClean="0"/>
              <a:t>?</a:t>
            </a:r>
            <a:endParaRPr lang="en-US" dirty="0"/>
          </a:p>
        </p:txBody>
      </p:sp>
      <p:graphicFrame>
        <p:nvGraphicFramePr>
          <p:cNvPr id="5" name="Diagram 4"/>
          <p:cNvGraphicFramePr/>
          <p:nvPr>
            <p:extLst/>
          </p:nvPr>
        </p:nvGraphicFramePr>
        <p:xfrm>
          <a:off x="381000" y="1524000"/>
          <a:ext cx="85344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671398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Pretest-Control Group Design</a:t>
            </a:r>
          </a:p>
        </p:txBody>
      </p:sp>
      <p:sp>
        <p:nvSpPr>
          <p:cNvPr id="5" name="TextBox 4"/>
          <p:cNvSpPr txBox="1"/>
          <p:nvPr/>
        </p:nvSpPr>
        <p:spPr>
          <a:xfrm>
            <a:off x="4419600" y="1296412"/>
            <a:ext cx="4572000" cy="3046988"/>
          </a:xfrm>
          <a:prstGeom prst="rect">
            <a:avLst/>
          </a:prstGeom>
          <a:noFill/>
        </p:spPr>
        <p:txBody>
          <a:bodyPr wrap="square" rtlCol="0">
            <a:spAutoFit/>
          </a:bodyPr>
          <a:lstStyle/>
          <a:p>
            <a:pPr algn="l"/>
            <a:r>
              <a:rPr lang="en-US" sz="2400" dirty="0" smtClean="0">
                <a:effectLst/>
              </a:rPr>
              <a:t>R  = random (</a:t>
            </a:r>
            <a:r>
              <a:rPr lang="en-US" sz="2400" dirty="0" err="1" smtClean="0">
                <a:effectLst/>
              </a:rPr>
              <a:t>acak</a:t>
            </a:r>
            <a:r>
              <a:rPr lang="en-US" sz="2400" dirty="0" smtClean="0">
                <a:effectLst/>
              </a:rPr>
              <a:t>)</a:t>
            </a:r>
          </a:p>
          <a:p>
            <a:pPr algn="l"/>
            <a:r>
              <a:rPr lang="en-US" sz="2400" dirty="0" smtClean="0">
                <a:effectLst/>
              </a:rPr>
              <a:t>O</a:t>
            </a:r>
            <a:r>
              <a:rPr lang="en-US" sz="2400" baseline="-25000" dirty="0" smtClean="0">
                <a:effectLst/>
              </a:rPr>
              <a:t>1</a:t>
            </a:r>
            <a:r>
              <a:rPr lang="en-US" sz="2400" dirty="0" smtClean="0">
                <a:effectLst/>
              </a:rPr>
              <a:t> = pretest</a:t>
            </a:r>
          </a:p>
          <a:p>
            <a:pPr algn="l"/>
            <a:r>
              <a:rPr lang="en-US" sz="2400" dirty="0" smtClean="0">
                <a:effectLst/>
              </a:rPr>
              <a:t>X  = </a:t>
            </a:r>
            <a:r>
              <a:rPr lang="en-US" sz="2400" dirty="0" err="1" smtClean="0">
                <a:effectLst/>
              </a:rPr>
              <a:t>perlakuan</a:t>
            </a:r>
            <a:r>
              <a:rPr lang="en-US" sz="2400" dirty="0" smtClean="0">
                <a:effectLst/>
              </a:rPr>
              <a:t> yang </a:t>
            </a:r>
            <a:r>
              <a:rPr lang="en-US" sz="2400" dirty="0" err="1" smtClean="0">
                <a:effectLst/>
              </a:rPr>
              <a:t>diberikan</a:t>
            </a:r>
            <a:r>
              <a:rPr lang="en-US" sz="2400" dirty="0" smtClean="0">
                <a:effectLst/>
              </a:rPr>
              <a:t>   </a:t>
            </a:r>
          </a:p>
          <a:p>
            <a:pPr algn="l"/>
            <a:r>
              <a:rPr lang="en-US" sz="2400" dirty="0" smtClean="0">
                <a:effectLst/>
              </a:rPr>
              <a:t>O</a:t>
            </a:r>
            <a:r>
              <a:rPr lang="en-US" sz="2400" baseline="-25000" dirty="0" smtClean="0">
                <a:effectLst/>
              </a:rPr>
              <a:t>2</a:t>
            </a:r>
            <a:r>
              <a:rPr lang="en-US" sz="2400" dirty="0" smtClean="0">
                <a:effectLst/>
              </a:rPr>
              <a:t> = posttest </a:t>
            </a:r>
            <a:r>
              <a:rPr lang="en-US" sz="2400" dirty="0" err="1" smtClean="0">
                <a:effectLst/>
              </a:rPr>
              <a:t>setelah</a:t>
            </a:r>
            <a:r>
              <a:rPr lang="en-US" sz="2400" dirty="0" smtClean="0">
                <a:effectLst/>
              </a:rPr>
              <a:t> </a:t>
            </a:r>
            <a:r>
              <a:rPr lang="en-US" sz="2400" dirty="0" err="1" smtClean="0">
                <a:effectLst/>
              </a:rPr>
              <a:t>perlakuan</a:t>
            </a:r>
            <a:endParaRPr lang="en-US" sz="2400" dirty="0" smtClean="0">
              <a:effectLst/>
            </a:endParaRPr>
          </a:p>
          <a:p>
            <a:pPr algn="l"/>
            <a:r>
              <a:rPr lang="en-US" sz="2400" dirty="0" smtClean="0">
                <a:effectLst/>
              </a:rPr>
              <a:t>O</a:t>
            </a:r>
            <a:r>
              <a:rPr lang="en-US" sz="2400" baseline="-25000" dirty="0" smtClean="0">
                <a:effectLst/>
              </a:rPr>
              <a:t>3</a:t>
            </a:r>
            <a:r>
              <a:rPr lang="en-US" sz="2400" dirty="0" smtClean="0">
                <a:effectLst/>
              </a:rPr>
              <a:t> = pretest</a:t>
            </a:r>
          </a:p>
          <a:p>
            <a:pPr algn="l"/>
            <a:r>
              <a:rPr lang="en-US" sz="2400" dirty="0" smtClean="0">
                <a:effectLst/>
              </a:rPr>
              <a:t>O</a:t>
            </a:r>
            <a:r>
              <a:rPr lang="en-US" sz="2400" baseline="-25000" dirty="0" smtClean="0">
                <a:effectLst/>
              </a:rPr>
              <a:t>2</a:t>
            </a:r>
            <a:r>
              <a:rPr lang="en-US" sz="2400" dirty="0" smtClean="0">
                <a:effectLst/>
              </a:rPr>
              <a:t> = posttest </a:t>
            </a:r>
            <a:r>
              <a:rPr lang="en-US" sz="2400" dirty="0" err="1" smtClean="0">
                <a:effectLst/>
              </a:rPr>
              <a:t>tanpa</a:t>
            </a:r>
            <a:r>
              <a:rPr lang="en-US" sz="2400" dirty="0" smtClean="0">
                <a:effectLst/>
              </a:rPr>
              <a:t> </a:t>
            </a:r>
            <a:r>
              <a:rPr lang="en-US" sz="2400" dirty="0" err="1" smtClean="0">
                <a:effectLst/>
              </a:rPr>
              <a:t>perlakuan</a:t>
            </a:r>
            <a:endParaRPr lang="en-US" sz="2400" dirty="0" smtClean="0">
              <a:effectLst/>
            </a:endParaRPr>
          </a:p>
          <a:p>
            <a:pPr algn="l"/>
            <a:endParaRPr lang="en-US" sz="2400" dirty="0" smtClean="0">
              <a:effectLst/>
            </a:endParaRPr>
          </a:p>
          <a:p>
            <a:pPr algn="l"/>
            <a:endParaRPr lang="en-US" sz="2400" dirty="0">
              <a:effectLst/>
            </a:endParaRPr>
          </a:p>
        </p:txBody>
      </p:sp>
      <p:sp>
        <p:nvSpPr>
          <p:cNvPr id="6" name="TextBox 5"/>
          <p:cNvSpPr txBox="1"/>
          <p:nvPr/>
        </p:nvSpPr>
        <p:spPr>
          <a:xfrm>
            <a:off x="434843" y="1294686"/>
            <a:ext cx="3834704" cy="1754326"/>
          </a:xfrm>
          <a:prstGeom prst="rect">
            <a:avLst/>
          </a:prstGeom>
          <a:noFill/>
        </p:spPr>
        <p:txBody>
          <a:bodyPr wrap="none" rtlCol="0">
            <a:spAutoFit/>
          </a:bodyPr>
          <a:lstStyle/>
          <a:p>
            <a:pPr algn="l"/>
            <a:r>
              <a:rPr lang="en-US" sz="5400" b="1" dirty="0" smtClean="0"/>
              <a:t>R  O</a:t>
            </a:r>
            <a:r>
              <a:rPr lang="en-US" sz="5400" b="1" baseline="-25000" dirty="0" smtClean="0"/>
              <a:t>1</a:t>
            </a:r>
            <a:r>
              <a:rPr lang="en-US" sz="5400" b="1" dirty="0" smtClean="0"/>
              <a:t> X  O</a:t>
            </a:r>
            <a:r>
              <a:rPr lang="en-US" sz="5400" b="1" baseline="-25000" dirty="0" smtClean="0"/>
              <a:t>2</a:t>
            </a:r>
            <a:endParaRPr lang="en-US" sz="5400" b="1" dirty="0" smtClean="0"/>
          </a:p>
          <a:p>
            <a:pPr algn="l"/>
            <a:r>
              <a:rPr lang="en-US" sz="5400" b="1" dirty="0" smtClean="0"/>
              <a:t>R  O</a:t>
            </a:r>
            <a:r>
              <a:rPr lang="en-US" sz="5400" b="1" baseline="-25000" dirty="0" smtClean="0"/>
              <a:t>3</a:t>
            </a:r>
            <a:r>
              <a:rPr lang="en-US" sz="5400" b="1" dirty="0" smtClean="0"/>
              <a:t>     O</a:t>
            </a:r>
            <a:r>
              <a:rPr lang="en-US" sz="5400" b="1" baseline="-25000" dirty="0" smtClean="0"/>
              <a:t>4</a:t>
            </a:r>
          </a:p>
        </p:txBody>
      </p:sp>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100</a:t>
            </a:fld>
            <a:endParaRPr lang="en-US">
              <a:solidFill>
                <a:prstClr val="black">
                  <a:tint val="75000"/>
                </a:prstClr>
              </a:solidFill>
            </a:endParaRPr>
          </a:p>
        </p:txBody>
      </p:sp>
    </p:spTree>
    <p:extLst>
      <p:ext uri="{BB962C8B-B14F-4D97-AF65-F5344CB8AC3E}">
        <p14:creationId xmlns:p14="http://schemas.microsoft.com/office/powerpoint/2010/main" val="18499098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Factorial Experimental Design</a:t>
            </a:r>
          </a:p>
        </p:txBody>
      </p:sp>
      <p:sp>
        <p:nvSpPr>
          <p:cNvPr id="3" name="Content Placeholder 2"/>
          <p:cNvSpPr>
            <a:spLocks noGrp="1"/>
          </p:cNvSpPr>
          <p:nvPr>
            <p:ph idx="1"/>
          </p:nvPr>
        </p:nvSpPr>
        <p:spPr/>
        <p:txBody>
          <a:bodyPr>
            <a:normAutofit/>
          </a:bodyPr>
          <a:lstStyle/>
          <a:p>
            <a:r>
              <a:rPr lang="en-US" sz="3200" dirty="0" err="1" smtClean="0"/>
              <a:t>Perbaikan</a:t>
            </a:r>
            <a:r>
              <a:rPr lang="en-US" sz="3200" dirty="0" smtClean="0"/>
              <a:t> </a:t>
            </a:r>
            <a:r>
              <a:rPr lang="en-US" sz="3200" dirty="0" err="1" smtClean="0"/>
              <a:t>dari</a:t>
            </a:r>
            <a:r>
              <a:rPr lang="en-US" sz="3200" dirty="0" smtClean="0"/>
              <a:t> true-experimental design </a:t>
            </a:r>
            <a:r>
              <a:rPr lang="en-US" sz="3200" dirty="0" err="1" smtClean="0"/>
              <a:t>dengan</a:t>
            </a:r>
            <a:r>
              <a:rPr lang="en-US" sz="3200" dirty="0" smtClean="0"/>
              <a:t> </a:t>
            </a:r>
            <a:r>
              <a:rPr lang="en-US" sz="3200" dirty="0" err="1" smtClean="0"/>
              <a:t>memperhatikan</a:t>
            </a:r>
            <a:r>
              <a:rPr lang="en-US" sz="3200" dirty="0" smtClean="0"/>
              <a:t> </a:t>
            </a:r>
            <a:r>
              <a:rPr lang="en-US" sz="3200" dirty="0" err="1" smtClean="0">
                <a:solidFill>
                  <a:srgbClr val="C00000"/>
                </a:solidFill>
              </a:rPr>
              <a:t>kemungkinan</a:t>
            </a:r>
            <a:r>
              <a:rPr lang="en-US" sz="3200" dirty="0" smtClean="0">
                <a:solidFill>
                  <a:srgbClr val="C00000"/>
                </a:solidFill>
              </a:rPr>
              <a:t> </a:t>
            </a:r>
            <a:r>
              <a:rPr lang="en-US" sz="3200" dirty="0" err="1" smtClean="0">
                <a:solidFill>
                  <a:srgbClr val="C00000"/>
                </a:solidFill>
              </a:rPr>
              <a:t>adanya</a:t>
            </a:r>
            <a:r>
              <a:rPr lang="en-US" sz="3200" dirty="0" smtClean="0">
                <a:solidFill>
                  <a:srgbClr val="C00000"/>
                </a:solidFill>
              </a:rPr>
              <a:t> </a:t>
            </a:r>
            <a:r>
              <a:rPr lang="en-US" sz="3200" dirty="0" err="1" smtClean="0">
                <a:solidFill>
                  <a:srgbClr val="C00000"/>
                </a:solidFill>
              </a:rPr>
              <a:t>variabel</a:t>
            </a:r>
            <a:r>
              <a:rPr lang="en-US" sz="3200" dirty="0" smtClean="0">
                <a:solidFill>
                  <a:srgbClr val="C00000"/>
                </a:solidFill>
              </a:rPr>
              <a:t> moderator</a:t>
            </a:r>
            <a:r>
              <a:rPr lang="en-US" sz="3200" dirty="0" smtClean="0"/>
              <a:t> yang </a:t>
            </a:r>
            <a:r>
              <a:rPr lang="en-US" sz="3200" dirty="0" err="1" smtClean="0"/>
              <a:t>mempengaruhi</a:t>
            </a:r>
            <a:r>
              <a:rPr lang="en-US" sz="3200" dirty="0" smtClean="0"/>
              <a:t> </a:t>
            </a:r>
            <a:r>
              <a:rPr lang="en-US" sz="3200" dirty="0" err="1" smtClean="0"/>
              <a:t>perlakuan</a:t>
            </a:r>
            <a:endParaRPr lang="en-US" sz="3200" dirty="0" smtClean="0"/>
          </a:p>
          <a:p>
            <a:r>
              <a:rPr lang="en-US" sz="3200" dirty="0" err="1" smtClean="0"/>
              <a:t>Seluruh</a:t>
            </a:r>
            <a:r>
              <a:rPr lang="en-US" sz="3200" dirty="0" smtClean="0"/>
              <a:t> </a:t>
            </a:r>
            <a:r>
              <a:rPr lang="en-US" sz="3200" dirty="0" err="1" smtClean="0"/>
              <a:t>kelompok</a:t>
            </a:r>
            <a:r>
              <a:rPr lang="en-US" sz="3200" dirty="0" smtClean="0"/>
              <a:t> </a:t>
            </a:r>
            <a:r>
              <a:rPr lang="en-US" sz="3200" dirty="0" err="1" smtClean="0"/>
              <a:t>dipilih</a:t>
            </a:r>
            <a:r>
              <a:rPr lang="en-US" sz="3200" dirty="0" smtClean="0"/>
              <a:t> </a:t>
            </a:r>
            <a:r>
              <a:rPr lang="en-US" sz="3200" dirty="0" err="1" smtClean="0"/>
              <a:t>secara</a:t>
            </a:r>
            <a:r>
              <a:rPr lang="en-US" sz="3200" dirty="0" smtClean="0"/>
              <a:t> </a:t>
            </a:r>
            <a:r>
              <a:rPr lang="en-US" sz="3200" dirty="0" smtClean="0">
                <a:solidFill>
                  <a:srgbClr val="C00000"/>
                </a:solidFill>
              </a:rPr>
              <a:t>random</a:t>
            </a:r>
            <a:r>
              <a:rPr lang="en-US" sz="3200" dirty="0" smtClean="0"/>
              <a:t> </a:t>
            </a:r>
            <a:r>
              <a:rPr lang="en-US" sz="3200" dirty="0" err="1" smtClean="0"/>
              <a:t>dan</a:t>
            </a:r>
            <a:r>
              <a:rPr lang="en-US" sz="3200" dirty="0" smtClean="0"/>
              <a:t> </a:t>
            </a:r>
            <a:r>
              <a:rPr lang="en-US" sz="3200" dirty="0" err="1" smtClean="0"/>
              <a:t>masing-masing</a:t>
            </a:r>
            <a:r>
              <a:rPr lang="en-US" sz="3200" dirty="0" smtClean="0"/>
              <a:t> </a:t>
            </a:r>
            <a:r>
              <a:rPr lang="en-US" sz="3200" dirty="0" err="1" smtClean="0"/>
              <a:t>dilakukan</a:t>
            </a:r>
            <a:r>
              <a:rPr lang="en-US" sz="3200" dirty="0" smtClean="0"/>
              <a:t> </a:t>
            </a:r>
            <a:r>
              <a:rPr lang="en-US" sz="3200" dirty="0" smtClean="0">
                <a:solidFill>
                  <a:srgbClr val="C00000"/>
                </a:solidFill>
              </a:rPr>
              <a:t>pretest</a:t>
            </a:r>
          </a:p>
          <a:p>
            <a:r>
              <a:rPr lang="en-US" sz="3200" dirty="0" err="1" smtClean="0"/>
              <a:t>Kelompok</a:t>
            </a:r>
            <a:r>
              <a:rPr lang="en-US" sz="3200" dirty="0" smtClean="0"/>
              <a:t> </a:t>
            </a:r>
            <a:r>
              <a:rPr lang="en-US" sz="3200" dirty="0" err="1" smtClean="0"/>
              <a:t>penelitian</a:t>
            </a:r>
            <a:r>
              <a:rPr lang="en-US" sz="3200" dirty="0" smtClean="0"/>
              <a:t> </a:t>
            </a:r>
            <a:r>
              <a:rPr lang="en-US" sz="3200" dirty="0" err="1" smtClean="0"/>
              <a:t>dinyatakan</a:t>
            </a:r>
            <a:r>
              <a:rPr lang="en-US" sz="3200" dirty="0" smtClean="0"/>
              <a:t> </a:t>
            </a:r>
            <a:r>
              <a:rPr lang="en-US" sz="3200" dirty="0" err="1" smtClean="0"/>
              <a:t>baik</a:t>
            </a:r>
            <a:r>
              <a:rPr lang="en-US" sz="3200" dirty="0" smtClean="0"/>
              <a:t> </a:t>
            </a:r>
            <a:r>
              <a:rPr lang="en-US" sz="3200" dirty="0" err="1" smtClean="0"/>
              <a:t>apabila</a:t>
            </a:r>
            <a:r>
              <a:rPr lang="en-US" sz="3200" dirty="0" smtClean="0"/>
              <a:t> </a:t>
            </a:r>
            <a:r>
              <a:rPr lang="en-US" sz="3200" dirty="0" err="1" smtClean="0"/>
              <a:t>setiap</a:t>
            </a:r>
            <a:r>
              <a:rPr lang="en-US" sz="3200" dirty="0" smtClean="0"/>
              <a:t> </a:t>
            </a:r>
            <a:r>
              <a:rPr lang="en-US" sz="3200" dirty="0" err="1" smtClean="0"/>
              <a:t>kelompok</a:t>
            </a:r>
            <a:r>
              <a:rPr lang="en-US" sz="3200" dirty="0" smtClean="0"/>
              <a:t> </a:t>
            </a:r>
            <a:r>
              <a:rPr lang="en-US" sz="3200" dirty="0" err="1" smtClean="0"/>
              <a:t>memiliki</a:t>
            </a:r>
            <a:r>
              <a:rPr lang="en-US" sz="3200" dirty="0" smtClean="0"/>
              <a:t> </a:t>
            </a:r>
            <a:r>
              <a:rPr lang="en-US" sz="3200" dirty="0" err="1" smtClean="0">
                <a:solidFill>
                  <a:srgbClr val="C00000"/>
                </a:solidFill>
              </a:rPr>
              <a:t>nilai</a:t>
            </a:r>
            <a:r>
              <a:rPr lang="en-US" sz="3200" dirty="0" smtClean="0">
                <a:solidFill>
                  <a:srgbClr val="C00000"/>
                </a:solidFill>
              </a:rPr>
              <a:t> pretest yang </a:t>
            </a:r>
            <a:r>
              <a:rPr lang="en-US" sz="3200" dirty="0" err="1" smtClean="0">
                <a:solidFill>
                  <a:srgbClr val="C00000"/>
                </a:solidFill>
              </a:rPr>
              <a:t>sama</a:t>
            </a:r>
            <a:endParaRPr lang="en-US" sz="3200" dirty="0" smtClean="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101</a:t>
            </a:fld>
            <a:endParaRPr lang="en-US">
              <a:solidFill>
                <a:prstClr val="black">
                  <a:tint val="75000"/>
                </a:prstClr>
              </a:solidFill>
            </a:endParaRPr>
          </a:p>
        </p:txBody>
      </p:sp>
    </p:spTree>
    <p:extLst>
      <p:ext uri="{BB962C8B-B14F-4D97-AF65-F5344CB8AC3E}">
        <p14:creationId xmlns:p14="http://schemas.microsoft.com/office/powerpoint/2010/main" val="12069892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Factorial Experimental Design</a:t>
            </a:r>
            <a:endParaRPr lang="en-US"/>
          </a:p>
        </p:txBody>
      </p:sp>
      <p:sp>
        <p:nvSpPr>
          <p:cNvPr id="5" name="TextBox 4"/>
          <p:cNvSpPr txBox="1"/>
          <p:nvPr/>
        </p:nvSpPr>
        <p:spPr>
          <a:xfrm>
            <a:off x="5562600" y="1774209"/>
            <a:ext cx="3429000" cy="1200329"/>
          </a:xfrm>
          <a:prstGeom prst="rect">
            <a:avLst/>
          </a:prstGeom>
          <a:noFill/>
        </p:spPr>
        <p:txBody>
          <a:bodyPr wrap="square" rtlCol="0">
            <a:spAutoFit/>
          </a:bodyPr>
          <a:lstStyle/>
          <a:p>
            <a:pPr algn="l"/>
            <a:r>
              <a:rPr lang="en-US" sz="2400" smtClean="0">
                <a:effectLst/>
                <a:latin typeface="Calibri" pitchFamily="34" charset="0"/>
                <a:cs typeface="Calibri" pitchFamily="34" charset="0"/>
              </a:rPr>
              <a:t>Y = </a:t>
            </a:r>
            <a:r>
              <a:rPr lang="en-US" sz="2400" err="1" smtClean="0">
                <a:effectLst/>
                <a:latin typeface="Calibri" pitchFamily="34" charset="0"/>
                <a:cs typeface="Calibri" pitchFamily="34" charset="0"/>
              </a:rPr>
              <a:t>variabel</a:t>
            </a:r>
            <a:r>
              <a:rPr lang="en-US" sz="2400" smtClean="0">
                <a:effectLst/>
                <a:latin typeface="Calibri" pitchFamily="34" charset="0"/>
                <a:cs typeface="Calibri" pitchFamily="34" charset="0"/>
              </a:rPr>
              <a:t> moderator</a:t>
            </a:r>
          </a:p>
          <a:p>
            <a:pPr algn="l"/>
            <a:endParaRPr lang="en-US" sz="2400" smtClean="0">
              <a:effectLst/>
              <a:latin typeface="Calibri" pitchFamily="34" charset="0"/>
              <a:cs typeface="Calibri" pitchFamily="34" charset="0"/>
            </a:endParaRPr>
          </a:p>
          <a:p>
            <a:pPr algn="l"/>
            <a:endParaRPr lang="en-US" sz="2400">
              <a:effectLst/>
              <a:latin typeface="Calibri" pitchFamily="34" charset="0"/>
              <a:cs typeface="Calibri" pitchFamily="34" charset="0"/>
            </a:endParaRPr>
          </a:p>
        </p:txBody>
      </p:sp>
      <p:sp>
        <p:nvSpPr>
          <p:cNvPr id="6" name="TextBox 5"/>
          <p:cNvSpPr txBox="1"/>
          <p:nvPr/>
        </p:nvSpPr>
        <p:spPr>
          <a:xfrm>
            <a:off x="434842" y="1448812"/>
            <a:ext cx="5127758" cy="3046988"/>
          </a:xfrm>
          <a:prstGeom prst="rect">
            <a:avLst/>
          </a:prstGeom>
          <a:noFill/>
        </p:spPr>
        <p:txBody>
          <a:bodyPr wrap="square" rtlCol="0">
            <a:spAutoFit/>
          </a:bodyPr>
          <a:lstStyle/>
          <a:p>
            <a:pPr algn="l"/>
            <a:r>
              <a:rPr lang="en-US" sz="4800" b="1" dirty="0" smtClean="0"/>
              <a:t>R  O</a:t>
            </a:r>
            <a:r>
              <a:rPr lang="en-US" sz="4800" b="1" baseline="-25000" dirty="0" smtClean="0"/>
              <a:t>1</a:t>
            </a:r>
            <a:r>
              <a:rPr lang="en-US" sz="4800" b="1" dirty="0" smtClean="0"/>
              <a:t>  X   Y</a:t>
            </a:r>
            <a:r>
              <a:rPr lang="en-US" sz="4800" b="1" baseline="-25000" dirty="0" smtClean="0"/>
              <a:t>1   </a:t>
            </a:r>
            <a:r>
              <a:rPr lang="en-US" sz="4800" b="1" dirty="0" smtClean="0"/>
              <a:t>O</a:t>
            </a:r>
            <a:r>
              <a:rPr lang="en-US" sz="4800" b="1" baseline="-25000" dirty="0" smtClean="0"/>
              <a:t>2</a:t>
            </a:r>
            <a:endParaRPr lang="en-US" sz="4800" b="1" dirty="0" smtClean="0"/>
          </a:p>
          <a:p>
            <a:pPr algn="l"/>
            <a:r>
              <a:rPr lang="en-US" sz="4800" b="1" dirty="0" smtClean="0"/>
              <a:t>R  O</a:t>
            </a:r>
            <a:r>
              <a:rPr lang="en-US" sz="4800" b="1" baseline="-25000" dirty="0" smtClean="0"/>
              <a:t>3</a:t>
            </a:r>
            <a:r>
              <a:rPr lang="en-US" sz="4800" b="1" dirty="0" smtClean="0"/>
              <a:t>        Y</a:t>
            </a:r>
            <a:r>
              <a:rPr lang="en-US" sz="4800" b="1" baseline="-25000" dirty="0" smtClean="0"/>
              <a:t>1  </a:t>
            </a:r>
            <a:r>
              <a:rPr lang="en-US" sz="4800" b="1" dirty="0" smtClean="0"/>
              <a:t>O</a:t>
            </a:r>
            <a:r>
              <a:rPr lang="en-US" sz="4800" b="1" baseline="-25000" dirty="0" smtClean="0"/>
              <a:t>4</a:t>
            </a:r>
            <a:endParaRPr lang="en-US" sz="4800" b="1" dirty="0" smtClean="0"/>
          </a:p>
          <a:p>
            <a:pPr algn="l"/>
            <a:r>
              <a:rPr lang="en-US" sz="4800" b="1" dirty="0" smtClean="0"/>
              <a:t>R  O</a:t>
            </a:r>
            <a:r>
              <a:rPr lang="en-US" sz="4800" b="1" baseline="-25000" dirty="0" smtClean="0"/>
              <a:t>5</a:t>
            </a:r>
            <a:r>
              <a:rPr lang="en-US" sz="4800" b="1" dirty="0" smtClean="0"/>
              <a:t>  X   Y</a:t>
            </a:r>
            <a:r>
              <a:rPr lang="en-US" sz="4800" b="1" baseline="-25000" dirty="0" smtClean="0"/>
              <a:t>2   </a:t>
            </a:r>
            <a:r>
              <a:rPr lang="en-US" sz="4800" b="1" dirty="0" smtClean="0"/>
              <a:t>O</a:t>
            </a:r>
            <a:r>
              <a:rPr lang="en-US" sz="4800" b="1" baseline="-25000" dirty="0" smtClean="0"/>
              <a:t>6</a:t>
            </a:r>
            <a:endParaRPr lang="en-US" sz="4800" b="1" dirty="0" smtClean="0"/>
          </a:p>
          <a:p>
            <a:pPr algn="l"/>
            <a:r>
              <a:rPr lang="en-US" sz="4800" b="1" dirty="0" smtClean="0"/>
              <a:t>R  O</a:t>
            </a:r>
            <a:r>
              <a:rPr lang="en-US" sz="4800" b="1" baseline="-25000" dirty="0" smtClean="0"/>
              <a:t>7</a:t>
            </a:r>
            <a:r>
              <a:rPr lang="en-US" sz="4800" b="1" dirty="0" smtClean="0"/>
              <a:t> 		 Y</a:t>
            </a:r>
            <a:r>
              <a:rPr lang="en-US" sz="4800" b="1" baseline="-25000" dirty="0" smtClean="0"/>
              <a:t>2  </a:t>
            </a:r>
            <a:r>
              <a:rPr lang="en-US" sz="4800" b="1" dirty="0" smtClean="0"/>
              <a:t>O</a:t>
            </a:r>
            <a:r>
              <a:rPr lang="en-US" sz="4800" b="1" baseline="-25000" dirty="0" smtClean="0"/>
              <a:t>8</a:t>
            </a:r>
          </a:p>
        </p:txBody>
      </p:sp>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102</a:t>
            </a:fld>
            <a:endParaRPr lang="en-US">
              <a:solidFill>
                <a:prstClr val="black">
                  <a:tint val="75000"/>
                </a:prstClr>
              </a:solidFill>
            </a:endParaRPr>
          </a:p>
        </p:txBody>
      </p:sp>
    </p:spTree>
    <p:extLst>
      <p:ext uri="{BB962C8B-B14F-4D97-AF65-F5344CB8AC3E}">
        <p14:creationId xmlns:p14="http://schemas.microsoft.com/office/powerpoint/2010/main" val="20113316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Quasi Experimental Design</a:t>
            </a:r>
          </a:p>
        </p:txBody>
      </p:sp>
      <p:sp>
        <p:nvSpPr>
          <p:cNvPr id="3" name="Content Placeholder 2"/>
          <p:cNvSpPr>
            <a:spLocks noGrp="1"/>
          </p:cNvSpPr>
          <p:nvPr>
            <p:ph idx="1"/>
          </p:nvPr>
        </p:nvSpPr>
        <p:spPr>
          <a:xfrm>
            <a:off x="628650" y="1447800"/>
            <a:ext cx="8229600" cy="4868863"/>
          </a:xfrm>
        </p:spPr>
        <p:txBody>
          <a:bodyPr/>
          <a:lstStyle/>
          <a:p>
            <a:pPr marL="514350" indent="-514350"/>
            <a:r>
              <a:rPr lang="en-US" sz="3200" dirty="0" err="1" smtClean="0"/>
              <a:t>Digunakan</a:t>
            </a:r>
            <a:r>
              <a:rPr lang="en-US" sz="3200" dirty="0" smtClean="0"/>
              <a:t> </a:t>
            </a:r>
            <a:r>
              <a:rPr lang="en-US" sz="3200" dirty="0" err="1" smtClean="0"/>
              <a:t>ketika</a:t>
            </a:r>
            <a:r>
              <a:rPr lang="en-US" sz="3200" dirty="0" smtClean="0"/>
              <a:t> </a:t>
            </a:r>
            <a:r>
              <a:rPr lang="en-US" sz="3200" dirty="0" err="1" smtClean="0"/>
              <a:t>kita</a:t>
            </a:r>
            <a:r>
              <a:rPr lang="en-US" sz="3200" dirty="0" smtClean="0"/>
              <a:t> </a:t>
            </a:r>
            <a:r>
              <a:rPr lang="en-US" sz="3200" dirty="0" err="1" smtClean="0">
                <a:solidFill>
                  <a:srgbClr val="C00000"/>
                </a:solidFill>
              </a:rPr>
              <a:t>sulit</a:t>
            </a:r>
            <a:r>
              <a:rPr lang="en-US" sz="3200" dirty="0" smtClean="0">
                <a:solidFill>
                  <a:srgbClr val="C00000"/>
                </a:solidFill>
              </a:rPr>
              <a:t> </a:t>
            </a:r>
            <a:r>
              <a:rPr lang="en-US" sz="3200" dirty="0" err="1" smtClean="0">
                <a:solidFill>
                  <a:srgbClr val="C00000"/>
                </a:solidFill>
              </a:rPr>
              <a:t>mendapatkan</a:t>
            </a:r>
            <a:r>
              <a:rPr lang="en-US" sz="3200" dirty="0" smtClean="0">
                <a:solidFill>
                  <a:srgbClr val="C00000"/>
                </a:solidFill>
              </a:rPr>
              <a:t> </a:t>
            </a:r>
            <a:r>
              <a:rPr lang="en-US" sz="3200" dirty="0" err="1" smtClean="0">
                <a:solidFill>
                  <a:srgbClr val="C00000"/>
                </a:solidFill>
              </a:rPr>
              <a:t>kelompok</a:t>
            </a:r>
            <a:r>
              <a:rPr lang="en-US" sz="3200" dirty="0" smtClean="0">
                <a:solidFill>
                  <a:srgbClr val="C00000"/>
                </a:solidFill>
              </a:rPr>
              <a:t> </a:t>
            </a:r>
            <a:r>
              <a:rPr lang="en-US" sz="3200" dirty="0" err="1" smtClean="0">
                <a:solidFill>
                  <a:srgbClr val="C00000"/>
                </a:solidFill>
              </a:rPr>
              <a:t>kontrol</a:t>
            </a:r>
            <a:r>
              <a:rPr lang="en-US" sz="3200" dirty="0" smtClean="0"/>
              <a:t> </a:t>
            </a:r>
            <a:r>
              <a:rPr lang="en-US" sz="3200" dirty="0" err="1" smtClean="0"/>
              <a:t>seperti</a:t>
            </a:r>
            <a:r>
              <a:rPr lang="en-US" sz="3200" dirty="0" smtClean="0"/>
              <a:t> </a:t>
            </a:r>
            <a:r>
              <a:rPr lang="en-US" sz="3200" dirty="0" err="1" smtClean="0"/>
              <a:t>pada</a:t>
            </a:r>
            <a:r>
              <a:rPr lang="en-US" sz="3200" dirty="0" smtClean="0"/>
              <a:t> true-experimental design</a:t>
            </a:r>
          </a:p>
          <a:p>
            <a:pPr marL="514350" indent="-514350"/>
            <a:r>
              <a:rPr lang="en-US" sz="3200" dirty="0" err="1" smtClean="0"/>
              <a:t>Lebih</a:t>
            </a:r>
            <a:r>
              <a:rPr lang="en-US" sz="3200" dirty="0" smtClean="0"/>
              <a:t> </a:t>
            </a:r>
            <a:r>
              <a:rPr lang="en-US" sz="3200" dirty="0" err="1" smtClean="0"/>
              <a:t>baik</a:t>
            </a:r>
            <a:r>
              <a:rPr lang="en-US" sz="3200" dirty="0" smtClean="0"/>
              <a:t> </a:t>
            </a:r>
            <a:r>
              <a:rPr lang="en-US" sz="3200" dirty="0" err="1" smtClean="0"/>
              <a:t>daripada</a:t>
            </a:r>
            <a:r>
              <a:rPr lang="en-US" sz="3200" dirty="0" smtClean="0"/>
              <a:t> pre-experimental, </a:t>
            </a:r>
            <a:r>
              <a:rPr lang="en-US" sz="3200" dirty="0" err="1" smtClean="0"/>
              <a:t>meskipun</a:t>
            </a:r>
            <a:r>
              <a:rPr lang="en-US" sz="3200" dirty="0" smtClean="0"/>
              <a:t> </a:t>
            </a:r>
            <a:r>
              <a:rPr lang="en-US" sz="3200" dirty="0" err="1" smtClean="0"/>
              <a:t>tidak</a:t>
            </a:r>
            <a:r>
              <a:rPr lang="en-US" sz="3200" dirty="0" smtClean="0"/>
              <a:t> </a:t>
            </a:r>
            <a:r>
              <a:rPr lang="en-US" sz="3200" dirty="0" err="1" smtClean="0"/>
              <a:t>sebaik</a:t>
            </a:r>
            <a:r>
              <a:rPr lang="en-US" sz="3200" dirty="0" smtClean="0"/>
              <a:t> true-experimental</a:t>
            </a:r>
          </a:p>
          <a:p>
            <a:pPr marL="514350" indent="-514350"/>
            <a:r>
              <a:rPr lang="en-US" sz="3200" dirty="0" err="1" smtClean="0"/>
              <a:t>Bentuk</a:t>
            </a:r>
            <a:r>
              <a:rPr lang="en-US" sz="3200" dirty="0" smtClean="0"/>
              <a:t> quasi experimental design:</a:t>
            </a:r>
          </a:p>
          <a:p>
            <a:pPr marL="863600" lvl="1" indent="-514350">
              <a:buFont typeface="+mj-lt"/>
              <a:buAutoNum type="arabicPeriod"/>
            </a:pPr>
            <a:r>
              <a:rPr lang="en-US" sz="2800" dirty="0" smtClean="0"/>
              <a:t>Time-Series Design</a:t>
            </a:r>
          </a:p>
          <a:p>
            <a:pPr marL="863600" lvl="1" indent="-514350">
              <a:buFont typeface="+mj-lt"/>
              <a:buAutoNum type="arabicPeriod"/>
            </a:pPr>
            <a:r>
              <a:rPr lang="en-US" sz="2800" dirty="0" smtClean="0"/>
              <a:t>Nonequivalent Control Group Design</a:t>
            </a:r>
            <a:endParaRPr lang="en-US" sz="28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4651464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Time-Series Design</a:t>
            </a:r>
          </a:p>
        </p:txBody>
      </p:sp>
      <p:sp>
        <p:nvSpPr>
          <p:cNvPr id="3" name="Content Placeholder 2"/>
          <p:cNvSpPr>
            <a:spLocks noGrp="1"/>
          </p:cNvSpPr>
          <p:nvPr>
            <p:ph idx="1"/>
          </p:nvPr>
        </p:nvSpPr>
        <p:spPr>
          <a:xfrm>
            <a:off x="457200" y="3886200"/>
            <a:ext cx="8229600" cy="2278063"/>
          </a:xfrm>
        </p:spPr>
        <p:txBody>
          <a:bodyPr/>
          <a:lstStyle/>
          <a:p>
            <a:endParaRPr lang="en-US"/>
          </a:p>
        </p:txBody>
      </p:sp>
      <p:sp>
        <p:nvSpPr>
          <p:cNvPr id="5" name="TextBox 4"/>
          <p:cNvSpPr txBox="1"/>
          <p:nvPr/>
        </p:nvSpPr>
        <p:spPr>
          <a:xfrm>
            <a:off x="4114800" y="2667000"/>
            <a:ext cx="4800600" cy="1292662"/>
          </a:xfrm>
          <a:prstGeom prst="rect">
            <a:avLst/>
          </a:prstGeom>
          <a:noFill/>
        </p:spPr>
        <p:txBody>
          <a:bodyPr wrap="square" rtlCol="0">
            <a:spAutoFit/>
          </a:bodyPr>
          <a:lstStyle/>
          <a:p>
            <a:pPr algn="l"/>
            <a:r>
              <a:rPr lang="en-US" sz="2600" smtClean="0">
                <a:effectLst/>
                <a:latin typeface="Calibri" pitchFamily="34" charset="0"/>
                <a:cs typeface="Calibri" pitchFamily="34" charset="0"/>
              </a:rPr>
              <a:t>O</a:t>
            </a:r>
            <a:r>
              <a:rPr lang="en-US" sz="2600" baseline="-25000" smtClean="0">
                <a:effectLst/>
                <a:latin typeface="Calibri" pitchFamily="34" charset="0"/>
                <a:cs typeface="Calibri" pitchFamily="34" charset="0"/>
              </a:rPr>
              <a:t>1</a:t>
            </a:r>
            <a:r>
              <a:rPr lang="en-US" sz="2600" smtClean="0">
                <a:effectLst/>
                <a:latin typeface="Calibri" pitchFamily="34" charset="0"/>
                <a:cs typeface="Calibri" pitchFamily="34" charset="0"/>
              </a:rPr>
              <a:t> = Pretest</a:t>
            </a:r>
          </a:p>
          <a:p>
            <a:pPr algn="l"/>
            <a:r>
              <a:rPr lang="en-US" sz="2600" smtClean="0">
                <a:effectLst/>
                <a:latin typeface="Calibri" pitchFamily="34" charset="0"/>
                <a:cs typeface="Calibri" pitchFamily="34" charset="0"/>
              </a:rPr>
              <a:t>X  </a:t>
            </a:r>
            <a:r>
              <a:rPr lang="id-ID" sz="2600" smtClean="0">
                <a:effectLst/>
                <a:latin typeface="Calibri" pitchFamily="34" charset="0"/>
                <a:cs typeface="Calibri" pitchFamily="34" charset="0"/>
              </a:rPr>
              <a:t> </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perlakuan</a:t>
            </a:r>
            <a:r>
              <a:rPr lang="en-US" sz="2600" smtClean="0">
                <a:effectLst/>
                <a:latin typeface="Calibri" pitchFamily="34" charset="0"/>
                <a:cs typeface="Calibri" pitchFamily="34" charset="0"/>
              </a:rPr>
              <a:t> yang </a:t>
            </a:r>
            <a:r>
              <a:rPr lang="en-US" sz="2600" err="1" smtClean="0">
                <a:effectLst/>
                <a:latin typeface="Calibri" pitchFamily="34" charset="0"/>
                <a:cs typeface="Calibri" pitchFamily="34" charset="0"/>
              </a:rPr>
              <a:t>diberikan</a:t>
            </a:r>
            <a:r>
              <a:rPr lang="en-US" sz="2600" smtClean="0">
                <a:effectLst/>
                <a:latin typeface="Calibri" pitchFamily="34" charset="0"/>
                <a:cs typeface="Calibri" pitchFamily="34" charset="0"/>
              </a:rPr>
              <a:t>   </a:t>
            </a:r>
          </a:p>
          <a:p>
            <a:pPr algn="l"/>
            <a:r>
              <a:rPr lang="en-US" sz="2600" smtClean="0">
                <a:effectLst/>
                <a:latin typeface="Calibri" pitchFamily="34" charset="0"/>
                <a:cs typeface="Calibri" pitchFamily="34" charset="0"/>
              </a:rPr>
              <a:t>O</a:t>
            </a:r>
            <a:r>
              <a:rPr lang="en-US" sz="2600" baseline="-25000" smtClean="0">
                <a:effectLst/>
                <a:latin typeface="Calibri" pitchFamily="34" charset="0"/>
                <a:cs typeface="Calibri" pitchFamily="34" charset="0"/>
              </a:rPr>
              <a:t>2</a:t>
            </a:r>
            <a:r>
              <a:rPr lang="en-US" sz="2600" smtClean="0">
                <a:effectLst/>
                <a:latin typeface="Calibri" pitchFamily="34" charset="0"/>
                <a:cs typeface="Calibri" pitchFamily="34" charset="0"/>
              </a:rPr>
              <a:t> = Posttest</a:t>
            </a:r>
            <a:endParaRPr lang="en-US" sz="2600">
              <a:effectLst/>
              <a:latin typeface="Calibri" pitchFamily="34" charset="0"/>
              <a:cs typeface="Calibri" pitchFamily="34" charset="0"/>
            </a:endParaRPr>
          </a:p>
        </p:txBody>
      </p:sp>
      <p:sp>
        <p:nvSpPr>
          <p:cNvPr id="6" name="TextBox 5"/>
          <p:cNvSpPr txBox="1"/>
          <p:nvPr/>
        </p:nvSpPr>
        <p:spPr>
          <a:xfrm>
            <a:off x="609600" y="1592759"/>
            <a:ext cx="8077200" cy="769441"/>
          </a:xfrm>
          <a:prstGeom prst="rect">
            <a:avLst/>
          </a:prstGeom>
          <a:noFill/>
        </p:spPr>
        <p:txBody>
          <a:bodyPr wrap="square" rtlCol="0">
            <a:spAutoFit/>
          </a:bodyPr>
          <a:lstStyle/>
          <a:p>
            <a:pPr algn="l"/>
            <a:r>
              <a:rPr lang="en-US" b="1" dirty="0" smtClean="0"/>
              <a:t>O</a:t>
            </a:r>
            <a:r>
              <a:rPr lang="en-US" b="1" baseline="-25000" dirty="0" smtClean="0"/>
              <a:t>1</a:t>
            </a:r>
            <a:r>
              <a:rPr lang="en-US" b="1" dirty="0" smtClean="0"/>
              <a:t> O</a:t>
            </a:r>
            <a:r>
              <a:rPr lang="en-US" b="1" baseline="-25000" dirty="0" smtClean="0"/>
              <a:t>2</a:t>
            </a:r>
            <a:r>
              <a:rPr lang="en-US" b="1" dirty="0" smtClean="0"/>
              <a:t> O</a:t>
            </a:r>
            <a:r>
              <a:rPr lang="en-US" b="1" baseline="-25000" dirty="0" smtClean="0"/>
              <a:t>3</a:t>
            </a:r>
            <a:r>
              <a:rPr lang="en-US" b="1" dirty="0" smtClean="0"/>
              <a:t> O</a:t>
            </a:r>
            <a:r>
              <a:rPr lang="en-US" b="1" baseline="-25000" dirty="0" smtClean="0"/>
              <a:t>4</a:t>
            </a:r>
            <a:r>
              <a:rPr lang="en-US" b="1" dirty="0" smtClean="0"/>
              <a:t>  X  O</a:t>
            </a:r>
            <a:r>
              <a:rPr lang="en-US" b="1" baseline="-25000" dirty="0" smtClean="0"/>
              <a:t>5</a:t>
            </a:r>
            <a:r>
              <a:rPr lang="en-US" b="1" dirty="0" smtClean="0"/>
              <a:t> O</a:t>
            </a:r>
            <a:r>
              <a:rPr lang="en-US" b="1" baseline="-25000" dirty="0" smtClean="0"/>
              <a:t>6</a:t>
            </a:r>
            <a:r>
              <a:rPr lang="en-US" b="1" dirty="0" smtClean="0"/>
              <a:t> O</a:t>
            </a:r>
            <a:r>
              <a:rPr lang="en-US" b="1" baseline="-25000" dirty="0" smtClean="0"/>
              <a:t>7</a:t>
            </a:r>
            <a:r>
              <a:rPr lang="en-US" b="1" dirty="0" smtClean="0"/>
              <a:t> O</a:t>
            </a:r>
            <a:r>
              <a:rPr lang="en-US" b="1" baseline="-25000" dirty="0" smtClean="0"/>
              <a:t>8</a:t>
            </a:r>
            <a:r>
              <a:rPr lang="en-US" b="1" dirty="0" smtClean="0"/>
              <a:t> </a:t>
            </a:r>
            <a:endParaRPr lang="en-US" b="1" baseline="-250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104</a:t>
            </a:fld>
            <a:endParaRPr lang="en-US">
              <a:solidFill>
                <a:prstClr val="black">
                  <a:tint val="75000"/>
                </a:prstClr>
              </a:solidFill>
            </a:endParaRPr>
          </a:p>
        </p:txBody>
      </p:sp>
    </p:spTree>
    <p:extLst>
      <p:ext uri="{BB962C8B-B14F-4D97-AF65-F5344CB8AC3E}">
        <p14:creationId xmlns:p14="http://schemas.microsoft.com/office/powerpoint/2010/main" val="39705247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686800" cy="762000"/>
          </a:xfrm>
        </p:spPr>
        <p:txBody>
          <a:bodyPr/>
          <a:lstStyle/>
          <a:p>
            <a:pPr lvl="1"/>
            <a:r>
              <a:rPr lang="en-US" sz="4000" dirty="0" smtClean="0">
                <a:latin typeface="Calibri" pitchFamily="34" charset="0"/>
                <a:cs typeface="Calibri" pitchFamily="34" charset="0"/>
              </a:rPr>
              <a:t>Nonequivalent Control Group Design</a:t>
            </a:r>
          </a:p>
        </p:txBody>
      </p:sp>
      <p:sp>
        <p:nvSpPr>
          <p:cNvPr id="3" name="Content Placeholder 2"/>
          <p:cNvSpPr>
            <a:spLocks noGrp="1"/>
          </p:cNvSpPr>
          <p:nvPr>
            <p:ph idx="1"/>
          </p:nvPr>
        </p:nvSpPr>
        <p:spPr>
          <a:xfrm>
            <a:off x="457200" y="3657600"/>
            <a:ext cx="8229600" cy="2506663"/>
          </a:xfrm>
        </p:spPr>
        <p:txBody>
          <a:bodyPr/>
          <a:lstStyle/>
          <a:p>
            <a:r>
              <a:rPr lang="en-US" err="1" smtClean="0"/>
              <a:t>Hampir</a:t>
            </a:r>
            <a:r>
              <a:rPr lang="en-US" smtClean="0"/>
              <a:t> </a:t>
            </a:r>
            <a:r>
              <a:rPr lang="en-US" err="1" smtClean="0"/>
              <a:t>sama</a:t>
            </a:r>
            <a:r>
              <a:rPr lang="en-US" smtClean="0"/>
              <a:t> </a:t>
            </a:r>
            <a:r>
              <a:rPr lang="en-US" err="1" smtClean="0"/>
              <a:t>dengan</a:t>
            </a:r>
            <a:r>
              <a:rPr lang="en-US" smtClean="0"/>
              <a:t> pretest-posttest control group design, </a:t>
            </a:r>
            <a:r>
              <a:rPr lang="en-US" err="1" smtClean="0"/>
              <a:t>hanya</a:t>
            </a:r>
            <a:r>
              <a:rPr lang="en-US" smtClean="0"/>
              <a:t> </a:t>
            </a:r>
            <a:r>
              <a:rPr lang="en-US" err="1" smtClean="0"/>
              <a:t>pada</a:t>
            </a:r>
            <a:r>
              <a:rPr lang="en-US" smtClean="0"/>
              <a:t> </a:t>
            </a:r>
            <a:r>
              <a:rPr lang="en-US" err="1" smtClean="0"/>
              <a:t>desain</a:t>
            </a:r>
            <a:r>
              <a:rPr lang="en-US" smtClean="0"/>
              <a:t> </a:t>
            </a:r>
            <a:r>
              <a:rPr lang="en-US" err="1" smtClean="0"/>
              <a:t>ini</a:t>
            </a:r>
            <a:r>
              <a:rPr lang="en-US" smtClean="0"/>
              <a:t> </a:t>
            </a:r>
            <a:r>
              <a:rPr lang="en-US" err="1" smtClean="0"/>
              <a:t>kelompok</a:t>
            </a:r>
            <a:r>
              <a:rPr lang="en-US" smtClean="0"/>
              <a:t> </a:t>
            </a:r>
            <a:r>
              <a:rPr lang="en-US" err="1" smtClean="0"/>
              <a:t>tidak</a:t>
            </a:r>
            <a:r>
              <a:rPr lang="en-US" smtClean="0"/>
              <a:t> </a:t>
            </a:r>
            <a:r>
              <a:rPr lang="en-US" err="1" smtClean="0"/>
              <a:t>dipilih</a:t>
            </a:r>
            <a:r>
              <a:rPr lang="en-US" smtClean="0"/>
              <a:t> </a:t>
            </a:r>
            <a:r>
              <a:rPr lang="en-US" err="1" smtClean="0"/>
              <a:t>secara</a:t>
            </a:r>
            <a:r>
              <a:rPr lang="en-US" smtClean="0"/>
              <a:t> random</a:t>
            </a:r>
            <a:endParaRPr lang="en-US"/>
          </a:p>
        </p:txBody>
      </p:sp>
      <p:sp>
        <p:nvSpPr>
          <p:cNvPr id="5" name="TextBox 4"/>
          <p:cNvSpPr txBox="1"/>
          <p:nvPr/>
        </p:nvSpPr>
        <p:spPr>
          <a:xfrm>
            <a:off x="4419600" y="1360944"/>
            <a:ext cx="4572000" cy="2677656"/>
          </a:xfrm>
          <a:prstGeom prst="rect">
            <a:avLst/>
          </a:prstGeom>
          <a:noFill/>
        </p:spPr>
        <p:txBody>
          <a:bodyPr wrap="square" rtlCol="0">
            <a:spAutoFit/>
          </a:bodyPr>
          <a:lstStyle/>
          <a:p>
            <a:pPr algn="l"/>
            <a:r>
              <a:rPr lang="en-US" sz="2400" smtClean="0">
                <a:effectLst/>
              </a:rPr>
              <a:t>O</a:t>
            </a:r>
            <a:r>
              <a:rPr lang="en-US" sz="2400" baseline="-25000" smtClean="0">
                <a:effectLst/>
              </a:rPr>
              <a:t>1</a:t>
            </a:r>
            <a:r>
              <a:rPr lang="en-US" sz="2400" smtClean="0">
                <a:effectLst/>
              </a:rPr>
              <a:t> = pretest</a:t>
            </a:r>
          </a:p>
          <a:p>
            <a:pPr algn="l"/>
            <a:r>
              <a:rPr lang="en-US" sz="2400" smtClean="0">
                <a:effectLst/>
              </a:rPr>
              <a:t>X  = </a:t>
            </a:r>
            <a:r>
              <a:rPr lang="en-US" sz="2400" err="1" smtClean="0">
                <a:effectLst/>
              </a:rPr>
              <a:t>perlakuan</a:t>
            </a:r>
            <a:r>
              <a:rPr lang="en-US" sz="2400" smtClean="0">
                <a:effectLst/>
              </a:rPr>
              <a:t> yang </a:t>
            </a:r>
            <a:r>
              <a:rPr lang="en-US" sz="2400" err="1" smtClean="0">
                <a:effectLst/>
              </a:rPr>
              <a:t>diberikan</a:t>
            </a:r>
            <a:r>
              <a:rPr lang="en-US" sz="2400" smtClean="0">
                <a:effectLst/>
              </a:rPr>
              <a:t>   </a:t>
            </a:r>
          </a:p>
          <a:p>
            <a:pPr algn="l"/>
            <a:r>
              <a:rPr lang="en-US" sz="2400" smtClean="0">
                <a:effectLst/>
              </a:rPr>
              <a:t>O</a:t>
            </a:r>
            <a:r>
              <a:rPr lang="en-US" sz="2400" baseline="-25000" smtClean="0">
                <a:effectLst/>
              </a:rPr>
              <a:t>2</a:t>
            </a:r>
            <a:r>
              <a:rPr lang="en-US" sz="2400" smtClean="0">
                <a:effectLst/>
              </a:rPr>
              <a:t> = posttest </a:t>
            </a:r>
            <a:r>
              <a:rPr lang="en-US" sz="2400" err="1" smtClean="0">
                <a:effectLst/>
              </a:rPr>
              <a:t>setelah</a:t>
            </a:r>
            <a:r>
              <a:rPr lang="en-US" sz="2400" smtClean="0">
                <a:effectLst/>
              </a:rPr>
              <a:t> </a:t>
            </a:r>
            <a:r>
              <a:rPr lang="en-US" sz="2400" err="1" smtClean="0">
                <a:effectLst/>
              </a:rPr>
              <a:t>perlakuan</a:t>
            </a:r>
            <a:endParaRPr lang="en-US" sz="2400" smtClean="0">
              <a:effectLst/>
            </a:endParaRPr>
          </a:p>
          <a:p>
            <a:pPr algn="l"/>
            <a:r>
              <a:rPr lang="en-US" sz="2400" smtClean="0">
                <a:effectLst/>
              </a:rPr>
              <a:t>O</a:t>
            </a:r>
            <a:r>
              <a:rPr lang="en-US" sz="2400" baseline="-25000" smtClean="0">
                <a:effectLst/>
              </a:rPr>
              <a:t>3</a:t>
            </a:r>
            <a:r>
              <a:rPr lang="en-US" sz="2400" smtClean="0">
                <a:effectLst/>
              </a:rPr>
              <a:t> = pretest</a:t>
            </a:r>
          </a:p>
          <a:p>
            <a:pPr algn="l"/>
            <a:r>
              <a:rPr lang="en-US" sz="2400" smtClean="0">
                <a:effectLst/>
              </a:rPr>
              <a:t>O</a:t>
            </a:r>
            <a:r>
              <a:rPr lang="en-US" sz="2400" baseline="-25000" smtClean="0">
                <a:effectLst/>
              </a:rPr>
              <a:t>2</a:t>
            </a:r>
            <a:r>
              <a:rPr lang="en-US" sz="2400" smtClean="0">
                <a:effectLst/>
              </a:rPr>
              <a:t> = posttest </a:t>
            </a:r>
            <a:r>
              <a:rPr lang="en-US" sz="2400" err="1" smtClean="0">
                <a:effectLst/>
              </a:rPr>
              <a:t>tanpa</a:t>
            </a:r>
            <a:r>
              <a:rPr lang="en-US" sz="2400" smtClean="0">
                <a:effectLst/>
              </a:rPr>
              <a:t> </a:t>
            </a:r>
            <a:r>
              <a:rPr lang="en-US" sz="2400" err="1" smtClean="0">
                <a:effectLst/>
              </a:rPr>
              <a:t>perlakuan</a:t>
            </a:r>
            <a:endParaRPr lang="en-US" sz="2400" smtClean="0">
              <a:effectLst/>
            </a:endParaRPr>
          </a:p>
          <a:p>
            <a:pPr algn="l"/>
            <a:endParaRPr lang="en-US" sz="2400" smtClean="0">
              <a:effectLst/>
            </a:endParaRPr>
          </a:p>
          <a:p>
            <a:pPr algn="l"/>
            <a:endParaRPr lang="en-US" sz="2400">
              <a:effectLst/>
            </a:endParaRPr>
          </a:p>
        </p:txBody>
      </p:sp>
      <p:sp>
        <p:nvSpPr>
          <p:cNvPr id="6" name="TextBox 5"/>
          <p:cNvSpPr txBox="1"/>
          <p:nvPr/>
        </p:nvSpPr>
        <p:spPr>
          <a:xfrm>
            <a:off x="434843" y="1359218"/>
            <a:ext cx="3264035" cy="1754326"/>
          </a:xfrm>
          <a:prstGeom prst="rect">
            <a:avLst/>
          </a:prstGeom>
          <a:noFill/>
        </p:spPr>
        <p:txBody>
          <a:bodyPr wrap="none" rtlCol="0">
            <a:spAutoFit/>
          </a:bodyPr>
          <a:lstStyle/>
          <a:p>
            <a:pPr algn="l"/>
            <a:r>
              <a:rPr lang="en-US" sz="5400" b="1" dirty="0" smtClean="0"/>
              <a:t>O</a:t>
            </a:r>
            <a:r>
              <a:rPr lang="en-US" sz="5400" b="1" baseline="-25000" dirty="0" smtClean="0"/>
              <a:t>1</a:t>
            </a:r>
            <a:r>
              <a:rPr lang="en-US" sz="5400" b="1" dirty="0" smtClean="0"/>
              <a:t>  X  O</a:t>
            </a:r>
            <a:r>
              <a:rPr lang="en-US" sz="5400" b="1" baseline="-25000" dirty="0" smtClean="0"/>
              <a:t>2</a:t>
            </a:r>
            <a:endParaRPr lang="en-US" sz="5400" b="1" dirty="0" smtClean="0"/>
          </a:p>
          <a:p>
            <a:pPr algn="l"/>
            <a:r>
              <a:rPr lang="en-US" sz="5400" b="1" dirty="0" smtClean="0"/>
              <a:t>O</a:t>
            </a:r>
            <a:r>
              <a:rPr lang="en-US" sz="5400" b="1" baseline="-25000" dirty="0" smtClean="0"/>
              <a:t>3</a:t>
            </a:r>
            <a:r>
              <a:rPr lang="en-US" sz="5400" b="1" dirty="0" smtClean="0"/>
              <a:t>       O</a:t>
            </a:r>
            <a:r>
              <a:rPr lang="en-US" sz="5400" b="1" baseline="-25000" dirty="0" smtClean="0"/>
              <a:t>4</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105</a:t>
            </a:fld>
            <a:endParaRPr lang="en-US">
              <a:solidFill>
                <a:prstClr val="black">
                  <a:tint val="75000"/>
                </a:prstClr>
              </a:solidFill>
            </a:endParaRPr>
          </a:p>
        </p:txBody>
      </p:sp>
    </p:spTree>
    <p:extLst>
      <p:ext uri="{BB962C8B-B14F-4D97-AF65-F5344CB8AC3E}">
        <p14:creationId xmlns:p14="http://schemas.microsoft.com/office/powerpoint/2010/main" val="8326716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err="1" smtClean="0"/>
              <a:t>Proposed</a:t>
            </a:r>
            <a:r>
              <a:rPr lang="en-US" dirty="0" smtClean="0"/>
              <a:t/>
            </a:r>
            <a:br>
              <a:rPr lang="en-US" dirty="0" smtClean="0"/>
            </a:br>
            <a:r>
              <a:rPr lang="id-ID" dirty="0" err="1" smtClean="0"/>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ext uri="{D42A27DB-BD31-4B8C-83A1-F6EECF244321}">
                <p14:modId xmlns:p14="http://schemas.microsoft.com/office/powerpoint/2010/main" val="1425409161"/>
              </p:ext>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gridCol w="783084"/>
                <a:gridCol w="1199391"/>
                <a:gridCol w="939029"/>
                <a:gridCol w="1108363"/>
                <a:gridCol w="1108363"/>
                <a:gridCol w="969819"/>
                <a:gridCol w="969819"/>
                <a:gridCol w="969819"/>
              </a:tblGrid>
              <a:tr h="259080">
                <a:tc>
                  <a:txBody>
                    <a:bodyPr/>
                    <a:lstStyle/>
                    <a:p>
                      <a:r>
                        <a:rPr lang="id-ID" sz="1050" dirty="0" smtClean="0">
                          <a:latin typeface="Calibri" pitchFamily="34" charset="0"/>
                        </a:rPr>
                        <a:t>Framework</a:t>
                      </a:r>
                      <a:endParaRPr lang="en-US" sz="1050" dirty="0">
                        <a:latin typeface="Calibri" pitchFamily="34" charset="0"/>
                      </a:endParaRPr>
                    </a:p>
                  </a:txBody>
                  <a:tcPr/>
                </a:tc>
                <a:tc>
                  <a:txBody>
                    <a:bodyPr/>
                    <a:lstStyle/>
                    <a:p>
                      <a:r>
                        <a:rPr lang="id-ID" sz="1050" dirty="0" smtClean="0">
                          <a:latin typeface="Calibri" pitchFamily="34" charset="0"/>
                        </a:rPr>
                        <a:t>Dataset</a:t>
                      </a:r>
                      <a:endParaRPr lang="en-US" sz="1050" dirty="0">
                        <a:latin typeface="Calibri" pitchFamily="34" charset="0"/>
                      </a:endParaRPr>
                    </a:p>
                  </a:txBody>
                  <a:tcPr/>
                </a:tc>
                <a:tc>
                  <a:txBody>
                    <a:bodyPr/>
                    <a:lstStyle/>
                    <a:p>
                      <a:r>
                        <a:rPr lang="id-ID" sz="1050" dirty="0" smtClean="0">
                          <a:latin typeface="Calibri" pitchFamily="34" charset="0"/>
                        </a:rPr>
                        <a:t>Data Preprocessor</a:t>
                      </a:r>
                      <a:endParaRPr lang="en-US" sz="1050" dirty="0">
                        <a:latin typeface="Calibri" pitchFamily="34" charset="0"/>
                      </a:endParaRPr>
                    </a:p>
                  </a:txBody>
                  <a:tcPr/>
                </a:tc>
                <a:tc>
                  <a:txBody>
                    <a:bodyPr/>
                    <a:lstStyle/>
                    <a:p>
                      <a:r>
                        <a:rPr lang="en-US" sz="1050" dirty="0" smtClean="0">
                          <a:latin typeface="Calibri" pitchFamily="34" charset="0"/>
                        </a:rPr>
                        <a:t>Feature </a:t>
                      </a:r>
                      <a:r>
                        <a:rPr lang="id-ID" sz="1050" baseline="0" dirty="0" smtClean="0">
                          <a:latin typeface="Calibri" pitchFamily="34" charset="0"/>
                        </a:rPr>
                        <a:t>Selectors</a:t>
                      </a:r>
                      <a:endParaRPr lang="en-US" sz="1050" dirty="0">
                        <a:latin typeface="Calibri" pitchFamily="34" charset="0"/>
                      </a:endParaRPr>
                    </a:p>
                  </a:txBody>
                  <a:tcPr/>
                </a:tc>
                <a:tc>
                  <a:txBody>
                    <a:bodyPr/>
                    <a:lstStyle/>
                    <a:p>
                      <a:r>
                        <a:rPr lang="en-US" sz="1050" dirty="0" smtClean="0">
                          <a:latin typeface="Calibri" pitchFamily="34" charset="0"/>
                        </a:rPr>
                        <a:t>Meta-Learning</a:t>
                      </a:r>
                      <a:endParaRPr lang="en-US" sz="1050" dirty="0">
                        <a:latin typeface="Calibri" pitchFamily="34" charset="0"/>
                      </a:endParaRPr>
                    </a:p>
                  </a:txBody>
                  <a:tcPr/>
                </a:tc>
                <a:tc>
                  <a:txBody>
                    <a:bodyPr/>
                    <a:lstStyle/>
                    <a:p>
                      <a:r>
                        <a:rPr lang="id-ID" sz="1050" dirty="0" smtClean="0">
                          <a:latin typeface="Calibri" pitchFamily="34" charset="0"/>
                        </a:rPr>
                        <a:t>Classifiers</a:t>
                      </a:r>
                      <a:endParaRPr lang="en-US" sz="1050" dirty="0">
                        <a:latin typeface="Calibri" pitchFamily="34" charset="0"/>
                      </a:endParaRPr>
                    </a:p>
                  </a:txBody>
                  <a:tcPr/>
                </a:tc>
                <a:tc>
                  <a:txBody>
                    <a:bodyPr/>
                    <a:lstStyle/>
                    <a:p>
                      <a:r>
                        <a:rPr lang="id-ID" sz="1050" dirty="0" smtClean="0">
                          <a:latin typeface="Calibri" pitchFamily="34" charset="0"/>
                        </a:rPr>
                        <a:t>Parameter Selectors</a:t>
                      </a:r>
                      <a:endParaRPr lang="en-US" sz="1050" dirty="0">
                        <a:latin typeface="Calibri" pitchFamily="34" charset="0"/>
                      </a:endParaRPr>
                    </a:p>
                  </a:txBody>
                  <a:tcPr/>
                </a:tc>
                <a:tc>
                  <a:txBody>
                    <a:bodyPr/>
                    <a:lstStyle/>
                    <a:p>
                      <a:r>
                        <a:rPr lang="id-ID" sz="1050" dirty="0" smtClean="0">
                          <a:latin typeface="Calibri" pitchFamily="34" charset="0"/>
                        </a:rPr>
                        <a:t>Validation Methods</a:t>
                      </a:r>
                      <a:endParaRPr lang="en-US" sz="1050" dirty="0">
                        <a:latin typeface="Calibri" pitchFamily="34" charset="0"/>
                      </a:endParaRPr>
                    </a:p>
                  </a:txBody>
                  <a:tcPr/>
                </a:tc>
                <a:tc>
                  <a:txBody>
                    <a:bodyPr/>
                    <a:lstStyle/>
                    <a:p>
                      <a:r>
                        <a:rPr lang="id-ID" sz="1050" dirty="0" smtClean="0">
                          <a:latin typeface="Calibri" pitchFamily="34" charset="0"/>
                        </a:rPr>
                        <a:t>Evaluation</a:t>
                      </a:r>
                      <a:r>
                        <a:rPr lang="id-ID" sz="1050" baseline="0" dirty="0" smtClean="0">
                          <a:latin typeface="Calibri" pitchFamily="34" charset="0"/>
                        </a:rPr>
                        <a:t> Methods</a:t>
                      </a:r>
                      <a:endParaRPr lang="en-US" sz="1050" dirty="0">
                        <a:latin typeface="Calibri" pitchFamily="34" charset="0"/>
                      </a:endParaRPr>
                    </a:p>
                  </a:txBody>
                  <a:tcPr/>
                </a:tc>
              </a:tr>
              <a:tr h="259080">
                <a:tc>
                  <a:txBody>
                    <a:bodyPr/>
                    <a:lstStyle/>
                    <a:p>
                      <a:r>
                        <a:rPr lang="id-ID" sz="1050" dirty="0" smtClean="0">
                          <a:latin typeface="Calibri" pitchFamily="34" charset="0"/>
                        </a:rPr>
                        <a:t>(Menzies</a:t>
                      </a:r>
                      <a:r>
                        <a:rPr lang="id-ID" sz="1050" baseline="0" dirty="0" smtClean="0">
                          <a:latin typeface="Calibri" pitchFamily="34" charset="0"/>
                        </a:rPr>
                        <a:t> et al. 2007)</a:t>
                      </a:r>
                      <a:endParaRPr lang="en-US" sz="1050" dirty="0">
                        <a:latin typeface="Calibri" pitchFamily="34" charset="0"/>
                      </a:endParaRPr>
                    </a:p>
                  </a:txBody>
                  <a:tcPr/>
                </a:tc>
                <a:tc>
                  <a:txBody>
                    <a:bodyPr/>
                    <a:lstStyle/>
                    <a:p>
                      <a:r>
                        <a:rPr lang="id-ID" sz="1050" smtClean="0">
                          <a:latin typeface="Calibri" pitchFamily="34" charset="0"/>
                        </a:rPr>
                        <a:t>NASA MDP</a:t>
                      </a:r>
                      <a:endParaRPr lang="en-US" sz="1050">
                        <a:latin typeface="Calibri" pitchFamily="34" charset="0"/>
                      </a:endParaRPr>
                    </a:p>
                  </a:txBody>
                  <a:tcPr/>
                </a:tc>
                <a:tc>
                  <a:txBody>
                    <a:bodyPr/>
                    <a:lstStyle/>
                    <a:p>
                      <a:r>
                        <a:rPr lang="id-ID" sz="1050" dirty="0" smtClean="0">
                          <a:latin typeface="Calibri" pitchFamily="34" charset="0"/>
                        </a:rPr>
                        <a:t>Log Filtering</a:t>
                      </a:r>
                      <a:endParaRPr lang="en-US" sz="1050" dirty="0">
                        <a:latin typeface="Calibri" pitchFamily="34" charset="0"/>
                      </a:endParaRPr>
                    </a:p>
                  </a:txBody>
                  <a:tcPr/>
                </a:tc>
                <a:tc>
                  <a:txBody>
                    <a:bodyPr/>
                    <a:lstStyle/>
                    <a:p>
                      <a:r>
                        <a:rPr lang="en-US" sz="1050" dirty="0" smtClean="0">
                          <a:latin typeface="Calibri" pitchFamily="34" charset="0"/>
                        </a:rPr>
                        <a:t>Info</a:t>
                      </a:r>
                      <a:r>
                        <a:rPr lang="en-US" sz="1050" baseline="0" dirty="0" smtClean="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smtClean="0">
                          <a:latin typeface="Calibri" pitchFamily="34" charset="0"/>
                        </a:rPr>
                        <a:t>3 algorithm</a:t>
                      </a:r>
                      <a:r>
                        <a:rPr lang="id-ID" sz="1050" baseline="0" smtClean="0">
                          <a:latin typeface="Calibri" pitchFamily="34" charset="0"/>
                        </a:rPr>
                        <a:t/>
                      </a:r>
                      <a:br>
                        <a:rPr lang="id-ID" sz="1050" baseline="0" smtClean="0">
                          <a:latin typeface="Calibri" pitchFamily="34" charset="0"/>
                        </a:rPr>
                      </a:br>
                      <a:r>
                        <a:rPr lang="id-ID" sz="1050" baseline="0" smtClean="0">
                          <a:latin typeface="Calibri" pitchFamily="34" charset="0"/>
                        </a:rPr>
                        <a:t>(</a:t>
                      </a:r>
                      <a:r>
                        <a:rPr lang="id-ID" sz="1050" smtClean="0">
                          <a:latin typeface="Calibri" pitchFamily="34" charset="0"/>
                        </a:rPr>
                        <a:t>DT, 1R, NB)</a:t>
                      </a:r>
                      <a:endParaRPr lang="en-US" sz="1050">
                        <a:latin typeface="Calibri" pitchFamily="34" charset="0"/>
                      </a:endParaRPr>
                    </a:p>
                  </a:txBody>
                  <a:tcPr/>
                </a:tc>
                <a:tc>
                  <a:txBody>
                    <a:bodyPr/>
                    <a:lstStyle/>
                    <a:p>
                      <a:r>
                        <a:rPr lang="id-ID" sz="1050" smtClean="0">
                          <a:latin typeface="Calibri" pitchFamily="34" charset="0"/>
                        </a:rPr>
                        <a:t>-</a:t>
                      </a:r>
                      <a:endParaRPr lang="en-US" sz="1050">
                        <a:latin typeface="Calibri" pitchFamily="34" charset="0"/>
                      </a:endParaRPr>
                    </a:p>
                  </a:txBody>
                  <a:tcPr/>
                </a:tc>
                <a:tc>
                  <a:txBody>
                    <a:bodyPr/>
                    <a:lstStyle/>
                    <a:p>
                      <a:r>
                        <a:rPr lang="id-ID" sz="1050" smtClean="0">
                          <a:latin typeface="Calibri" pitchFamily="34" charset="0"/>
                        </a:rPr>
                        <a:t>10-Fold X</a:t>
                      </a:r>
                      <a:r>
                        <a:rPr lang="id-ID" sz="1050" baseline="0" smtClean="0">
                          <a:latin typeface="Calibri" pitchFamily="34" charset="0"/>
                        </a:rPr>
                        <a:t> Validation</a:t>
                      </a:r>
                      <a:endParaRPr lang="en-US" sz="1050">
                        <a:latin typeface="Calibri" pitchFamily="34" charset="0"/>
                      </a:endParaRPr>
                    </a:p>
                  </a:txBody>
                  <a:tcPr/>
                </a:tc>
                <a:tc>
                  <a:txBody>
                    <a:bodyPr/>
                    <a:lstStyle/>
                    <a:p>
                      <a:r>
                        <a:rPr lang="id-ID" sz="1050" dirty="0" smtClean="0">
                          <a:latin typeface="Calibri" pitchFamily="34" charset="0"/>
                        </a:rPr>
                        <a:t>ROC</a:t>
                      </a:r>
                      <a:r>
                        <a:rPr lang="id-ID" sz="1050" baseline="0" dirty="0" smtClean="0">
                          <a:latin typeface="Calibri" pitchFamily="34" charset="0"/>
                        </a:rPr>
                        <a:t> Curve (</a:t>
                      </a:r>
                      <a:r>
                        <a:rPr lang="id-ID" sz="1050" dirty="0" smtClean="0">
                          <a:latin typeface="Calibri" pitchFamily="34" charset="0"/>
                        </a:rPr>
                        <a:t>AUC)</a:t>
                      </a:r>
                      <a:endParaRPr lang="en-US" sz="1050" dirty="0">
                        <a:latin typeface="Calibri" pitchFamily="34" charset="0"/>
                      </a:endParaRPr>
                    </a:p>
                  </a:txBody>
                  <a:tcPr/>
                </a:tc>
              </a:tr>
              <a:tr h="259080">
                <a:tc>
                  <a:txBody>
                    <a:bodyPr/>
                    <a:lstStyle/>
                    <a:p>
                      <a:r>
                        <a:rPr lang="id-ID" sz="1050" smtClean="0">
                          <a:latin typeface="Calibri" pitchFamily="34" charset="0"/>
                        </a:rPr>
                        <a:t>(Lessman et al. 2008)</a:t>
                      </a:r>
                      <a:endParaRPr lang="en-US" sz="1050">
                        <a:latin typeface="Calibri" pitchFamily="34" charset="0"/>
                      </a:endParaRPr>
                    </a:p>
                  </a:txBody>
                  <a:tcPr/>
                </a:tc>
                <a:tc>
                  <a:txBody>
                    <a:bodyPr/>
                    <a:lstStyle/>
                    <a:p>
                      <a:r>
                        <a:rPr lang="id-ID" sz="1050" dirty="0" smtClean="0">
                          <a:latin typeface="Calibri" pitchFamily="34" charset="0"/>
                        </a:rPr>
                        <a:t>NASA MDP</a:t>
                      </a:r>
                      <a:endParaRPr lang="en-US" sz="1050" dirty="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smtClean="0">
                          <a:latin typeface="Calibri" pitchFamily="34" charset="0"/>
                        </a:rPr>
                        <a:t>22</a:t>
                      </a:r>
                      <a:r>
                        <a:rPr lang="id-ID" sz="1050" baseline="0" dirty="0" smtClean="0">
                          <a:latin typeface="Calibri" pitchFamily="34" charset="0"/>
                        </a:rPr>
                        <a:t> algorithm</a:t>
                      </a:r>
                      <a:endParaRPr lang="en-US" sz="1050" dirty="0">
                        <a:latin typeface="Calibri" pitchFamily="34" charset="0"/>
                      </a:endParaRPr>
                    </a:p>
                  </a:txBody>
                  <a:tcPr/>
                </a:tc>
                <a:tc>
                  <a:txBody>
                    <a:bodyPr/>
                    <a:lstStyle/>
                    <a:p>
                      <a:r>
                        <a:rPr lang="id-ID" sz="1050" smtClean="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smtClean="0">
                          <a:latin typeface="Calibri" pitchFamily="34" charset="0"/>
                        </a:rPr>
                        <a:t>10-Fold X</a:t>
                      </a:r>
                      <a:r>
                        <a:rPr lang="id-ID" sz="1050" baseline="0" smtClean="0">
                          <a:latin typeface="Calibri" pitchFamily="34" charset="0"/>
                        </a:rPr>
                        <a:t> Validation</a:t>
                      </a:r>
                      <a:endParaRPr lang="en-US" sz="1050" smtClean="0">
                        <a:latin typeface="Calibri" pitchFamily="34" charset="0"/>
                      </a:endParaRPr>
                    </a:p>
                  </a:txBody>
                  <a:tcPr/>
                </a:tc>
                <a:tc>
                  <a:txBody>
                    <a:bodyPr/>
                    <a:lstStyle/>
                    <a:p>
                      <a:r>
                        <a:rPr lang="id-ID" sz="1050" smtClean="0">
                          <a:latin typeface="Calibri" pitchFamily="34" charset="0"/>
                        </a:rPr>
                        <a:t>ROC Curve</a:t>
                      </a:r>
                      <a:br>
                        <a:rPr lang="id-ID" sz="1050" smtClean="0">
                          <a:latin typeface="Calibri" pitchFamily="34" charset="0"/>
                        </a:rPr>
                      </a:br>
                      <a:r>
                        <a:rPr lang="id-ID" sz="1050" smtClean="0">
                          <a:latin typeface="Calibri" pitchFamily="34" charset="0"/>
                        </a:rPr>
                        <a:t>(AUC)</a:t>
                      </a:r>
                      <a:endParaRPr lang="en-US" sz="1050">
                        <a:latin typeface="Calibri" pitchFamily="34" charset="0"/>
                      </a:endParaRPr>
                    </a:p>
                  </a:txBody>
                  <a:tcPr/>
                </a:tc>
              </a:tr>
              <a:tr h="259080">
                <a:tc>
                  <a:txBody>
                    <a:bodyPr/>
                    <a:lstStyle/>
                    <a:p>
                      <a:r>
                        <a:rPr lang="id-ID" sz="1050" smtClean="0">
                          <a:latin typeface="Calibri" pitchFamily="34" charset="0"/>
                        </a:rPr>
                        <a:t>(Song et al. 2011)</a:t>
                      </a:r>
                      <a:endParaRPr lang="en-US" sz="1050">
                        <a:latin typeface="Calibri" pitchFamily="34" charset="0"/>
                      </a:endParaRPr>
                    </a:p>
                  </a:txBody>
                  <a:tcPr/>
                </a:tc>
                <a:tc>
                  <a:txBody>
                    <a:bodyPr/>
                    <a:lstStyle/>
                    <a:p>
                      <a:r>
                        <a:rPr lang="id-ID" sz="1050" smtClean="0">
                          <a:latin typeface="Calibri" pitchFamily="34" charset="0"/>
                        </a:rPr>
                        <a:t>NASA MDP</a:t>
                      </a:r>
                      <a:endParaRPr lang="en-US" sz="1050">
                        <a:latin typeface="Calibri" pitchFamily="34" charset="0"/>
                      </a:endParaRPr>
                    </a:p>
                  </a:txBody>
                  <a:tcPr/>
                </a:tc>
                <a:tc>
                  <a:txBody>
                    <a:bodyPr/>
                    <a:lstStyle/>
                    <a:p>
                      <a:r>
                        <a:rPr lang="id-ID" sz="1050" smtClean="0">
                          <a:latin typeface="Calibri" pitchFamily="34" charset="0"/>
                        </a:rPr>
                        <a:t>Log Filtering</a:t>
                      </a:r>
                      <a:endParaRPr lang="en-US" sz="1050">
                        <a:latin typeface="Calibri" pitchFamily="34" charset="0"/>
                      </a:endParaRPr>
                    </a:p>
                  </a:txBody>
                  <a:tcPr/>
                </a:tc>
                <a:tc>
                  <a:txBody>
                    <a:bodyPr/>
                    <a:lstStyle/>
                    <a:p>
                      <a:r>
                        <a:rPr lang="id-ID" sz="1050" dirty="0" smtClean="0">
                          <a:latin typeface="Calibri" pitchFamily="34" charset="0"/>
                        </a:rPr>
                        <a:t>FS,</a:t>
                      </a:r>
                      <a:r>
                        <a:rPr lang="id-ID" sz="1050" baseline="0" dirty="0" smtClean="0">
                          <a:latin typeface="Calibri" pitchFamily="34" charset="0"/>
                        </a:rPr>
                        <a:t> BE</a:t>
                      </a:r>
                      <a:endParaRPr lang="en-US" sz="1050" dirty="0">
                        <a:latin typeface="Calibri" pitchFamily="34" charset="0"/>
                      </a:endParaRPr>
                    </a:p>
                  </a:txBody>
                  <a:tcPr/>
                </a:tc>
                <a:tc>
                  <a:txBody>
                    <a:bodyPr/>
                    <a:lstStyle/>
                    <a:p>
                      <a:endParaRPr lang="en-US" sz="1050" dirty="0" smtClean="0">
                        <a:latin typeface="Calibri" pitchFamily="34" charset="0"/>
                      </a:endParaRPr>
                    </a:p>
                  </a:txBody>
                  <a:tcPr/>
                </a:tc>
                <a:tc>
                  <a:txBody>
                    <a:bodyPr/>
                    <a:lstStyle/>
                    <a:p>
                      <a:r>
                        <a:rPr lang="id-ID" sz="1050" dirty="0" smtClean="0">
                          <a:latin typeface="Calibri" pitchFamily="34" charset="0"/>
                        </a:rPr>
                        <a:t>3 algorithm</a:t>
                      </a:r>
                      <a:br>
                        <a:rPr lang="id-ID" sz="1050" dirty="0" smtClean="0">
                          <a:latin typeface="Calibri" pitchFamily="34" charset="0"/>
                        </a:rPr>
                      </a:br>
                      <a:r>
                        <a:rPr lang="id-ID" sz="1050" baseline="0" dirty="0" smtClean="0">
                          <a:latin typeface="Calibri" pitchFamily="34" charset="0"/>
                        </a:rPr>
                        <a:t> (</a:t>
                      </a:r>
                      <a:r>
                        <a:rPr lang="id-ID" sz="1050" dirty="0" smtClean="0">
                          <a:latin typeface="Calibri" pitchFamily="34" charset="0"/>
                        </a:rPr>
                        <a:t>DT, 1R, NB)</a:t>
                      </a:r>
                      <a:endParaRPr lang="en-US" sz="1050" dirty="0" smtClean="0">
                        <a:latin typeface="Calibri" pitchFamily="34" charset="0"/>
                      </a:endParaRPr>
                    </a:p>
                  </a:txBody>
                  <a:tcPr/>
                </a:tc>
                <a:tc>
                  <a:txBody>
                    <a:bodyPr/>
                    <a:lstStyle/>
                    <a:p>
                      <a:r>
                        <a:rPr lang="id-ID" sz="1050" dirty="0" smtClean="0">
                          <a:latin typeface="Calibri" pitchFamily="34" charset="0"/>
                        </a:rPr>
                        <a:t>-</a:t>
                      </a:r>
                      <a:endParaRPr lang="en-US" sz="1050" dirty="0" smtClean="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10-Fold X</a:t>
                      </a:r>
                      <a:r>
                        <a:rPr lang="id-ID" sz="1050" baseline="0" dirty="0" smtClean="0">
                          <a:latin typeface="Calibri" pitchFamily="34" charset="0"/>
                        </a:rPr>
                        <a:t> Validation</a:t>
                      </a:r>
                      <a:endParaRPr lang="en-US" sz="1050" dirty="0" smtClean="0">
                        <a:latin typeface="Calibri" pitchFamily="34" charset="0"/>
                      </a:endParaRPr>
                    </a:p>
                  </a:txBody>
                  <a:tcPr/>
                </a:tc>
                <a:tc>
                  <a:txBody>
                    <a:bodyPr/>
                    <a:lstStyle/>
                    <a:p>
                      <a:r>
                        <a:rPr lang="id-ID" sz="1050" smtClean="0">
                          <a:latin typeface="Calibri" pitchFamily="34" charset="0"/>
                        </a:rPr>
                        <a:t>ROC Curve (AUC)</a:t>
                      </a:r>
                      <a:endParaRPr lang="en-US" sz="1050" smtClean="0">
                        <a:latin typeface="Calibri" pitchFamily="34" charset="0"/>
                      </a:endParaRPr>
                    </a:p>
                  </a:txBody>
                  <a:tcPr/>
                </a:tc>
              </a:tr>
              <a:tr h="259080">
                <a:tc>
                  <a:txBody>
                    <a:bodyPr/>
                    <a:lstStyle/>
                    <a:p>
                      <a:r>
                        <a:rPr lang="id-ID" sz="1050" dirty="0" smtClean="0">
                          <a:latin typeface="Calibri" pitchFamily="34" charset="0"/>
                        </a:rPr>
                        <a:t>Proposed</a:t>
                      </a:r>
                      <a:r>
                        <a:rPr lang="id-ID" sz="1050" baseline="0" dirty="0" smtClean="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NASA MDP</a:t>
                      </a:r>
                      <a:endParaRPr lang="en-US" sz="1050" dirty="0" smtClean="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smtClean="0">
                          <a:latin typeface="Calibri" pitchFamily="34" charset="0"/>
                        </a:rPr>
                        <a:t>PSO,</a:t>
                      </a:r>
                      <a:r>
                        <a:rPr lang="id-ID" sz="1050" b="1" baseline="0" dirty="0" smtClean="0">
                          <a:latin typeface="Calibri" pitchFamily="34" charset="0"/>
                        </a:rPr>
                        <a:t> GA</a:t>
                      </a:r>
                      <a:endParaRPr lang="en-US" sz="1050" b="1" dirty="0" smtClean="0">
                        <a:latin typeface="Calibri" pitchFamily="34" charset="0"/>
                      </a:endParaRPr>
                    </a:p>
                  </a:txBody>
                  <a:tcPr>
                    <a:solidFill>
                      <a:srgbClr val="FFC000"/>
                    </a:solidFill>
                  </a:tcPr>
                </a:tc>
                <a:tc>
                  <a:txBody>
                    <a:bodyPr/>
                    <a:lstStyle/>
                    <a:p>
                      <a:r>
                        <a:rPr lang="en-US" sz="1050" b="1" smtClean="0">
                          <a:latin typeface="Calibri" pitchFamily="34" charset="0"/>
                        </a:rPr>
                        <a:t>Bagging</a:t>
                      </a:r>
                      <a:endParaRPr lang="en-US" sz="1050" b="1" dirty="0" smtClean="0">
                        <a:latin typeface="Calibri" pitchFamily="34" charset="0"/>
                      </a:endParaRPr>
                    </a:p>
                  </a:txBody>
                  <a:tcPr>
                    <a:solidFill>
                      <a:srgbClr val="FFC000"/>
                    </a:solidFill>
                  </a:tcPr>
                </a:tc>
                <a:tc>
                  <a:txBody>
                    <a:bodyPr/>
                    <a:lstStyle/>
                    <a:p>
                      <a:r>
                        <a:rPr lang="id-ID" sz="1050" b="1" dirty="0" smtClean="0">
                          <a:latin typeface="Calibri" pitchFamily="34" charset="0"/>
                        </a:rPr>
                        <a:t>1</a:t>
                      </a:r>
                      <a:r>
                        <a:rPr lang="en-US" sz="1050" b="1" dirty="0" smtClean="0">
                          <a:latin typeface="Calibri" pitchFamily="34" charset="0"/>
                        </a:rPr>
                        <a:t>0</a:t>
                      </a:r>
                      <a:r>
                        <a:rPr lang="id-ID" sz="1050" b="1" dirty="0" smtClean="0">
                          <a:latin typeface="Calibri" pitchFamily="34" charset="0"/>
                        </a:rPr>
                        <a:t> algorithms</a:t>
                      </a:r>
                      <a:endParaRPr lang="en-US" sz="1050" b="1" dirty="0" smtClean="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smtClean="0">
                          <a:latin typeface="Calibri" pitchFamily="34" charset="0"/>
                        </a:rPr>
                        <a:t>GA</a:t>
                      </a:r>
                      <a:endParaRPr lang="en-US" sz="1050" b="1" dirty="0" smtClean="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10-Fold X</a:t>
                      </a:r>
                      <a:r>
                        <a:rPr lang="id-ID" sz="1050" baseline="0" dirty="0" smtClean="0">
                          <a:latin typeface="Calibri" pitchFamily="34" charset="0"/>
                        </a:rPr>
                        <a:t> Validation</a:t>
                      </a:r>
                      <a:endParaRPr lang="en-US" sz="1050" dirty="0" smtClean="0">
                        <a:latin typeface="Calibri" pitchFamily="34" charset="0"/>
                      </a:endParaRPr>
                    </a:p>
                  </a:txBody>
                  <a:tcPr/>
                </a:tc>
                <a:tc>
                  <a:txBody>
                    <a:bodyPr/>
                    <a:lstStyle/>
                    <a:p>
                      <a:r>
                        <a:rPr lang="id-ID" sz="1050" dirty="0" smtClean="0">
                          <a:latin typeface="Calibri" pitchFamily="34" charset="0"/>
                        </a:rPr>
                        <a:t>ROC Curve (AUC)</a:t>
                      </a:r>
                      <a:endParaRPr lang="en-US" sz="1050" dirty="0" smtClean="0">
                        <a:latin typeface="Calibri" pitchFamily="34" charset="0"/>
                      </a:endParaRPr>
                    </a:p>
                  </a:txBody>
                  <a:tcPr/>
                </a:tc>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634994268"/>
              </p:ext>
            </p:extLst>
          </p:nvPr>
        </p:nvGraphicFramePr>
        <p:xfrm>
          <a:off x="3124200" y="76200"/>
          <a:ext cx="5572125" cy="4552950"/>
        </p:xfrm>
        <a:graphic>
          <a:graphicData uri="http://schemas.openxmlformats.org/presentationml/2006/ole">
            <mc:AlternateContent xmlns:mc="http://schemas.openxmlformats.org/markup-compatibility/2006">
              <mc:Choice xmlns:v="urn:schemas-microsoft-com:vml" Requires="v">
                <p:oleObj spid="_x0000_s1048" name="Visio" r:id="rId4" imgW="6334223" imgH="5172075" progId="Visio.Drawing.15">
                  <p:embed/>
                </p:oleObj>
              </mc:Choice>
              <mc:Fallback>
                <p:oleObj name="Visio" r:id="rId4" imgW="6334223" imgH="517207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762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106</a:t>
            </a:fld>
            <a:endParaRPr lang="en-US">
              <a:solidFill>
                <a:prstClr val="black">
                  <a:tint val="75000"/>
                </a:prstClr>
              </a:solidFill>
            </a:endParaRPr>
          </a:p>
        </p:txBody>
      </p:sp>
    </p:spTree>
    <p:extLst>
      <p:ext uri="{BB962C8B-B14F-4D97-AF65-F5344CB8AC3E}">
        <p14:creationId xmlns:p14="http://schemas.microsoft.com/office/powerpoint/2010/main" val="306884753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
            <a:ext cx="4495800" cy="2514600"/>
          </a:xfrm>
        </p:spPr>
        <p:txBody>
          <a:bodyPr/>
          <a:lstStyle/>
          <a:p>
            <a:pPr marL="0" indent="0">
              <a:buNone/>
            </a:pPr>
            <a:r>
              <a:rPr lang="en-US" sz="2400" b="1" dirty="0" smtClean="0"/>
              <a:t>A Hybrid Genetic Algorithm </a:t>
            </a:r>
            <a:r>
              <a:rPr lang="en-US" sz="2400" b="1" dirty="0"/>
              <a:t>based </a:t>
            </a:r>
            <a:r>
              <a:rPr lang="en-US" sz="2400" b="1" dirty="0" smtClean="0"/>
              <a:t>Neural </a:t>
            </a:r>
            <a:r>
              <a:rPr lang="en-US" sz="2400" b="1" dirty="0"/>
              <a:t>N</a:t>
            </a:r>
            <a:r>
              <a:rPr lang="en-US" sz="2400" b="1" dirty="0" smtClean="0"/>
              <a:t>etwork </a:t>
            </a:r>
            <a:r>
              <a:rPr lang="en-US" sz="2400" b="1" dirty="0"/>
              <a:t>P</a:t>
            </a:r>
            <a:r>
              <a:rPr lang="en-US" sz="2400" b="1" dirty="0" smtClean="0"/>
              <a:t>arameter </a:t>
            </a:r>
            <a:r>
              <a:rPr lang="en-US" sz="2400" b="1" dirty="0"/>
              <a:t>O</a:t>
            </a:r>
            <a:r>
              <a:rPr lang="en-US" sz="2400" b="1" dirty="0" smtClean="0"/>
              <a:t>ptimization and Bagging Technique </a:t>
            </a:r>
            <a:r>
              <a:rPr lang="en-US" sz="2400" b="1" dirty="0"/>
              <a:t>for  S</a:t>
            </a:r>
            <a:r>
              <a:rPr lang="en-US" sz="2400" b="1" dirty="0" smtClean="0"/>
              <a:t>oftware Defect Prediction (</a:t>
            </a:r>
            <a:r>
              <a:rPr lang="en-US" sz="2400" b="1" dirty="0" smtClean="0">
                <a:solidFill>
                  <a:srgbClr val="C00000"/>
                </a:solidFill>
              </a:rPr>
              <a:t>NN </a:t>
            </a:r>
            <a:r>
              <a:rPr lang="en-US" sz="2400" b="1" dirty="0">
                <a:solidFill>
                  <a:srgbClr val="C00000"/>
                </a:solidFill>
              </a:rPr>
              <a:t>GAPO+B</a:t>
            </a:r>
            <a:r>
              <a:rPr lang="en-US" sz="2400" b="1" dirty="0" smtClean="0"/>
              <a:t>)</a:t>
            </a:r>
            <a:endParaRPr lang="en-US" sz="2400" b="1" dirty="0"/>
          </a:p>
        </p:txBody>
      </p:sp>
      <p:pic>
        <p:nvPicPr>
          <p:cNvPr id="5" name="Content Placeholder 4"/>
          <p:cNvPicPr>
            <a:picLocks noChangeAspect="1"/>
          </p:cNvPicPr>
          <p:nvPr/>
        </p:nvPicPr>
        <p:blipFill>
          <a:blip r:embed="rId3"/>
          <a:stretch>
            <a:fillRect/>
          </a:stretch>
        </p:blipFill>
        <p:spPr bwMode="auto">
          <a:xfrm>
            <a:off x="4648201" y="76200"/>
            <a:ext cx="4419600" cy="6705600"/>
          </a:xfrm>
          <a:prstGeom prst="rect">
            <a:avLst/>
          </a:prstGeom>
          <a:noFill/>
          <a:ln w="9525">
            <a:noFill/>
            <a:miter lim="800000"/>
            <a:headEnd/>
            <a:tailEnd/>
          </a:ln>
          <a:effectLst/>
        </p:spPr>
      </p:pic>
      <p:sp>
        <p:nvSpPr>
          <p:cNvPr id="7" name="TextBox 6"/>
          <p:cNvSpPr txBox="1"/>
          <p:nvPr/>
        </p:nvSpPr>
        <p:spPr>
          <a:xfrm>
            <a:off x="252663" y="1981200"/>
            <a:ext cx="4700337" cy="4647426"/>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effectLst/>
                <a:latin typeface="Calibri" panose="020F0502020204030204" pitchFamily="34" charset="0"/>
              </a:rPr>
              <a:t>Every chromosome is evaluated by the </a:t>
            </a:r>
            <a:r>
              <a:rPr lang="en-US" sz="2000" dirty="0" smtClean="0">
                <a:solidFill>
                  <a:srgbClr val="0070C0"/>
                </a:solidFill>
                <a:effectLst/>
                <a:latin typeface="Calibri" panose="020F0502020204030204" pitchFamily="34" charset="0"/>
              </a:rPr>
              <a:t>fitness </a:t>
            </a:r>
            <a:r>
              <a:rPr lang="en-US" sz="2000" dirty="0">
                <a:solidFill>
                  <a:srgbClr val="0070C0"/>
                </a:solidFill>
                <a:effectLst/>
                <a:latin typeface="Calibri" panose="020F0502020204030204" pitchFamily="34" charset="0"/>
              </a:rPr>
              <a:t>function </a:t>
            </a:r>
            <a:r>
              <a:rPr lang="en-US" sz="2000" dirty="0" smtClean="0">
                <a:effectLst/>
                <a:latin typeface="Calibri" panose="020F0502020204030204" pitchFamily="34" charset="0"/>
              </a:rPr>
              <a:t>Equation</a:t>
            </a:r>
          </a:p>
          <a:p>
            <a:pPr marL="285750" indent="-285750" algn="l">
              <a:buFont typeface="Arial" panose="020B0604020202020204" pitchFamily="34" charset="0"/>
              <a:buChar char="•"/>
            </a:pPr>
            <a:endParaRPr lang="en-US" sz="2000" dirty="0" smtClean="0">
              <a:effectLst/>
              <a:latin typeface="Calibri" panose="020F0502020204030204" pitchFamily="34" charset="0"/>
            </a:endParaRPr>
          </a:p>
          <a:p>
            <a:pPr algn="l"/>
            <a:endParaRPr lang="en-US" sz="2000" dirty="0" smtClean="0">
              <a:effectLst/>
              <a:latin typeface="Calibri" panose="020F0502020204030204" pitchFamily="34" charset="0"/>
            </a:endParaRPr>
          </a:p>
          <a:p>
            <a:pPr marL="285750" indent="-285750" algn="l">
              <a:buFont typeface="Arial" panose="020B0604020202020204" pitchFamily="34" charset="0"/>
              <a:buChar char="•"/>
            </a:pPr>
            <a:r>
              <a:rPr lang="en-US" sz="2000" dirty="0" smtClean="0">
                <a:effectLst/>
                <a:latin typeface="Calibri" panose="020F0502020204030204" pitchFamily="34" charset="0"/>
              </a:rPr>
              <a:t>Where</a:t>
            </a:r>
          </a:p>
          <a:p>
            <a:pPr marL="742950" lvl="1" indent="-285750" algn="l">
              <a:buFont typeface="Arial" panose="020B0604020202020204" pitchFamily="34" charset="0"/>
              <a:buChar char="•"/>
            </a:pPr>
            <a:r>
              <a:rPr lang="en-US" sz="1600" i="1" dirty="0" smtClean="0">
                <a:effectLst/>
                <a:latin typeface="Calibri" panose="020F0502020204030204" pitchFamily="34" charset="0"/>
              </a:rPr>
              <a:t>A</a:t>
            </a:r>
            <a:r>
              <a:rPr lang="en-US" sz="1600" dirty="0" smtClean="0">
                <a:effectLst/>
                <a:latin typeface="Calibri" panose="020F0502020204030204" pitchFamily="34" charset="0"/>
              </a:rPr>
              <a:t>: classification accuracy</a:t>
            </a:r>
          </a:p>
          <a:p>
            <a:pPr marL="742950" lvl="1" indent="-285750" algn="l">
              <a:buFont typeface="Arial" panose="020B0604020202020204" pitchFamily="34" charset="0"/>
              <a:buChar char="•"/>
            </a:pPr>
            <a:r>
              <a:rPr lang="en-US" sz="1600" i="1" dirty="0" smtClean="0">
                <a:effectLst/>
                <a:latin typeface="Calibri" panose="020F0502020204030204" pitchFamily="34" charset="0"/>
              </a:rPr>
              <a:t>P</a:t>
            </a:r>
            <a:r>
              <a:rPr lang="en-US" sz="1600" i="1" baseline="-25000" dirty="0" smtClean="0">
                <a:effectLst/>
                <a:latin typeface="Calibri" panose="020F0502020204030204" pitchFamily="34" charset="0"/>
              </a:rPr>
              <a:t>i</a:t>
            </a:r>
            <a:r>
              <a:rPr lang="en-US" sz="1600" dirty="0" smtClean="0">
                <a:effectLst/>
                <a:latin typeface="Calibri" panose="020F0502020204030204" pitchFamily="34" charset="0"/>
              </a:rPr>
              <a:t>: parameter value</a:t>
            </a:r>
          </a:p>
          <a:p>
            <a:pPr marL="742950" lvl="1" indent="-285750" algn="l">
              <a:buFont typeface="Arial" panose="020B0604020202020204" pitchFamily="34" charset="0"/>
              <a:buChar char="•"/>
            </a:pPr>
            <a:r>
              <a:rPr lang="en-US" sz="1600" i="1" dirty="0" smtClean="0">
                <a:effectLst/>
                <a:latin typeface="Calibri" panose="020F0502020204030204" pitchFamily="34" charset="0"/>
              </a:rPr>
              <a:t>W</a:t>
            </a:r>
            <a:r>
              <a:rPr lang="en-US" sz="1600" i="1" baseline="-25000" dirty="0" smtClean="0">
                <a:effectLst/>
                <a:latin typeface="Calibri" panose="020F0502020204030204" pitchFamily="34" charset="0"/>
              </a:rPr>
              <a:t>A</a:t>
            </a:r>
            <a:r>
              <a:rPr lang="en-US" sz="1600" dirty="0" smtClean="0">
                <a:effectLst/>
                <a:latin typeface="Calibri" panose="020F0502020204030204" pitchFamily="34" charset="0"/>
              </a:rPr>
              <a:t>: weight </a:t>
            </a:r>
            <a:r>
              <a:rPr lang="en-US" sz="1600" dirty="0">
                <a:effectLst/>
                <a:latin typeface="Calibri" panose="020F0502020204030204" pitchFamily="34" charset="0"/>
              </a:rPr>
              <a:t>of classification </a:t>
            </a:r>
            <a:r>
              <a:rPr lang="en-US" sz="1600" dirty="0" smtClean="0">
                <a:effectLst/>
                <a:latin typeface="Calibri" panose="020F0502020204030204" pitchFamily="34" charset="0"/>
              </a:rPr>
              <a:t>accuracy</a:t>
            </a:r>
          </a:p>
          <a:p>
            <a:pPr marL="742950" lvl="1" indent="-285750" algn="l">
              <a:buFont typeface="Arial" panose="020B0604020202020204" pitchFamily="34" charset="0"/>
              <a:buChar char="•"/>
            </a:pPr>
            <a:r>
              <a:rPr lang="en-US" sz="1600" i="1" dirty="0" err="1" smtClean="0">
                <a:effectLst/>
                <a:latin typeface="Calibri" panose="020F0502020204030204" pitchFamily="34" charset="0"/>
              </a:rPr>
              <a:t>W</a:t>
            </a:r>
            <a:r>
              <a:rPr lang="en-US" sz="1600" i="1" baseline="-25000" dirty="0" err="1">
                <a:effectLst/>
                <a:latin typeface="Calibri" panose="020F0502020204030204" pitchFamily="34" charset="0"/>
              </a:rPr>
              <a:t>p</a:t>
            </a:r>
            <a:r>
              <a:rPr lang="en-US" sz="1600" dirty="0" smtClean="0">
                <a:effectLst/>
                <a:latin typeface="Calibri" panose="020F0502020204030204" pitchFamily="34" charset="0"/>
              </a:rPr>
              <a:t>: parameter weight</a:t>
            </a:r>
          </a:p>
          <a:p>
            <a:pPr marL="742950" lvl="1" indent="-285750" algn="l">
              <a:buFont typeface="Arial" panose="020B0604020202020204" pitchFamily="34" charset="0"/>
              <a:buChar char="•"/>
            </a:pPr>
            <a:r>
              <a:rPr lang="en-US" sz="1600" i="1" dirty="0" smtClean="0">
                <a:effectLst/>
                <a:latin typeface="Calibri" panose="020F0502020204030204" pitchFamily="34" charset="0"/>
              </a:rPr>
              <a:t>C</a:t>
            </a:r>
            <a:r>
              <a:rPr lang="en-US" sz="1600" i="1" baseline="-25000" dirty="0" smtClean="0">
                <a:effectLst/>
                <a:latin typeface="Calibri" panose="020F0502020204030204" pitchFamily="34" charset="0"/>
              </a:rPr>
              <a:t>i</a:t>
            </a:r>
            <a:r>
              <a:rPr lang="en-US" sz="1600" dirty="0" smtClean="0">
                <a:effectLst/>
                <a:latin typeface="Calibri" panose="020F0502020204030204" pitchFamily="34" charset="0"/>
              </a:rPr>
              <a:t>: feature cost</a:t>
            </a:r>
          </a:p>
          <a:p>
            <a:pPr marL="742950" lvl="1" indent="-285750" algn="l">
              <a:buFont typeface="Arial" panose="020B0604020202020204" pitchFamily="34" charset="0"/>
              <a:buChar char="•"/>
            </a:pPr>
            <a:r>
              <a:rPr lang="en-US" sz="1600" i="1" dirty="0" smtClean="0">
                <a:effectLst/>
                <a:latin typeface="Calibri" panose="020F0502020204030204" pitchFamily="34" charset="0"/>
              </a:rPr>
              <a:t>S</a:t>
            </a:r>
            <a:r>
              <a:rPr lang="en-US" sz="1600" dirty="0" smtClean="0">
                <a:effectLst/>
                <a:latin typeface="Calibri" panose="020F0502020204030204" pitchFamily="34" charset="0"/>
              </a:rPr>
              <a:t>: setting </a:t>
            </a:r>
            <a:r>
              <a:rPr lang="en-US" sz="1600" dirty="0">
                <a:effectLst/>
                <a:latin typeface="Calibri" panose="020F0502020204030204" pitchFamily="34" charset="0"/>
              </a:rPr>
              <a:t>constant</a:t>
            </a:r>
            <a:endParaRPr lang="en-US" sz="1600" dirty="0" smtClean="0">
              <a:effectLst/>
              <a:latin typeface="Calibri" panose="020F0502020204030204" pitchFamily="34" charset="0"/>
            </a:endParaRPr>
          </a:p>
          <a:p>
            <a:pPr marL="285750" indent="-285750" algn="l">
              <a:buFont typeface="Arial" panose="020B0604020202020204" pitchFamily="34" charset="0"/>
              <a:buChar char="•"/>
            </a:pPr>
            <a:r>
              <a:rPr lang="en-US" sz="2000" dirty="0">
                <a:effectLst/>
                <a:latin typeface="Calibri" panose="020F0502020204030204" pitchFamily="34" charset="0"/>
              </a:rPr>
              <a:t>When ending condition is satisfied, the operation ends and the </a:t>
            </a:r>
            <a:r>
              <a:rPr lang="en-US" sz="2000" dirty="0">
                <a:solidFill>
                  <a:srgbClr val="0070C0"/>
                </a:solidFill>
                <a:effectLst/>
                <a:latin typeface="Calibri" panose="020F0502020204030204" pitchFamily="34" charset="0"/>
              </a:rPr>
              <a:t>optimized NN parameters </a:t>
            </a:r>
            <a:r>
              <a:rPr lang="en-US" sz="2000" dirty="0">
                <a:effectLst/>
                <a:latin typeface="Calibri" panose="020F0502020204030204" pitchFamily="34" charset="0"/>
              </a:rPr>
              <a:t>are produced. Otherwise, the process will continue with the </a:t>
            </a:r>
            <a:r>
              <a:rPr lang="en-US" sz="2000" dirty="0">
                <a:solidFill>
                  <a:srgbClr val="0070C0"/>
                </a:solidFill>
                <a:effectLst/>
                <a:latin typeface="Calibri" panose="020F0502020204030204" pitchFamily="34" charset="0"/>
              </a:rPr>
              <a:t>next generation </a:t>
            </a:r>
            <a:r>
              <a:rPr lang="en-US" sz="2000" dirty="0" smtClean="0">
                <a:solidFill>
                  <a:srgbClr val="0070C0"/>
                </a:solidFill>
                <a:effectLst/>
                <a:latin typeface="Calibri" panose="020F0502020204030204" pitchFamily="34" charset="0"/>
              </a:rPr>
              <a:t>operation</a:t>
            </a:r>
            <a:endParaRPr lang="en-US" sz="2000" dirty="0">
              <a:solidFill>
                <a:srgbClr val="0070C0"/>
              </a:solidFill>
              <a:effectLst/>
              <a:latin typeface="Calibri" panose="020F0502020204030204" pitchFamily="34" charset="0"/>
            </a:endParaRPr>
          </a:p>
        </p:txBody>
      </p:sp>
      <p:pic>
        <p:nvPicPr>
          <p:cNvPr id="8" name="Picture 7"/>
          <p:cNvPicPr>
            <a:picLocks noChangeAspect="1"/>
          </p:cNvPicPr>
          <p:nvPr/>
        </p:nvPicPr>
        <p:blipFill rotWithShape="1">
          <a:blip r:embed="rId4"/>
          <a:srcRect l="18604" r="19969" b="15690"/>
          <a:stretch/>
        </p:blipFill>
        <p:spPr>
          <a:xfrm>
            <a:off x="533400" y="2819400"/>
            <a:ext cx="3429000" cy="762000"/>
          </a:xfrm>
          <a:prstGeom prst="rect">
            <a:avLst/>
          </a:prstGeom>
        </p:spPr>
      </p:pic>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107</a:t>
            </a:fld>
            <a:endParaRPr lang="en-US">
              <a:solidFill>
                <a:prstClr val="black">
                  <a:tint val="75000"/>
                </a:prstClr>
              </a:solidFill>
            </a:endParaRPr>
          </a:p>
        </p:txBody>
      </p:sp>
    </p:spTree>
    <p:extLst>
      <p:ext uri="{BB962C8B-B14F-4D97-AF65-F5344CB8AC3E}">
        <p14:creationId xmlns:p14="http://schemas.microsoft.com/office/powerpoint/2010/main" val="17211202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841" t="23673" r="24148" b="12690"/>
          <a:stretch/>
        </p:blipFill>
        <p:spPr bwMode="auto">
          <a:xfrm>
            <a:off x="3505200" y="1024869"/>
            <a:ext cx="5791200" cy="575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smtClean="0"/>
              <a:t>Contoh</a:t>
            </a:r>
            <a:r>
              <a:rPr lang="en-US" dirty="0" smtClean="0"/>
              <a:t> </a:t>
            </a:r>
            <a:r>
              <a:rPr lang="id-ID" dirty="0" smtClean="0"/>
              <a:t>Proposed Method</a:t>
            </a:r>
            <a:endParaRPr lang="en-US" dirty="0"/>
          </a:p>
        </p:txBody>
      </p:sp>
      <p:sp>
        <p:nvSpPr>
          <p:cNvPr id="3" name="Content Placeholder 2"/>
          <p:cNvSpPr>
            <a:spLocks noGrp="1"/>
          </p:cNvSpPr>
          <p:nvPr>
            <p:ph idx="1"/>
          </p:nvPr>
        </p:nvSpPr>
        <p:spPr>
          <a:xfrm>
            <a:off x="179471" y="1676400"/>
            <a:ext cx="3642561" cy="5181600"/>
          </a:xfrm>
        </p:spPr>
        <p:txBody>
          <a:bodyPr>
            <a:normAutofit/>
          </a:bodyPr>
          <a:lstStyle/>
          <a:p>
            <a:pPr marL="0" indent="0">
              <a:buNone/>
            </a:pPr>
            <a:r>
              <a:rPr lang="id-ID" sz="2400" dirty="0" smtClean="0">
                <a:solidFill>
                  <a:srgbClr val="C00000"/>
                </a:solidFill>
              </a:rPr>
              <a:t>Metode yang diusulkan </a:t>
            </a:r>
            <a:r>
              <a:rPr lang="id-ID" sz="2400" dirty="0" smtClean="0"/>
              <a:t>adalah metode SVM dengan pemilihan parameter C, Gamma dan Epsilon diotomatisasi menggunakan PSO</a:t>
            </a:r>
            <a:endParaRPr lang="en-US" sz="2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108</a:t>
            </a:fld>
            <a:endParaRPr lang="en-US">
              <a:solidFill>
                <a:prstClr val="black">
                  <a:tint val="75000"/>
                </a:prstClr>
              </a:solidFill>
            </a:endParaRPr>
          </a:p>
        </p:txBody>
      </p:sp>
    </p:spTree>
    <p:extLst>
      <p:ext uri="{BB962C8B-B14F-4D97-AF65-F5344CB8AC3E}">
        <p14:creationId xmlns:p14="http://schemas.microsoft.com/office/powerpoint/2010/main" val="40009091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4.4.6 Bab 4: </a:t>
            </a:r>
            <a:r>
              <a:rPr lang="en-US" sz="4000" dirty="0" err="1" smtClean="0"/>
              <a:t>Hasil</a:t>
            </a:r>
            <a:r>
              <a:rPr lang="en-US" sz="4000" dirty="0" smtClean="0"/>
              <a:t> </a:t>
            </a:r>
            <a:r>
              <a:rPr lang="en-US" sz="4000" dirty="0" err="1" smtClean="0"/>
              <a:t>dan</a:t>
            </a:r>
            <a:r>
              <a:rPr lang="en-US" sz="4000" dirty="0" smtClean="0"/>
              <a:t> </a:t>
            </a:r>
            <a:r>
              <a:rPr lang="en-US" sz="4000" dirty="0" err="1" smtClean="0"/>
              <a:t>Pembahasan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109</a:t>
            </a:fld>
            <a:endParaRPr lang="en-US">
              <a:solidFill>
                <a:prstClr val="black">
                  <a:tint val="75000"/>
                </a:prstClr>
              </a:solidFill>
            </a:endParaRPr>
          </a:p>
        </p:txBody>
      </p:sp>
    </p:spTree>
    <p:extLst>
      <p:ext uri="{BB962C8B-B14F-4D97-AF65-F5344CB8AC3E}">
        <p14:creationId xmlns:p14="http://schemas.microsoft.com/office/powerpoint/2010/main" val="1194705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0416" t="11481" r="21666" b="6296"/>
          <a:stretch/>
        </p:blipFill>
        <p:spPr>
          <a:xfrm>
            <a:off x="0" y="0"/>
            <a:ext cx="9255897" cy="7391400"/>
          </a:xfrm>
          <a:prstGeom prst="rect">
            <a:avLst/>
          </a:prstGeom>
        </p:spPr>
      </p:pic>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1840417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Struktur</a:t>
            </a:r>
            <a:r>
              <a:rPr lang="en-US" smtClean="0"/>
              <a:t> </a:t>
            </a:r>
            <a:r>
              <a:rPr lang="en-US" err="1" smtClean="0"/>
              <a:t>Tesis</a:t>
            </a:r>
            <a:r>
              <a:rPr lang="en-US" smtClean="0"/>
              <a:t> – </a:t>
            </a:r>
            <a:r>
              <a:rPr lang="en-US" err="1" smtClean="0"/>
              <a:t>Bab</a:t>
            </a:r>
            <a:r>
              <a:rPr lang="en-US" smtClean="0"/>
              <a:t> IV</a:t>
            </a:r>
            <a:endParaRPr lang="id-ID"/>
          </a:p>
        </p:txBody>
      </p:sp>
      <p:sp>
        <p:nvSpPr>
          <p:cNvPr id="3" name="Content Placeholder 2"/>
          <p:cNvSpPr>
            <a:spLocks noGrp="1"/>
          </p:cNvSpPr>
          <p:nvPr>
            <p:ph idx="1"/>
          </p:nvPr>
        </p:nvSpPr>
        <p:spPr>
          <a:xfrm>
            <a:off x="628650" y="1524000"/>
            <a:ext cx="7772400" cy="4267200"/>
          </a:xfrm>
        </p:spPr>
        <p:txBody>
          <a:bodyPr>
            <a:normAutofit/>
          </a:bodyPr>
          <a:lstStyle/>
          <a:p>
            <a:pPr marL="514350" indent="-514350">
              <a:buNone/>
            </a:pPr>
            <a:r>
              <a:rPr lang="en-US" sz="3600" dirty="0" smtClean="0">
                <a:solidFill>
                  <a:srgbClr val="C00000"/>
                </a:solidFill>
              </a:rPr>
              <a:t>Bab IV </a:t>
            </a:r>
            <a:r>
              <a:rPr lang="en-US" sz="3600" dirty="0" err="1" smtClean="0">
                <a:solidFill>
                  <a:srgbClr val="C00000"/>
                </a:solidFill>
              </a:rPr>
              <a:t>Hasil</a:t>
            </a:r>
            <a:r>
              <a:rPr lang="en-US" sz="3600" dirty="0" smtClean="0">
                <a:solidFill>
                  <a:srgbClr val="C00000"/>
                </a:solidFill>
              </a:rPr>
              <a:t> </a:t>
            </a:r>
            <a:r>
              <a:rPr lang="en-US" sz="3600" dirty="0" err="1" smtClean="0">
                <a:solidFill>
                  <a:srgbClr val="C00000"/>
                </a:solidFill>
              </a:rPr>
              <a:t>dan</a:t>
            </a:r>
            <a:r>
              <a:rPr lang="en-US" sz="3600" dirty="0" smtClean="0">
                <a:solidFill>
                  <a:srgbClr val="C00000"/>
                </a:solidFill>
              </a:rPr>
              <a:t> </a:t>
            </a:r>
            <a:r>
              <a:rPr lang="en-US" sz="3600" dirty="0" err="1" smtClean="0">
                <a:solidFill>
                  <a:srgbClr val="C00000"/>
                </a:solidFill>
              </a:rPr>
              <a:t>Pembahasan</a:t>
            </a:r>
            <a:endParaRPr lang="en-US" sz="3600" dirty="0" smtClean="0"/>
          </a:p>
          <a:p>
            <a:pPr marL="863600" lvl="1" indent="-514350">
              <a:buNone/>
            </a:pPr>
            <a:endParaRPr lang="en-US" sz="2000" dirty="0" smtClean="0"/>
          </a:p>
          <a:p>
            <a:pPr marL="863600" lvl="1" indent="-514350">
              <a:buNone/>
            </a:pPr>
            <a:r>
              <a:rPr lang="en-US" sz="2800" dirty="0" smtClean="0"/>
              <a:t>4.1 </a:t>
            </a:r>
            <a:r>
              <a:rPr lang="en-US" sz="2800" dirty="0" err="1" smtClean="0">
                <a:solidFill>
                  <a:srgbClr val="0070C0"/>
                </a:solidFill>
              </a:rPr>
              <a:t>Hasil</a:t>
            </a:r>
            <a:r>
              <a:rPr lang="id-ID" sz="1800" i="1" dirty="0" smtClean="0"/>
              <a:t/>
            </a:r>
            <a:br>
              <a:rPr lang="id-ID" sz="1800" i="1" dirty="0" smtClean="0"/>
            </a:br>
            <a:r>
              <a:rPr lang="id-ID" sz="1800" i="1" dirty="0" smtClean="0"/>
              <a:t>(</a:t>
            </a:r>
            <a:r>
              <a:rPr lang="en-US" sz="1800" i="1" dirty="0" err="1" smtClean="0"/>
              <a:t>sajikan</a:t>
            </a:r>
            <a:r>
              <a:rPr lang="en-US" sz="1800" i="1" dirty="0" smtClean="0"/>
              <a:t> </a:t>
            </a:r>
            <a:r>
              <a:rPr lang="en-US" sz="1800" i="1" dirty="0" err="1" smtClean="0"/>
              <a:t>hasil</a:t>
            </a:r>
            <a:r>
              <a:rPr lang="en-US" sz="1800" i="1" dirty="0" smtClean="0"/>
              <a:t> </a:t>
            </a:r>
            <a:r>
              <a:rPr lang="id-ID" sz="1800" i="1" dirty="0" smtClean="0"/>
              <a:t>eksperimen dan pengujian metode/model</a:t>
            </a:r>
            <a:r>
              <a:rPr lang="id-ID" sz="1800" i="1" dirty="0"/>
              <a:t> </a:t>
            </a:r>
            <a:r>
              <a:rPr lang="id-ID" sz="1800" i="1" dirty="0" smtClean="0"/>
              <a:t>pada data eksperimen</a:t>
            </a:r>
            <a:r>
              <a:rPr lang="en-US" sz="1800" i="1" dirty="0" smtClean="0"/>
              <a:t>)</a:t>
            </a:r>
          </a:p>
          <a:p>
            <a:pPr marL="863600" lvl="1" indent="-514350">
              <a:buNone/>
            </a:pPr>
            <a:endParaRPr lang="en-US" sz="1800" i="1" dirty="0" smtClean="0"/>
          </a:p>
          <a:p>
            <a:pPr marL="863600" lvl="1" indent="-514350">
              <a:buNone/>
            </a:pPr>
            <a:r>
              <a:rPr lang="en-US" sz="2800" dirty="0" smtClean="0"/>
              <a:t>4.2</a:t>
            </a:r>
            <a:r>
              <a:rPr lang="id-ID" sz="2800" dirty="0" smtClean="0"/>
              <a:t> </a:t>
            </a:r>
            <a:r>
              <a:rPr lang="id-ID" sz="2800" dirty="0" smtClean="0">
                <a:solidFill>
                  <a:srgbClr val="0070C0"/>
                </a:solidFill>
              </a:rPr>
              <a:t>Pembahasan</a:t>
            </a:r>
          </a:p>
          <a:p>
            <a:pPr marL="863600" lvl="1" indent="-514350">
              <a:buNone/>
            </a:pPr>
            <a:r>
              <a:rPr lang="id-ID" sz="1800" i="1" dirty="0"/>
              <a:t>	</a:t>
            </a:r>
            <a:r>
              <a:rPr lang="en-US" sz="1800" i="1" dirty="0" smtClean="0"/>
              <a:t>(</a:t>
            </a:r>
            <a:r>
              <a:rPr lang="id-ID" sz="1800" i="1" dirty="0" smtClean="0"/>
              <a:t>lakukan analisis dan pembahasan secara lengkap dan menyeluruh  hasil eksperimen, </a:t>
            </a:r>
            <a:r>
              <a:rPr lang="en-US" sz="1800" i="1" dirty="0" err="1" smtClean="0"/>
              <a:t>evaluasi</a:t>
            </a:r>
            <a:r>
              <a:rPr lang="en-US" sz="1800" i="1" dirty="0" smtClean="0"/>
              <a:t> </a:t>
            </a:r>
            <a:r>
              <a:rPr lang="en-US" sz="1800" i="1" dirty="0" err="1"/>
              <a:t>dan</a:t>
            </a:r>
            <a:r>
              <a:rPr lang="en-US" sz="1800" i="1" dirty="0"/>
              <a:t> </a:t>
            </a:r>
            <a:r>
              <a:rPr lang="en-US" sz="1800" i="1" dirty="0" err="1"/>
              <a:t>validasi</a:t>
            </a:r>
            <a:r>
              <a:rPr lang="en-US" sz="1800" i="1" dirty="0"/>
              <a:t> </a:t>
            </a:r>
            <a:r>
              <a:rPr lang="id-ID" sz="1800" i="1" dirty="0"/>
              <a:t>hasil </a:t>
            </a:r>
            <a:r>
              <a:rPr lang="id-ID" sz="1800" i="1" dirty="0" smtClean="0"/>
              <a:t>pengujian </a:t>
            </a:r>
            <a:r>
              <a:rPr lang="id-ID" sz="1800" i="1" dirty="0"/>
              <a:t>yang telah kita </a:t>
            </a:r>
            <a:r>
              <a:rPr lang="id-ID" sz="1800" i="1" dirty="0" smtClean="0"/>
              <a:t>lakukan</a:t>
            </a:r>
            <a:r>
              <a:rPr lang="en-US" sz="1800" i="1" dirty="0" smtClean="0"/>
              <a:t>)</a:t>
            </a:r>
            <a:endParaRPr lang="en-US" sz="1800" i="1" dirty="0"/>
          </a:p>
          <a:p>
            <a:pPr marL="863600" lvl="1" indent="-514350">
              <a:buNone/>
            </a:pPr>
            <a:endParaRPr lang="id-ID" sz="1800" i="1" dirty="0"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110</a:t>
            </a:fld>
            <a:endParaRPr lang="en-US">
              <a:solidFill>
                <a:prstClr val="black">
                  <a:tint val="75000"/>
                </a:prstClr>
              </a:solidFill>
            </a:endParaRPr>
          </a:p>
        </p:txBody>
      </p:sp>
    </p:spTree>
    <p:extLst>
      <p:ext uri="{BB962C8B-B14F-4D97-AF65-F5344CB8AC3E}">
        <p14:creationId xmlns:p14="http://schemas.microsoft.com/office/powerpoint/2010/main" val="790068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dirty="0" smtClean="0"/>
              <a:t>Contoh Kompilasi Hasil Eksperimen</a:t>
            </a:r>
            <a:endParaRPr lang="en-US" dirty="0"/>
          </a:p>
        </p:txBody>
      </p:sp>
      <p:graphicFrame>
        <p:nvGraphicFramePr>
          <p:cNvPr id="4" name="Content Placeholder 3"/>
          <p:cNvGraphicFramePr>
            <a:graphicFrameLocks noGrp="1"/>
          </p:cNvGraphicFramePr>
          <p:nvPr>
            <p:ph idx="1"/>
            <p:extLst/>
          </p:nvPr>
        </p:nvGraphicFramePr>
        <p:xfrm>
          <a:off x="285750" y="1371600"/>
          <a:ext cx="8553450" cy="1112520"/>
        </p:xfrm>
        <a:graphic>
          <a:graphicData uri="http://schemas.openxmlformats.org/drawingml/2006/table">
            <a:tbl>
              <a:tblPr firstRow="1" bandRow="1">
                <a:tableStyleId>{073A0DAA-6AF3-43AB-8588-CEC1D06C72B9}</a:tableStyleId>
              </a:tblPr>
              <a:tblGrid>
                <a:gridCol w="1710690"/>
                <a:gridCol w="1710690"/>
                <a:gridCol w="1710690"/>
                <a:gridCol w="1710690"/>
                <a:gridCol w="1710690"/>
              </a:tblGrid>
              <a:tr h="370840">
                <a:tc>
                  <a:txBody>
                    <a:bodyPr/>
                    <a:lstStyle/>
                    <a:p>
                      <a:r>
                        <a:rPr lang="id-ID" smtClean="0"/>
                        <a:t>Method</a:t>
                      </a:r>
                      <a:endParaRPr lang="en-US"/>
                    </a:p>
                  </a:txBody>
                  <a:tcPr/>
                </a:tc>
                <a:tc>
                  <a:txBody>
                    <a:bodyPr/>
                    <a:lstStyle/>
                    <a:p>
                      <a:r>
                        <a:rPr lang="id-ID" smtClean="0"/>
                        <a:t>DS</a:t>
                      </a:r>
                      <a:r>
                        <a:rPr lang="id-ID" baseline="0" smtClean="0"/>
                        <a:t> 1</a:t>
                      </a:r>
                      <a:endParaRPr lang="en-US"/>
                    </a:p>
                  </a:txBody>
                  <a:tcPr/>
                </a:tc>
                <a:tc>
                  <a:txBody>
                    <a:bodyPr/>
                    <a:lstStyle/>
                    <a:p>
                      <a:r>
                        <a:rPr lang="id-ID" smtClean="0"/>
                        <a:t>DS</a:t>
                      </a:r>
                      <a:r>
                        <a:rPr lang="id-ID" baseline="0" smtClean="0"/>
                        <a:t> 2</a:t>
                      </a:r>
                      <a:endParaRPr lang="en-US"/>
                    </a:p>
                  </a:txBody>
                  <a:tcPr/>
                </a:tc>
                <a:tc>
                  <a:txBody>
                    <a:bodyPr/>
                    <a:lstStyle/>
                    <a:p>
                      <a:r>
                        <a:rPr lang="id-ID" smtClean="0"/>
                        <a:t>DS</a:t>
                      </a:r>
                      <a:r>
                        <a:rPr lang="id-ID" baseline="0" smtClean="0"/>
                        <a:t> 3</a:t>
                      </a:r>
                      <a:endParaRPr lang="en-US"/>
                    </a:p>
                  </a:txBody>
                  <a:tcPr/>
                </a:tc>
                <a:tc>
                  <a:txBody>
                    <a:bodyPr/>
                    <a:lstStyle/>
                    <a:p>
                      <a:r>
                        <a:rPr lang="id-ID" smtClean="0"/>
                        <a:t>DS 4</a:t>
                      </a:r>
                      <a:endParaRPr lang="en-US"/>
                    </a:p>
                  </a:txBody>
                  <a:tcPr/>
                </a:tc>
              </a:tr>
              <a:tr h="370840">
                <a:tc>
                  <a:txBody>
                    <a:bodyPr/>
                    <a:lstStyle/>
                    <a:p>
                      <a:r>
                        <a:rPr lang="id-ID" smtClean="0"/>
                        <a:t>NN</a:t>
                      </a:r>
                      <a:endParaRPr lang="en-US"/>
                    </a:p>
                  </a:txBody>
                  <a:tcPr/>
                </a:tc>
                <a:tc>
                  <a:txBody>
                    <a:bodyPr/>
                    <a:lstStyle/>
                    <a:p>
                      <a:r>
                        <a:rPr lang="id-ID" smtClean="0"/>
                        <a:t>2.4</a:t>
                      </a:r>
                      <a:endParaRPr lang="en-US"/>
                    </a:p>
                  </a:txBody>
                  <a:tcPr/>
                </a:tc>
                <a:tc>
                  <a:txBody>
                    <a:bodyPr/>
                    <a:lstStyle/>
                    <a:p>
                      <a:r>
                        <a:rPr lang="id-ID" smtClean="0"/>
                        <a:t>3.1</a:t>
                      </a:r>
                      <a:endParaRPr lang="en-US"/>
                    </a:p>
                  </a:txBody>
                  <a:tcPr/>
                </a:tc>
                <a:tc>
                  <a:txBody>
                    <a:bodyPr/>
                    <a:lstStyle/>
                    <a:p>
                      <a:r>
                        <a:rPr lang="id-ID" smtClean="0"/>
                        <a:t>1.5</a:t>
                      </a:r>
                      <a:endParaRPr lang="en-US"/>
                    </a:p>
                  </a:txBody>
                  <a:tcPr/>
                </a:tc>
                <a:tc>
                  <a:txBody>
                    <a:bodyPr/>
                    <a:lstStyle/>
                    <a:p>
                      <a:r>
                        <a:rPr lang="id-ID" smtClean="0"/>
                        <a:t>6.7</a:t>
                      </a:r>
                      <a:endParaRPr lang="en-US"/>
                    </a:p>
                  </a:txBody>
                  <a:tcPr/>
                </a:tc>
              </a:tr>
              <a:tr h="370840">
                <a:tc>
                  <a:txBody>
                    <a:bodyPr/>
                    <a:lstStyle/>
                    <a:p>
                      <a:r>
                        <a:rPr lang="id-ID" smtClean="0"/>
                        <a:t>NN + PCA</a:t>
                      </a:r>
                      <a:endParaRPr lang="en-US"/>
                    </a:p>
                  </a:txBody>
                  <a:tcPr/>
                </a:tc>
                <a:tc>
                  <a:txBody>
                    <a:bodyPr/>
                    <a:lstStyle/>
                    <a:p>
                      <a:r>
                        <a:rPr lang="id-ID" smtClean="0"/>
                        <a:t>1.2</a:t>
                      </a:r>
                      <a:endParaRPr lang="en-US"/>
                    </a:p>
                  </a:txBody>
                  <a:tcPr/>
                </a:tc>
                <a:tc>
                  <a:txBody>
                    <a:bodyPr/>
                    <a:lstStyle/>
                    <a:p>
                      <a:r>
                        <a:rPr lang="id-ID" smtClean="0"/>
                        <a:t>0.3</a:t>
                      </a:r>
                      <a:endParaRPr lang="en-US"/>
                    </a:p>
                  </a:txBody>
                  <a:tcPr/>
                </a:tc>
                <a:tc>
                  <a:txBody>
                    <a:bodyPr/>
                    <a:lstStyle/>
                    <a:p>
                      <a:r>
                        <a:rPr lang="id-ID" smtClean="0"/>
                        <a:t>0.06</a:t>
                      </a:r>
                      <a:endParaRPr lang="en-US"/>
                    </a:p>
                  </a:txBody>
                  <a:tcPr/>
                </a:tc>
                <a:tc>
                  <a:txBody>
                    <a:bodyPr/>
                    <a:lstStyle/>
                    <a:p>
                      <a:r>
                        <a:rPr lang="id-ID" smtClean="0"/>
                        <a:t>1.6</a:t>
                      </a:r>
                      <a:endParaRPr lang="en-US"/>
                    </a:p>
                  </a:txBody>
                  <a:tcPr/>
                </a:tc>
              </a:tr>
            </a:tbl>
          </a:graphicData>
        </a:graphic>
      </p:graphicFrame>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68" t="42803" r="7387" b="23295"/>
          <a:stretch/>
        </p:blipFill>
        <p:spPr bwMode="auto">
          <a:xfrm>
            <a:off x="17918" y="3200400"/>
            <a:ext cx="9102208" cy="2909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111</a:t>
            </a:fld>
            <a:endParaRPr lang="en-US">
              <a:solidFill>
                <a:prstClr val="black">
                  <a:tint val="75000"/>
                </a:prstClr>
              </a:solidFill>
            </a:endParaRPr>
          </a:p>
        </p:txBody>
      </p:sp>
    </p:spTree>
    <p:extLst>
      <p:ext uri="{BB962C8B-B14F-4D97-AF65-F5344CB8AC3E}">
        <p14:creationId xmlns:p14="http://schemas.microsoft.com/office/powerpoint/2010/main" val="67021607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4.4.7 </a:t>
            </a:r>
            <a:r>
              <a:rPr lang="en-US" sz="4000" dirty="0" err="1" smtClean="0"/>
              <a:t>Kesimpulan</a:t>
            </a:r>
            <a:r>
              <a:rPr lang="en-US" sz="4000" dirty="0" smtClean="0"/>
              <a:t> </a:t>
            </a:r>
            <a:r>
              <a:rPr lang="en-US" sz="4000" dirty="0" err="1" smtClean="0"/>
              <a:t>dan</a:t>
            </a:r>
            <a:r>
              <a:rPr lang="en-US" sz="4000" dirty="0" smtClean="0"/>
              <a:t> Saran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112</a:t>
            </a:fld>
            <a:endParaRPr lang="en-US">
              <a:solidFill>
                <a:prstClr val="black">
                  <a:tint val="75000"/>
                </a:prstClr>
              </a:solidFill>
            </a:endParaRPr>
          </a:p>
        </p:txBody>
      </p:sp>
    </p:spTree>
    <p:extLst>
      <p:ext uri="{BB962C8B-B14F-4D97-AF65-F5344CB8AC3E}">
        <p14:creationId xmlns:p14="http://schemas.microsoft.com/office/powerpoint/2010/main" val="12701218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Struktur</a:t>
            </a:r>
            <a:r>
              <a:rPr lang="en-US" smtClean="0"/>
              <a:t> </a:t>
            </a:r>
            <a:r>
              <a:rPr lang="en-US" err="1" smtClean="0"/>
              <a:t>Tesis</a:t>
            </a:r>
            <a:r>
              <a:rPr lang="en-US" smtClean="0"/>
              <a:t> – </a:t>
            </a:r>
            <a:r>
              <a:rPr lang="en-US" err="1" smtClean="0"/>
              <a:t>Bab</a:t>
            </a:r>
            <a:r>
              <a:rPr lang="en-US" smtClean="0"/>
              <a:t> V</a:t>
            </a:r>
            <a:endParaRPr lang="id-ID"/>
          </a:p>
        </p:txBody>
      </p:sp>
      <p:sp>
        <p:nvSpPr>
          <p:cNvPr id="3" name="Content Placeholder 2"/>
          <p:cNvSpPr>
            <a:spLocks noGrp="1"/>
          </p:cNvSpPr>
          <p:nvPr>
            <p:ph idx="1"/>
          </p:nvPr>
        </p:nvSpPr>
        <p:spPr>
          <a:xfrm>
            <a:off x="628650" y="1524000"/>
            <a:ext cx="8077200" cy="4267200"/>
          </a:xfrm>
        </p:spPr>
        <p:txBody>
          <a:bodyPr/>
          <a:lstStyle/>
          <a:p>
            <a:pPr marL="514350" indent="-514350">
              <a:buNone/>
            </a:pPr>
            <a:r>
              <a:rPr lang="en-US" sz="3600" dirty="0" smtClean="0">
                <a:solidFill>
                  <a:srgbClr val="C00000"/>
                </a:solidFill>
              </a:rPr>
              <a:t>Bab V </a:t>
            </a:r>
            <a:r>
              <a:rPr lang="id-ID" sz="3600" dirty="0" smtClean="0">
                <a:solidFill>
                  <a:srgbClr val="C00000"/>
                </a:solidFill>
              </a:rPr>
              <a:t>Kesimpulan dan Saran</a:t>
            </a:r>
            <a:endParaRPr lang="en-US" sz="3600" dirty="0" smtClean="0">
              <a:solidFill>
                <a:srgbClr val="C00000"/>
              </a:solidFill>
            </a:endParaRPr>
          </a:p>
          <a:p>
            <a:pPr marL="863600" lvl="1" indent="-514350">
              <a:buNone/>
            </a:pPr>
            <a:endParaRPr lang="en-US" sz="2000" dirty="0" smtClean="0"/>
          </a:p>
          <a:p>
            <a:pPr marL="863600" lvl="1" indent="-514350">
              <a:buNone/>
            </a:pPr>
            <a:r>
              <a:rPr lang="en-US" sz="2800" dirty="0" smtClean="0"/>
              <a:t>5.1 </a:t>
            </a:r>
            <a:r>
              <a:rPr lang="en-US" sz="2800" dirty="0" err="1" smtClean="0">
                <a:solidFill>
                  <a:srgbClr val="0070C0"/>
                </a:solidFill>
              </a:rPr>
              <a:t>Kesimpulan</a:t>
            </a:r>
            <a:r>
              <a:rPr lang="en-US" sz="2400" dirty="0" smtClean="0"/>
              <a:t/>
            </a:r>
            <a:br>
              <a:rPr lang="en-US" sz="2400" dirty="0" smtClean="0"/>
            </a:br>
            <a:r>
              <a:rPr lang="en-US" sz="2000" i="1" dirty="0" smtClean="0"/>
              <a:t>(</a:t>
            </a:r>
            <a:r>
              <a:rPr lang="en-US" sz="2000" i="1" dirty="0" err="1" smtClean="0"/>
              <a:t>menjawab</a:t>
            </a:r>
            <a:r>
              <a:rPr lang="en-US" sz="2000" i="1" dirty="0" smtClean="0"/>
              <a:t> </a:t>
            </a:r>
            <a:r>
              <a:rPr lang="en-US" sz="2000" i="1" dirty="0" err="1" smtClean="0"/>
              <a:t>rumusan</a:t>
            </a:r>
            <a:r>
              <a:rPr lang="en-US" sz="2000" i="1" dirty="0" smtClean="0"/>
              <a:t> </a:t>
            </a:r>
            <a:r>
              <a:rPr lang="en-US" sz="2000" i="1" dirty="0" err="1" smtClean="0"/>
              <a:t>masalah</a:t>
            </a:r>
            <a:r>
              <a:rPr lang="en-US" sz="2000" i="1" dirty="0" smtClean="0"/>
              <a:t>, </a:t>
            </a:r>
            <a:r>
              <a:rPr lang="en-US" sz="2000" i="1" dirty="0" err="1" smtClean="0"/>
              <a:t>sinkron</a:t>
            </a:r>
            <a:r>
              <a:rPr lang="en-US" sz="2000" i="1" dirty="0" smtClean="0"/>
              <a:t> </a:t>
            </a:r>
            <a:r>
              <a:rPr lang="en-US" sz="2000" i="1" dirty="0" err="1" smtClean="0"/>
              <a:t>dengan</a:t>
            </a:r>
            <a:r>
              <a:rPr lang="en-US" sz="2000" i="1" dirty="0" smtClean="0"/>
              <a:t> </a:t>
            </a:r>
            <a:r>
              <a:rPr lang="en-US" sz="2000" i="1" dirty="0" err="1" smtClean="0"/>
              <a:t>tujuan</a:t>
            </a:r>
            <a:r>
              <a:rPr lang="en-US" sz="2000" i="1" dirty="0" smtClean="0"/>
              <a:t>)</a:t>
            </a:r>
          </a:p>
          <a:p>
            <a:pPr marL="863600" lvl="1" indent="-514350">
              <a:buNone/>
            </a:pPr>
            <a:r>
              <a:rPr lang="en-US" sz="2800" dirty="0" smtClean="0"/>
              <a:t>5.2 </a:t>
            </a:r>
            <a:r>
              <a:rPr lang="en-US" sz="2800" dirty="0" smtClean="0">
                <a:solidFill>
                  <a:srgbClr val="0070C0"/>
                </a:solidFill>
              </a:rPr>
              <a:t>Saran</a:t>
            </a:r>
          </a:p>
          <a:p>
            <a:pPr marL="863600" lvl="1" indent="-514350">
              <a:buNone/>
            </a:pPr>
            <a:r>
              <a:rPr lang="en-US" sz="2000" dirty="0" smtClean="0"/>
              <a:t>	</a:t>
            </a:r>
            <a:r>
              <a:rPr lang="en-US" sz="2000" i="1" dirty="0" smtClean="0"/>
              <a:t>(future works</a:t>
            </a:r>
            <a:r>
              <a:rPr lang="id-ID" sz="2000" i="1" dirty="0"/>
              <a:t> </a:t>
            </a:r>
            <a:r>
              <a:rPr lang="id-ID" sz="2000" i="1" dirty="0" smtClean="0"/>
              <a:t>yang akan dilakukan sebagai tahapan berikutnya dari </a:t>
            </a:r>
            <a:r>
              <a:rPr lang="en-US" sz="2000" i="1" dirty="0" smtClean="0"/>
              <a:t> </a:t>
            </a:r>
            <a:r>
              <a:rPr lang="en-US" sz="2000" i="1" dirty="0" err="1" smtClean="0"/>
              <a:t>penelitian</a:t>
            </a:r>
            <a:r>
              <a:rPr lang="en-US" sz="2000" i="1" dirty="0" smtClean="0"/>
              <a:t> </a:t>
            </a:r>
            <a:r>
              <a:rPr lang="en-US" sz="2000" i="1" dirty="0" err="1" smtClean="0"/>
              <a:t>kita</a:t>
            </a:r>
            <a:r>
              <a:rPr lang="id-ID" sz="2000" i="1" dirty="0" smtClean="0"/>
              <a:t>, boleh dari temuan-temuan hasil eksperimen</a:t>
            </a:r>
            <a:r>
              <a:rPr lang="en-US" sz="2000" i="1" dirty="0" smtClean="0"/>
              <a:t>)</a:t>
            </a:r>
            <a:endParaRPr lang="id-ID" sz="2000" i="1" dirty="0" smtClean="0">
              <a:solidFill>
                <a:srgbClr val="0070C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113</a:t>
            </a:fld>
            <a:endParaRPr lang="en-US">
              <a:solidFill>
                <a:prstClr val="black">
                  <a:tint val="75000"/>
                </a:prstClr>
              </a:solidFill>
            </a:endParaRPr>
          </a:p>
        </p:txBody>
      </p:sp>
    </p:spTree>
    <p:extLst>
      <p:ext uri="{BB962C8B-B14F-4D97-AF65-F5344CB8AC3E}">
        <p14:creationId xmlns:p14="http://schemas.microsoft.com/office/powerpoint/2010/main" val="8504319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Kesimpulan</a:t>
            </a:r>
            <a:endParaRPr lang="en-US"/>
          </a:p>
        </p:txBody>
      </p:sp>
      <p:sp>
        <p:nvSpPr>
          <p:cNvPr id="3" name="Content Placeholder 2"/>
          <p:cNvSpPr>
            <a:spLocks noGrp="1"/>
          </p:cNvSpPr>
          <p:nvPr>
            <p:ph idx="1"/>
          </p:nvPr>
        </p:nvSpPr>
        <p:spPr/>
        <p:txBody>
          <a:bodyPr>
            <a:normAutofit lnSpcReduction="10000"/>
          </a:bodyPr>
          <a:lstStyle/>
          <a:p>
            <a:r>
              <a:rPr lang="en-US" sz="3200" err="1" smtClean="0">
                <a:solidFill>
                  <a:srgbClr val="C00000"/>
                </a:solidFill>
              </a:rPr>
              <a:t>Pernyataan</a:t>
            </a:r>
            <a:r>
              <a:rPr lang="en-US" sz="3200" smtClean="0">
                <a:solidFill>
                  <a:srgbClr val="C00000"/>
                </a:solidFill>
              </a:rPr>
              <a:t> </a:t>
            </a:r>
            <a:r>
              <a:rPr lang="en-US" sz="3200" err="1" smtClean="0">
                <a:solidFill>
                  <a:srgbClr val="C00000"/>
                </a:solidFill>
              </a:rPr>
              <a:t>umum</a:t>
            </a:r>
            <a:r>
              <a:rPr lang="en-US" sz="3200" smtClean="0">
                <a:solidFill>
                  <a:srgbClr val="C00000"/>
                </a:solidFill>
              </a:rPr>
              <a:t> </a:t>
            </a:r>
            <a:r>
              <a:rPr lang="en-US" sz="3200" smtClean="0"/>
              <a:t>(general) </a:t>
            </a:r>
            <a:r>
              <a:rPr lang="en-US" sz="3200" err="1" smtClean="0"/>
              <a:t>hasil</a:t>
            </a:r>
            <a:r>
              <a:rPr lang="en-US" sz="3200" smtClean="0"/>
              <a:t> </a:t>
            </a:r>
            <a:r>
              <a:rPr lang="en-US" sz="3200" err="1" smtClean="0"/>
              <a:t>penelitian</a:t>
            </a:r>
            <a:endParaRPr lang="en-US" sz="3200" smtClean="0"/>
          </a:p>
          <a:p>
            <a:r>
              <a:rPr lang="en-US" sz="3200" err="1" smtClean="0">
                <a:solidFill>
                  <a:srgbClr val="C00000"/>
                </a:solidFill>
              </a:rPr>
              <a:t>Ringkasan</a:t>
            </a:r>
            <a:r>
              <a:rPr lang="en-US" sz="3200" smtClean="0">
                <a:solidFill>
                  <a:srgbClr val="C00000"/>
                </a:solidFill>
              </a:rPr>
              <a:t> </a:t>
            </a:r>
            <a:r>
              <a:rPr lang="en-US" sz="3200" err="1" smtClean="0">
                <a:solidFill>
                  <a:srgbClr val="C00000"/>
                </a:solidFill>
              </a:rPr>
              <a:t>dari</a:t>
            </a:r>
            <a:r>
              <a:rPr lang="en-US" sz="3200" smtClean="0">
                <a:solidFill>
                  <a:srgbClr val="C00000"/>
                </a:solidFill>
              </a:rPr>
              <a:t> </a:t>
            </a:r>
            <a:r>
              <a:rPr lang="en-US" sz="3200" err="1" smtClean="0">
                <a:solidFill>
                  <a:srgbClr val="C00000"/>
                </a:solidFill>
              </a:rPr>
              <a:t>temuan-temuan</a:t>
            </a:r>
            <a:r>
              <a:rPr lang="en-US" sz="3200" smtClean="0">
                <a:solidFill>
                  <a:srgbClr val="C00000"/>
                </a:solidFill>
              </a:rPr>
              <a:t> </a:t>
            </a:r>
            <a:r>
              <a:rPr lang="en-US" sz="3200" smtClean="0"/>
              <a:t>yang </a:t>
            </a:r>
            <a:r>
              <a:rPr lang="en-US" sz="3200" err="1" smtClean="0"/>
              <a:t>didapat</a:t>
            </a:r>
            <a:r>
              <a:rPr lang="id-ID" sz="3200" smtClean="0"/>
              <a:t> </a:t>
            </a:r>
            <a:r>
              <a:rPr lang="en-US" sz="3200" err="1" smtClean="0"/>
              <a:t>dari</a:t>
            </a:r>
            <a:r>
              <a:rPr lang="en-US" sz="3200" smtClean="0"/>
              <a:t> </a:t>
            </a:r>
            <a:r>
              <a:rPr lang="en-US" sz="3200" err="1" smtClean="0"/>
              <a:t>analisa</a:t>
            </a:r>
            <a:r>
              <a:rPr lang="en-US" sz="3200" smtClean="0"/>
              <a:t> </a:t>
            </a:r>
            <a:r>
              <a:rPr lang="en-US" sz="3200" err="1" smtClean="0"/>
              <a:t>hasil</a:t>
            </a:r>
            <a:r>
              <a:rPr lang="en-US" sz="3200" smtClean="0"/>
              <a:t> </a:t>
            </a:r>
            <a:r>
              <a:rPr lang="en-US" sz="3200" err="1" smtClean="0"/>
              <a:t>penelitian</a:t>
            </a:r>
            <a:endParaRPr lang="en-US" sz="3200" smtClean="0"/>
          </a:p>
          <a:p>
            <a:r>
              <a:rPr lang="it-IT" sz="3200" smtClean="0"/>
              <a:t>Contoh:</a:t>
            </a:r>
          </a:p>
          <a:p>
            <a:pPr lvl="1"/>
            <a:r>
              <a:rPr lang="it-IT" sz="2400" smtClean="0"/>
              <a:t>Dari hasil eksperimen dan evaluasi penelitian,</a:t>
            </a:r>
            <a:r>
              <a:rPr lang="id-ID" sz="2400" smtClean="0"/>
              <a:t> </a:t>
            </a:r>
            <a:r>
              <a:rPr lang="en-US" sz="2400" err="1" smtClean="0"/>
              <a:t>disimpulkan</a:t>
            </a:r>
            <a:r>
              <a:rPr lang="en-US" sz="2400" smtClean="0"/>
              <a:t> </a:t>
            </a:r>
            <a:r>
              <a:rPr lang="en-US" sz="2400" err="1" smtClean="0"/>
              <a:t>bahwa</a:t>
            </a:r>
            <a:r>
              <a:rPr lang="en-US" sz="2400" smtClean="0"/>
              <a:t> </a:t>
            </a:r>
            <a:r>
              <a:rPr lang="en-US" sz="2400" err="1" smtClean="0"/>
              <a:t>bahwa</a:t>
            </a:r>
            <a:r>
              <a:rPr lang="en-US" sz="2400" smtClean="0"/>
              <a:t> </a:t>
            </a:r>
            <a:r>
              <a:rPr lang="en-US" sz="2400" err="1" smtClean="0"/>
              <a:t>algoritma</a:t>
            </a:r>
            <a:r>
              <a:rPr lang="en-US" sz="2400" smtClean="0"/>
              <a:t> </a:t>
            </a:r>
            <a:r>
              <a:rPr lang="en-US" sz="2400" err="1" smtClean="0"/>
              <a:t>klasifikasi</a:t>
            </a:r>
            <a:r>
              <a:rPr lang="en-US" sz="2400" smtClean="0"/>
              <a:t> C4.5 </a:t>
            </a:r>
            <a:r>
              <a:rPr lang="en-US" sz="2400" err="1" smtClean="0"/>
              <a:t>akurat</a:t>
            </a:r>
            <a:r>
              <a:rPr lang="en-US" sz="2400" smtClean="0"/>
              <a:t> </a:t>
            </a:r>
            <a:r>
              <a:rPr lang="en-US" sz="2400" err="1" smtClean="0"/>
              <a:t>digunakan</a:t>
            </a:r>
            <a:r>
              <a:rPr lang="en-US" sz="2400" smtClean="0"/>
              <a:t> </a:t>
            </a:r>
            <a:r>
              <a:rPr lang="en-US" sz="2400" err="1" smtClean="0"/>
              <a:t>untuk</a:t>
            </a:r>
            <a:r>
              <a:rPr lang="en-US" sz="2400" smtClean="0"/>
              <a:t> </a:t>
            </a:r>
            <a:r>
              <a:rPr lang="en-US" sz="2400" err="1" smtClean="0"/>
              <a:t>penentuan</a:t>
            </a:r>
            <a:r>
              <a:rPr lang="en-US" sz="2400" smtClean="0"/>
              <a:t> </a:t>
            </a:r>
            <a:r>
              <a:rPr lang="en-US" sz="2400" err="1" smtClean="0"/>
              <a:t>kelayakan</a:t>
            </a:r>
            <a:r>
              <a:rPr lang="en-US" sz="2400" smtClean="0"/>
              <a:t> </a:t>
            </a:r>
            <a:r>
              <a:rPr lang="en-US" sz="2400" err="1" smtClean="0"/>
              <a:t>kredit</a:t>
            </a:r>
            <a:r>
              <a:rPr lang="en-US" sz="2400" smtClean="0"/>
              <a:t> </a:t>
            </a:r>
            <a:r>
              <a:rPr lang="en-US" sz="2400" err="1" smtClean="0"/>
              <a:t>perbankan</a:t>
            </a:r>
            <a:endParaRPr lang="en-US" sz="2400" smtClean="0"/>
          </a:p>
          <a:p>
            <a:pPr lvl="1"/>
            <a:r>
              <a:rPr lang="en-US" sz="2400" smtClean="0"/>
              <a:t>Dari </a:t>
            </a:r>
            <a:r>
              <a:rPr lang="en-US" sz="2400" err="1" smtClean="0"/>
              <a:t>hasil</a:t>
            </a:r>
            <a:r>
              <a:rPr lang="en-US" sz="2400" smtClean="0"/>
              <a:t> </a:t>
            </a:r>
            <a:r>
              <a:rPr lang="en-US" sz="2400" err="1" smtClean="0"/>
              <a:t>eksperimen</a:t>
            </a:r>
            <a:r>
              <a:rPr lang="en-US" sz="2400" smtClean="0"/>
              <a:t> </a:t>
            </a:r>
            <a:r>
              <a:rPr lang="en-US" sz="2400" err="1" smtClean="0"/>
              <a:t>dan</a:t>
            </a:r>
            <a:r>
              <a:rPr lang="en-US" sz="2400" smtClean="0"/>
              <a:t> </a:t>
            </a:r>
            <a:r>
              <a:rPr lang="en-US" sz="2400" err="1" smtClean="0"/>
              <a:t>evaluasi</a:t>
            </a:r>
            <a:r>
              <a:rPr lang="en-US" sz="2400" smtClean="0"/>
              <a:t> </a:t>
            </a:r>
            <a:r>
              <a:rPr lang="en-US" sz="2400" err="1" smtClean="0"/>
              <a:t>penelitian</a:t>
            </a:r>
            <a:r>
              <a:rPr lang="en-US" sz="2400" smtClean="0"/>
              <a:t> </a:t>
            </a:r>
            <a:r>
              <a:rPr lang="en-US" sz="2400" err="1" smtClean="0"/>
              <a:t>dapat</a:t>
            </a:r>
            <a:r>
              <a:rPr lang="en-US" sz="2400" smtClean="0"/>
              <a:t> </a:t>
            </a:r>
            <a:r>
              <a:rPr lang="en-US" sz="2400" err="1" smtClean="0"/>
              <a:t>disimpulkan</a:t>
            </a:r>
            <a:r>
              <a:rPr lang="en-US" sz="2400" smtClean="0"/>
              <a:t> </a:t>
            </a:r>
            <a:r>
              <a:rPr lang="en-US" sz="2400" err="1" smtClean="0"/>
              <a:t>bahwa</a:t>
            </a:r>
            <a:r>
              <a:rPr lang="en-US" sz="2400" smtClean="0"/>
              <a:t> </a:t>
            </a:r>
            <a:r>
              <a:rPr lang="en-US" sz="2400" err="1" smtClean="0"/>
              <a:t>akurasi</a:t>
            </a:r>
            <a:r>
              <a:rPr lang="en-US" sz="2400" smtClean="0"/>
              <a:t> </a:t>
            </a:r>
            <a:r>
              <a:rPr lang="en-US" sz="2400" err="1" smtClean="0"/>
              <a:t>metode</a:t>
            </a:r>
            <a:r>
              <a:rPr lang="en-US" sz="2400" smtClean="0"/>
              <a:t> fuzzy c-means </a:t>
            </a:r>
            <a:r>
              <a:rPr lang="en-US" sz="2400" err="1" smtClean="0"/>
              <a:t>pada</a:t>
            </a:r>
            <a:r>
              <a:rPr lang="en-US" sz="2400" smtClean="0"/>
              <a:t> </a:t>
            </a:r>
            <a:r>
              <a:rPr lang="en-US" sz="2400" err="1" smtClean="0"/>
              <a:t>pemetaan</a:t>
            </a:r>
            <a:r>
              <a:rPr lang="en-US" sz="2400" smtClean="0"/>
              <a:t> </a:t>
            </a:r>
            <a:r>
              <a:rPr lang="en-US" sz="2400" err="1" smtClean="0"/>
              <a:t>pemilihan</a:t>
            </a:r>
            <a:r>
              <a:rPr lang="en-US" sz="2400" smtClean="0"/>
              <a:t> </a:t>
            </a:r>
            <a:r>
              <a:rPr lang="en-US" sz="2400" err="1" smtClean="0"/>
              <a:t>peminatan</a:t>
            </a:r>
            <a:r>
              <a:rPr lang="en-US" sz="2400" smtClean="0"/>
              <a:t> </a:t>
            </a:r>
            <a:r>
              <a:rPr lang="en-US" sz="2400" err="1" smtClean="0"/>
              <a:t>mahasiswa</a:t>
            </a:r>
            <a:r>
              <a:rPr lang="en-US" sz="2400" smtClean="0"/>
              <a:t> </a:t>
            </a:r>
            <a:r>
              <a:rPr lang="en-US" sz="2400" err="1" smtClean="0"/>
              <a:t>mencapai</a:t>
            </a:r>
            <a:r>
              <a:rPr lang="en-US" sz="2400" smtClean="0"/>
              <a:t> 83%</a:t>
            </a:r>
            <a:endParaRPr lang="en-US" sz="240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114</a:t>
            </a:fld>
            <a:endParaRPr lang="en-US">
              <a:solidFill>
                <a:prstClr val="black">
                  <a:tint val="75000"/>
                </a:prstClr>
              </a:solidFill>
            </a:endParaRPr>
          </a:p>
        </p:txBody>
      </p:sp>
    </p:spTree>
    <p:extLst>
      <p:ext uri="{BB962C8B-B14F-4D97-AF65-F5344CB8AC3E}">
        <p14:creationId xmlns:p14="http://schemas.microsoft.com/office/powerpoint/2010/main" val="993016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Saran</a:t>
            </a:r>
            <a:endParaRPr lang="en-US"/>
          </a:p>
        </p:txBody>
      </p:sp>
      <p:sp>
        <p:nvSpPr>
          <p:cNvPr id="3" name="Content Placeholder 2"/>
          <p:cNvSpPr>
            <a:spLocks noGrp="1"/>
          </p:cNvSpPr>
          <p:nvPr>
            <p:ph idx="1"/>
          </p:nvPr>
        </p:nvSpPr>
        <p:spPr>
          <a:xfrm>
            <a:off x="628650" y="1352549"/>
            <a:ext cx="7886700" cy="4792663"/>
          </a:xfrm>
        </p:spPr>
        <p:txBody>
          <a:bodyPr>
            <a:normAutofit lnSpcReduction="10000"/>
          </a:bodyPr>
          <a:lstStyle/>
          <a:p>
            <a:r>
              <a:rPr lang="en-US" sz="2800" dirty="0" err="1" smtClean="0">
                <a:solidFill>
                  <a:srgbClr val="C00000"/>
                </a:solidFill>
              </a:rPr>
              <a:t>Langkah</a:t>
            </a:r>
            <a:r>
              <a:rPr lang="en-US" sz="2800" dirty="0" smtClean="0">
                <a:solidFill>
                  <a:srgbClr val="C00000"/>
                </a:solidFill>
              </a:rPr>
              <a:t> </a:t>
            </a:r>
            <a:r>
              <a:rPr lang="en-US" sz="2800" dirty="0" err="1" smtClean="0">
                <a:solidFill>
                  <a:srgbClr val="C00000"/>
                </a:solidFill>
              </a:rPr>
              <a:t>berikutnya</a:t>
            </a:r>
            <a:r>
              <a:rPr lang="en-US" sz="2800" dirty="0" smtClean="0">
                <a:solidFill>
                  <a:srgbClr val="C00000"/>
                </a:solidFill>
              </a:rPr>
              <a:t> </a:t>
            </a:r>
            <a:r>
              <a:rPr lang="en-US" sz="2800" dirty="0" err="1" smtClean="0"/>
              <a:t>setelah</a:t>
            </a:r>
            <a:r>
              <a:rPr lang="en-US" sz="2800" dirty="0" smtClean="0"/>
              <a:t> </a:t>
            </a:r>
            <a:r>
              <a:rPr lang="en-US" sz="2800" dirty="0" err="1" smtClean="0"/>
              <a:t>temuan</a:t>
            </a:r>
            <a:r>
              <a:rPr lang="en-US" sz="2800" dirty="0" smtClean="0"/>
              <a:t> </a:t>
            </a:r>
            <a:r>
              <a:rPr lang="en-US" sz="2800" dirty="0" err="1" smtClean="0"/>
              <a:t>diperoleh</a:t>
            </a:r>
            <a:r>
              <a:rPr lang="en-US" sz="2800" dirty="0" smtClean="0"/>
              <a:t> (</a:t>
            </a:r>
            <a:r>
              <a:rPr lang="en-US" sz="2800" i="1" dirty="0" smtClean="0"/>
              <a:t>Future Works</a:t>
            </a:r>
            <a:r>
              <a:rPr lang="en-US" sz="2800" dirty="0" smtClean="0"/>
              <a:t>)</a:t>
            </a:r>
          </a:p>
          <a:p>
            <a:r>
              <a:rPr lang="it-IT" sz="2800" dirty="0" smtClean="0"/>
              <a:t>Saran bisa berupa </a:t>
            </a:r>
            <a:r>
              <a:rPr lang="it-IT" sz="2800" dirty="0" smtClean="0">
                <a:solidFill>
                  <a:srgbClr val="C00000"/>
                </a:solidFill>
              </a:rPr>
              <a:t>teori, implementasi (praktis),</a:t>
            </a:r>
          </a:p>
          <a:p>
            <a:pPr>
              <a:buNone/>
            </a:pPr>
            <a:r>
              <a:rPr lang="en-US" sz="2800" dirty="0" smtClean="0">
                <a:solidFill>
                  <a:srgbClr val="C00000"/>
                </a:solidFill>
              </a:rPr>
              <a:t>    </a:t>
            </a:r>
            <a:r>
              <a:rPr lang="en-US" sz="2800" dirty="0" err="1" smtClean="0">
                <a:solidFill>
                  <a:srgbClr val="C00000"/>
                </a:solidFill>
              </a:rPr>
              <a:t>atau</a:t>
            </a:r>
            <a:r>
              <a:rPr lang="en-US" sz="2800" dirty="0" smtClean="0">
                <a:solidFill>
                  <a:srgbClr val="C00000"/>
                </a:solidFill>
              </a:rPr>
              <a:t> </a:t>
            </a:r>
            <a:r>
              <a:rPr lang="en-US" sz="2800" dirty="0" err="1" smtClean="0">
                <a:solidFill>
                  <a:srgbClr val="C00000"/>
                </a:solidFill>
              </a:rPr>
              <a:t>untuk</a:t>
            </a:r>
            <a:r>
              <a:rPr lang="en-US" sz="2800" dirty="0" smtClean="0">
                <a:solidFill>
                  <a:srgbClr val="C00000"/>
                </a:solidFill>
              </a:rPr>
              <a:t> </a:t>
            </a:r>
            <a:r>
              <a:rPr lang="en-US" sz="2800" dirty="0" err="1" smtClean="0">
                <a:solidFill>
                  <a:srgbClr val="C00000"/>
                </a:solidFill>
              </a:rPr>
              <a:t>penelitian</a:t>
            </a:r>
            <a:r>
              <a:rPr lang="en-US" sz="2800" dirty="0" smtClean="0">
                <a:solidFill>
                  <a:srgbClr val="C00000"/>
                </a:solidFill>
              </a:rPr>
              <a:t> </a:t>
            </a:r>
            <a:r>
              <a:rPr lang="en-US" sz="2800" dirty="0" err="1" smtClean="0">
                <a:solidFill>
                  <a:srgbClr val="C00000"/>
                </a:solidFill>
              </a:rPr>
              <a:t>berikutnya</a:t>
            </a:r>
            <a:endParaRPr lang="en-US" sz="2800" dirty="0" smtClean="0">
              <a:solidFill>
                <a:srgbClr val="C00000"/>
              </a:solidFill>
            </a:endParaRPr>
          </a:p>
          <a:p>
            <a:r>
              <a:rPr lang="fi-FI" sz="2800" dirty="0" smtClean="0"/>
              <a:t>Apabila kesimpulan menolak hipotesis, maka</a:t>
            </a:r>
          </a:p>
          <a:p>
            <a:pPr>
              <a:buNone/>
            </a:pPr>
            <a:r>
              <a:rPr lang="fi-FI" sz="2800" dirty="0" smtClean="0"/>
              <a:t>    perlu disarankan penelitian lebih lanjut untuk</a:t>
            </a:r>
          </a:p>
          <a:p>
            <a:pPr>
              <a:buNone/>
            </a:pPr>
            <a:r>
              <a:rPr lang="en-US" sz="2800" dirty="0" smtClean="0"/>
              <a:t>    </a:t>
            </a:r>
            <a:r>
              <a:rPr lang="en-US" sz="2800" dirty="0" err="1" smtClean="0">
                <a:solidFill>
                  <a:srgbClr val="C00000"/>
                </a:solidFill>
              </a:rPr>
              <a:t>menguji</a:t>
            </a:r>
            <a:r>
              <a:rPr lang="en-US" sz="2800" dirty="0" smtClean="0">
                <a:solidFill>
                  <a:srgbClr val="C00000"/>
                </a:solidFill>
              </a:rPr>
              <a:t> </a:t>
            </a:r>
            <a:r>
              <a:rPr lang="en-US" sz="2800" dirty="0" err="1" smtClean="0">
                <a:solidFill>
                  <a:srgbClr val="C00000"/>
                </a:solidFill>
              </a:rPr>
              <a:t>teori-teori</a:t>
            </a:r>
            <a:r>
              <a:rPr lang="en-US" sz="2800" dirty="0" smtClean="0">
                <a:solidFill>
                  <a:srgbClr val="C00000"/>
                </a:solidFill>
              </a:rPr>
              <a:t> </a:t>
            </a:r>
            <a:r>
              <a:rPr lang="en-US" sz="2800" dirty="0" smtClean="0"/>
              <a:t>yang </a:t>
            </a:r>
            <a:r>
              <a:rPr lang="en-US" sz="2800" dirty="0" err="1" smtClean="0"/>
              <a:t>ada</a:t>
            </a:r>
            <a:endParaRPr lang="en-US" sz="2800" dirty="0" smtClean="0"/>
          </a:p>
          <a:p>
            <a:r>
              <a:rPr lang="fi-FI" sz="2800" dirty="0" smtClean="0"/>
              <a:t>Apabila kesimpulan menerima hipotesis, maka</a:t>
            </a:r>
          </a:p>
          <a:p>
            <a:pPr>
              <a:buNone/>
            </a:pPr>
            <a:r>
              <a:rPr lang="en-US" sz="2800" dirty="0" smtClean="0"/>
              <a:t>    saran </a:t>
            </a:r>
            <a:r>
              <a:rPr lang="en-US" sz="2800" dirty="0" err="1" smtClean="0"/>
              <a:t>diarahkan</a:t>
            </a:r>
            <a:r>
              <a:rPr lang="en-US" sz="2800" dirty="0" smtClean="0"/>
              <a:t> </a:t>
            </a:r>
            <a:r>
              <a:rPr lang="en-US" sz="2800" dirty="0" err="1" smtClean="0"/>
              <a:t>ke</a:t>
            </a:r>
            <a:r>
              <a:rPr lang="en-US" sz="2800" dirty="0" smtClean="0"/>
              <a:t> </a:t>
            </a:r>
            <a:r>
              <a:rPr lang="en-US" sz="2800" dirty="0" err="1" smtClean="0">
                <a:solidFill>
                  <a:srgbClr val="C00000"/>
                </a:solidFill>
              </a:rPr>
              <a:t>langkah</a:t>
            </a:r>
            <a:r>
              <a:rPr lang="en-US" sz="2800" dirty="0" smtClean="0">
                <a:solidFill>
                  <a:srgbClr val="C00000"/>
                </a:solidFill>
              </a:rPr>
              <a:t> </a:t>
            </a:r>
            <a:r>
              <a:rPr lang="en-US" sz="2800" dirty="0" err="1" smtClean="0">
                <a:solidFill>
                  <a:srgbClr val="C00000"/>
                </a:solidFill>
              </a:rPr>
              <a:t>praktis</a:t>
            </a:r>
            <a:r>
              <a:rPr lang="en-US" sz="2800" dirty="0" smtClean="0">
                <a:solidFill>
                  <a:srgbClr val="C00000"/>
                </a:solidFill>
              </a:rPr>
              <a:t> </a:t>
            </a:r>
            <a:r>
              <a:rPr lang="en-US" sz="2800" dirty="0" err="1" smtClean="0">
                <a:solidFill>
                  <a:srgbClr val="C00000"/>
                </a:solidFill>
              </a:rPr>
              <a:t>bagaimana</a:t>
            </a:r>
            <a:endParaRPr lang="en-US" sz="2800" dirty="0" smtClean="0">
              <a:solidFill>
                <a:srgbClr val="C00000"/>
              </a:solidFill>
            </a:endParaRPr>
          </a:p>
          <a:p>
            <a:pPr>
              <a:buNone/>
            </a:pPr>
            <a:r>
              <a:rPr lang="en-US" sz="2800" dirty="0" smtClean="0">
                <a:solidFill>
                  <a:srgbClr val="C00000"/>
                </a:solidFill>
              </a:rPr>
              <a:t>    </a:t>
            </a:r>
            <a:r>
              <a:rPr lang="en-US" sz="2800" dirty="0" err="1" smtClean="0">
                <a:solidFill>
                  <a:srgbClr val="C00000"/>
                </a:solidFill>
              </a:rPr>
              <a:t>supaya</a:t>
            </a:r>
            <a:r>
              <a:rPr lang="en-US" sz="2800" dirty="0" smtClean="0">
                <a:solidFill>
                  <a:srgbClr val="C00000"/>
                </a:solidFill>
              </a:rPr>
              <a:t> </a:t>
            </a:r>
            <a:r>
              <a:rPr lang="en-US" sz="2800" dirty="0" err="1" smtClean="0">
                <a:solidFill>
                  <a:srgbClr val="C00000"/>
                </a:solidFill>
              </a:rPr>
              <a:t>hasil</a:t>
            </a:r>
            <a:r>
              <a:rPr lang="en-US" sz="2800" dirty="0" smtClean="0">
                <a:solidFill>
                  <a:srgbClr val="C00000"/>
                </a:solidFill>
              </a:rPr>
              <a:t> </a:t>
            </a:r>
            <a:r>
              <a:rPr lang="en-US" sz="2800" dirty="0" err="1" smtClean="0">
                <a:solidFill>
                  <a:srgbClr val="C00000"/>
                </a:solidFill>
              </a:rPr>
              <a:t>penelitian</a:t>
            </a:r>
            <a:r>
              <a:rPr lang="en-US" sz="2800" dirty="0" smtClean="0">
                <a:solidFill>
                  <a:srgbClr val="C00000"/>
                </a:solidFill>
              </a:rPr>
              <a:t> </a:t>
            </a:r>
            <a:r>
              <a:rPr lang="en-US" sz="2800" dirty="0" err="1" smtClean="0">
                <a:solidFill>
                  <a:srgbClr val="C00000"/>
                </a:solidFill>
              </a:rPr>
              <a:t>bisa</a:t>
            </a:r>
            <a:r>
              <a:rPr lang="en-US" sz="2800" dirty="0" smtClean="0">
                <a:solidFill>
                  <a:srgbClr val="C00000"/>
                </a:solidFill>
              </a:rPr>
              <a:t> </a:t>
            </a:r>
            <a:r>
              <a:rPr lang="en-US" sz="2800" dirty="0" err="1" smtClean="0">
                <a:solidFill>
                  <a:srgbClr val="C00000"/>
                </a:solidFill>
              </a:rPr>
              <a:t>diimplementasikan</a:t>
            </a:r>
            <a:endParaRPr lang="en-US" sz="2800" dirty="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32669982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Daftar Referensi</a:t>
            </a:r>
            <a:endParaRPr lang="en-US"/>
          </a:p>
        </p:txBody>
      </p:sp>
      <p:sp>
        <p:nvSpPr>
          <p:cNvPr id="3" name="Content Placeholder 2"/>
          <p:cNvSpPr>
            <a:spLocks noGrp="1"/>
          </p:cNvSpPr>
          <p:nvPr>
            <p:ph idx="1"/>
          </p:nvPr>
        </p:nvSpPr>
        <p:spPr/>
        <p:txBody>
          <a:bodyPr>
            <a:normAutofit lnSpcReduction="10000"/>
          </a:bodyPr>
          <a:lstStyle/>
          <a:p>
            <a:r>
              <a:rPr lang="id-ID" dirty="0" smtClean="0"/>
              <a:t>Tidak boleh dibuat dengan </a:t>
            </a:r>
            <a:r>
              <a:rPr lang="id-ID" dirty="0" smtClean="0">
                <a:solidFill>
                  <a:srgbClr val="C00000"/>
                </a:solidFill>
              </a:rPr>
              <a:t>ngawur dan asal-asalan</a:t>
            </a:r>
          </a:p>
          <a:p>
            <a:r>
              <a:rPr lang="id-ID" dirty="0" smtClean="0"/>
              <a:t>Harus lengkap, </a:t>
            </a:r>
            <a:r>
              <a:rPr lang="id-ID" dirty="0" smtClean="0">
                <a:solidFill>
                  <a:srgbClr val="C00000"/>
                </a:solidFill>
              </a:rPr>
              <a:t>penulis</a:t>
            </a:r>
            <a:r>
              <a:rPr lang="id-ID" dirty="0" smtClean="0"/>
              <a:t> (bedakan mana family name dan mana first name), </a:t>
            </a:r>
            <a:r>
              <a:rPr lang="id-ID" dirty="0" smtClean="0">
                <a:solidFill>
                  <a:srgbClr val="C00000"/>
                </a:solidFill>
              </a:rPr>
              <a:t>judul</a:t>
            </a:r>
            <a:r>
              <a:rPr lang="id-ID" dirty="0" smtClean="0"/>
              <a:t>, </a:t>
            </a:r>
            <a:r>
              <a:rPr lang="id-ID" dirty="0" smtClean="0">
                <a:solidFill>
                  <a:srgbClr val="C00000"/>
                </a:solidFill>
              </a:rPr>
              <a:t>publikasi</a:t>
            </a:r>
            <a:r>
              <a:rPr lang="id-ID" dirty="0" smtClean="0"/>
              <a:t>, </a:t>
            </a:r>
            <a:r>
              <a:rPr lang="id-ID" dirty="0" smtClean="0">
                <a:solidFill>
                  <a:srgbClr val="C00000"/>
                </a:solidFill>
              </a:rPr>
              <a:t>tahun</a:t>
            </a:r>
            <a:r>
              <a:rPr lang="id-ID" dirty="0" smtClean="0"/>
              <a:t>, </a:t>
            </a:r>
            <a:r>
              <a:rPr lang="id-ID" dirty="0" smtClean="0">
                <a:solidFill>
                  <a:srgbClr val="C00000"/>
                </a:solidFill>
              </a:rPr>
              <a:t>Vol.</a:t>
            </a:r>
            <a:r>
              <a:rPr lang="id-ID" dirty="0" smtClean="0"/>
              <a:t>, </a:t>
            </a:r>
            <a:r>
              <a:rPr lang="id-ID" dirty="0" smtClean="0">
                <a:solidFill>
                  <a:srgbClr val="C00000"/>
                </a:solidFill>
              </a:rPr>
              <a:t>No.</a:t>
            </a:r>
            <a:r>
              <a:rPr lang="id-ID" dirty="0" smtClean="0"/>
              <a:t>, dsb</a:t>
            </a:r>
          </a:p>
          <a:p>
            <a:r>
              <a:rPr lang="id-ID" dirty="0" smtClean="0"/>
              <a:t>Untuk yang pakai mendeley, cek dengan baik atribut paper, usahakan </a:t>
            </a:r>
            <a:r>
              <a:rPr lang="id-ID" dirty="0" smtClean="0">
                <a:solidFill>
                  <a:srgbClr val="C00000"/>
                </a:solidFill>
              </a:rPr>
              <a:t>update dengan nomor DOI </a:t>
            </a:r>
            <a:r>
              <a:rPr lang="id-ID" dirty="0" smtClean="0"/>
              <a:t>yang kita cari lewat internet or mendeley.com untuk menjamin kebenaran referensi</a:t>
            </a:r>
            <a:endParaRPr lang="en-US" dirty="0" smtClean="0"/>
          </a:p>
          <a:p>
            <a:r>
              <a:rPr lang="en-US" dirty="0" err="1" smtClean="0"/>
              <a:t>Lakukan</a:t>
            </a:r>
            <a:r>
              <a:rPr lang="en-US" dirty="0" smtClean="0"/>
              <a:t> </a:t>
            </a:r>
            <a:r>
              <a:rPr lang="en-US" dirty="0" smtClean="0">
                <a:solidFill>
                  <a:srgbClr val="C00000"/>
                </a:solidFill>
              </a:rPr>
              <a:t>editing </a:t>
            </a:r>
            <a:r>
              <a:rPr lang="en-US" dirty="0" err="1" smtClean="0">
                <a:solidFill>
                  <a:srgbClr val="C00000"/>
                </a:solidFill>
              </a:rPr>
              <a:t>pada</a:t>
            </a:r>
            <a:r>
              <a:rPr lang="en-US" dirty="0">
                <a:solidFill>
                  <a:srgbClr val="C00000"/>
                </a:solidFill>
              </a:rPr>
              <a:t> </a:t>
            </a:r>
            <a:r>
              <a:rPr lang="en-US" dirty="0" smtClean="0">
                <a:solidFill>
                  <a:srgbClr val="C00000"/>
                </a:solidFill>
              </a:rPr>
              <a:t>data </a:t>
            </a:r>
            <a:r>
              <a:rPr lang="en-US" dirty="0" err="1" smtClean="0">
                <a:solidFill>
                  <a:srgbClr val="C00000"/>
                </a:solidFill>
              </a:rPr>
              <a:t>referensi</a:t>
            </a:r>
            <a:r>
              <a:rPr lang="en-US" dirty="0" smtClean="0">
                <a:solidFill>
                  <a:srgbClr val="C00000"/>
                </a:solidFill>
              </a:rPr>
              <a:t> yang </a:t>
            </a:r>
            <a:r>
              <a:rPr lang="en-US" dirty="0" err="1" smtClean="0">
                <a:solidFill>
                  <a:srgbClr val="C00000"/>
                </a:solidFill>
              </a:rPr>
              <a:t>tidak</a:t>
            </a:r>
            <a:r>
              <a:rPr lang="en-US" dirty="0" smtClean="0">
                <a:solidFill>
                  <a:srgbClr val="C00000"/>
                </a:solidFill>
              </a:rPr>
              <a:t> </a:t>
            </a:r>
            <a:r>
              <a:rPr lang="en-US" dirty="0" err="1" smtClean="0">
                <a:solidFill>
                  <a:srgbClr val="C00000"/>
                </a:solidFill>
              </a:rPr>
              <a:t>rapi</a:t>
            </a:r>
            <a:r>
              <a:rPr lang="en-US" dirty="0" smtClean="0"/>
              <a:t>, </a:t>
            </a:r>
            <a:r>
              <a:rPr lang="en-US" dirty="0" err="1" smtClean="0"/>
              <a:t>misalnya</a:t>
            </a:r>
            <a:r>
              <a:rPr lang="en-US" dirty="0" smtClean="0"/>
              <a:t> </a:t>
            </a:r>
            <a:r>
              <a:rPr lang="en-US" dirty="0" err="1" smtClean="0"/>
              <a:t>judul</a:t>
            </a:r>
            <a:r>
              <a:rPr lang="en-US" dirty="0" smtClean="0"/>
              <a:t> </a:t>
            </a:r>
            <a:r>
              <a:rPr lang="en-US" dirty="0" err="1" smtClean="0"/>
              <a:t>kapital</a:t>
            </a:r>
            <a:r>
              <a:rPr lang="en-US" dirty="0" smtClean="0"/>
              <a:t> </a:t>
            </a:r>
            <a:r>
              <a:rPr lang="en-US" dirty="0" err="1" smtClean="0"/>
              <a:t>semua</a:t>
            </a:r>
            <a:r>
              <a:rPr lang="en-US" dirty="0" smtClean="0"/>
              <a:t>, </a:t>
            </a:r>
            <a:r>
              <a:rPr lang="en-US" dirty="0" err="1" smtClean="0"/>
              <a:t>tidak</a:t>
            </a:r>
            <a:r>
              <a:rPr lang="en-US" dirty="0" smtClean="0"/>
              <a:t> </a:t>
            </a:r>
            <a:r>
              <a:rPr lang="en-US" dirty="0" err="1" smtClean="0"/>
              <a:t>lengkap</a:t>
            </a:r>
            <a:r>
              <a:rPr lang="en-US" dirty="0" smtClean="0"/>
              <a:t> </a:t>
            </a:r>
            <a:r>
              <a:rPr lang="en-US" dirty="0" err="1" smtClean="0"/>
              <a:t>datanya</a:t>
            </a:r>
            <a:r>
              <a:rPr lang="en-US" dirty="0" smtClean="0"/>
              <a:t>, </a:t>
            </a:r>
            <a:r>
              <a:rPr lang="en-US" dirty="0" err="1" smtClean="0"/>
              <a:t>dsb</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28043884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4.5 </a:t>
            </a:r>
            <a:r>
              <a:rPr lang="en-US" sz="4000" dirty="0" err="1"/>
              <a:t>Kiat</a:t>
            </a:r>
            <a:r>
              <a:rPr lang="en-US" sz="4000" dirty="0"/>
              <a:t> </a:t>
            </a:r>
            <a:r>
              <a:rPr lang="en-US" sz="4000" dirty="0" err="1"/>
              <a:t>dan</a:t>
            </a:r>
            <a:r>
              <a:rPr lang="en-US" sz="4000" dirty="0"/>
              <a:t> </a:t>
            </a:r>
            <a:r>
              <a:rPr lang="en-US" sz="4000" dirty="0" err="1"/>
              <a:t>Prosedur</a:t>
            </a:r>
            <a:r>
              <a:rPr lang="en-US" sz="4000" dirty="0"/>
              <a:t> </a:t>
            </a:r>
            <a:r>
              <a:rPr lang="en-US" sz="4000" dirty="0" err="1"/>
              <a:t>Publikasi</a:t>
            </a:r>
            <a:r>
              <a:rPr lang="en-US" sz="4000" dirty="0"/>
              <a:t> </a:t>
            </a:r>
            <a:r>
              <a:rPr lang="en-US" sz="4000" dirty="0" err="1"/>
              <a:t>Ilmiah</a:t>
            </a:r>
            <a:r>
              <a:rPr lang="en-US" sz="4000" dirty="0"/>
              <a:t> </a:t>
            </a:r>
            <a:r>
              <a:rPr lang="en-US" sz="4000" dirty="0" err="1"/>
              <a:t>untuk</a:t>
            </a:r>
            <a:r>
              <a:rPr lang="en-US" sz="4000" dirty="0"/>
              <a:t> </a:t>
            </a:r>
            <a:r>
              <a:rPr lang="en-US" sz="4000" dirty="0" err="1"/>
              <a:t>Jurnal</a:t>
            </a:r>
            <a:r>
              <a:rPr lang="en-US" sz="4000" dirty="0"/>
              <a:t> </a:t>
            </a:r>
            <a:r>
              <a:rPr lang="en-US" sz="4000" dirty="0" err="1"/>
              <a:t>Internasional</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117</a:t>
            </a:fld>
            <a:endParaRPr lang="en-US">
              <a:solidFill>
                <a:prstClr val="black">
                  <a:tint val="75000"/>
                </a:prstClr>
              </a:solidFill>
            </a:endParaRPr>
          </a:p>
        </p:txBody>
      </p:sp>
    </p:spTree>
    <p:extLst>
      <p:ext uri="{BB962C8B-B14F-4D97-AF65-F5344CB8AC3E}">
        <p14:creationId xmlns:p14="http://schemas.microsoft.com/office/powerpoint/2010/main" val="7412510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Kiat</a:t>
            </a:r>
            <a:r>
              <a:rPr lang="en-US" dirty="0" smtClean="0"/>
              <a:t> </a:t>
            </a:r>
            <a:r>
              <a:rPr lang="en-US" dirty="0" err="1" smtClean="0"/>
              <a:t>Penulisan</a:t>
            </a:r>
            <a:r>
              <a:rPr lang="en-US" dirty="0" smtClean="0"/>
              <a:t> </a:t>
            </a:r>
            <a:r>
              <a:rPr lang="en-US" dirty="0" err="1" smtClean="0"/>
              <a:t>Ilmiah</a:t>
            </a:r>
            <a:endParaRPr lang="en-US" dirty="0"/>
          </a:p>
        </p:txBody>
      </p:sp>
      <p:sp>
        <p:nvSpPr>
          <p:cNvPr id="3" name="Content Placeholder 2"/>
          <p:cNvSpPr>
            <a:spLocks noGrp="1"/>
          </p:cNvSpPr>
          <p:nvPr>
            <p:ph idx="1"/>
          </p:nvPr>
        </p:nvSpPr>
        <p:spPr>
          <a:xfrm>
            <a:off x="628651" y="1219200"/>
            <a:ext cx="8134350" cy="5334000"/>
          </a:xfrm>
        </p:spPr>
        <p:txBody>
          <a:bodyPr>
            <a:normAutofit lnSpcReduction="10000"/>
          </a:bodyPr>
          <a:lstStyle/>
          <a:p>
            <a:pPr marL="514350" indent="-514350">
              <a:buFont typeface="+mj-lt"/>
              <a:buAutoNum type="arabicPeriod"/>
            </a:pPr>
            <a:r>
              <a:rPr lang="en-US" sz="2500" dirty="0" err="1" smtClean="0"/>
              <a:t>Tampilkan</a:t>
            </a:r>
            <a:r>
              <a:rPr lang="en-US" sz="2500" dirty="0" smtClean="0"/>
              <a:t> </a:t>
            </a:r>
            <a:r>
              <a:rPr lang="en-US" sz="2500" dirty="0" err="1" smtClean="0">
                <a:solidFill>
                  <a:srgbClr val="C00000"/>
                </a:solidFill>
              </a:rPr>
              <a:t>kontribusi</a:t>
            </a:r>
            <a:r>
              <a:rPr lang="en-US" sz="2500" dirty="0" smtClean="0">
                <a:solidFill>
                  <a:srgbClr val="C00000"/>
                </a:solidFill>
              </a:rPr>
              <a:t> </a:t>
            </a:r>
            <a:r>
              <a:rPr lang="en-US" sz="2500" dirty="0" err="1" smtClean="0">
                <a:solidFill>
                  <a:srgbClr val="C00000"/>
                </a:solidFill>
              </a:rPr>
              <a:t>pengetahuan</a:t>
            </a:r>
            <a:r>
              <a:rPr lang="en-US" sz="2500" dirty="0" smtClean="0">
                <a:solidFill>
                  <a:srgbClr val="C00000"/>
                </a:solidFill>
              </a:rPr>
              <a:t> </a:t>
            </a:r>
            <a:r>
              <a:rPr lang="en-US" sz="2500" dirty="0" err="1" smtClean="0"/>
              <a:t>dari</a:t>
            </a:r>
            <a:r>
              <a:rPr lang="en-US" sz="2500" dirty="0" smtClean="0"/>
              <a:t> </a:t>
            </a:r>
            <a:r>
              <a:rPr lang="en-US" sz="2500" dirty="0" err="1" smtClean="0"/>
              <a:t>penelitian</a:t>
            </a:r>
            <a:r>
              <a:rPr lang="en-US" sz="2500" dirty="0" smtClean="0"/>
              <a:t> yang </a:t>
            </a:r>
            <a:r>
              <a:rPr lang="en-US" sz="2500" dirty="0" err="1" smtClean="0"/>
              <a:t>dilakukan</a:t>
            </a:r>
            <a:endParaRPr lang="en-US" sz="2500" dirty="0" smtClean="0"/>
          </a:p>
          <a:p>
            <a:pPr marL="514350" indent="-514350">
              <a:buFont typeface="+mj-lt"/>
              <a:buAutoNum type="arabicPeriod"/>
            </a:pPr>
            <a:r>
              <a:rPr lang="en-US" sz="2500" dirty="0" err="1" smtClean="0">
                <a:solidFill>
                  <a:srgbClr val="C00000"/>
                </a:solidFill>
              </a:rPr>
              <a:t>Susunan</a:t>
            </a:r>
            <a:r>
              <a:rPr lang="en-US" sz="2500" dirty="0" smtClean="0">
                <a:solidFill>
                  <a:srgbClr val="C00000"/>
                </a:solidFill>
              </a:rPr>
              <a:t> </a:t>
            </a:r>
            <a:r>
              <a:rPr lang="en-US" sz="2500" dirty="0" err="1" smtClean="0">
                <a:solidFill>
                  <a:srgbClr val="C00000"/>
                </a:solidFill>
              </a:rPr>
              <a:t>penulisan</a:t>
            </a:r>
            <a:r>
              <a:rPr lang="en-US" sz="2500" dirty="0" smtClean="0"/>
              <a:t> </a:t>
            </a:r>
            <a:r>
              <a:rPr lang="en-US" sz="2500" dirty="0" err="1" smtClean="0"/>
              <a:t>menggunakan</a:t>
            </a:r>
            <a:r>
              <a:rPr lang="en-US" sz="2500" dirty="0" smtClean="0"/>
              <a:t> </a:t>
            </a:r>
            <a:r>
              <a:rPr lang="en-US" sz="2500" dirty="0" err="1" smtClean="0"/>
              <a:t>konsep</a:t>
            </a:r>
            <a:r>
              <a:rPr lang="en-US" sz="2500" dirty="0" smtClean="0"/>
              <a:t> </a:t>
            </a:r>
            <a:r>
              <a:rPr lang="en-US" sz="2500" dirty="0" err="1" smtClean="0">
                <a:solidFill>
                  <a:srgbClr val="0070C0"/>
                </a:solidFill>
              </a:rPr>
              <a:t>IMRaD</a:t>
            </a:r>
            <a:r>
              <a:rPr lang="en-US" sz="2500" dirty="0" smtClean="0">
                <a:solidFill>
                  <a:srgbClr val="0070C0"/>
                </a:solidFill>
              </a:rPr>
              <a:t> </a:t>
            </a:r>
            <a:r>
              <a:rPr lang="en-US" sz="2500" dirty="0" smtClean="0"/>
              <a:t>(Introduction, Methods, Result and Discussion)</a:t>
            </a:r>
          </a:p>
          <a:p>
            <a:pPr marL="514350" indent="-514350">
              <a:buFont typeface="+mj-lt"/>
              <a:buAutoNum type="arabicPeriod"/>
            </a:pPr>
            <a:r>
              <a:rPr lang="en-US" sz="2500" dirty="0" err="1" smtClean="0">
                <a:solidFill>
                  <a:srgbClr val="C00000"/>
                </a:solidFill>
              </a:rPr>
              <a:t>Judul</a:t>
            </a:r>
            <a:r>
              <a:rPr lang="en-US" sz="2500" dirty="0" smtClean="0">
                <a:solidFill>
                  <a:srgbClr val="C00000"/>
                </a:solidFill>
              </a:rPr>
              <a:t> </a:t>
            </a:r>
            <a:r>
              <a:rPr lang="en-US" sz="2500" dirty="0" err="1" smtClean="0"/>
              <a:t>harus</a:t>
            </a:r>
            <a:r>
              <a:rPr lang="en-US" sz="2500" dirty="0" smtClean="0"/>
              <a:t> </a:t>
            </a:r>
            <a:r>
              <a:rPr lang="en-US" sz="2500" dirty="0" err="1" smtClean="0">
                <a:solidFill>
                  <a:srgbClr val="0070C0"/>
                </a:solidFill>
              </a:rPr>
              <a:t>singkat</a:t>
            </a:r>
            <a:r>
              <a:rPr lang="en-US" sz="2500" dirty="0" smtClean="0"/>
              <a:t>, </a:t>
            </a:r>
            <a:r>
              <a:rPr lang="en-US" sz="2500" dirty="0" err="1" smtClean="0"/>
              <a:t>padat</a:t>
            </a:r>
            <a:r>
              <a:rPr lang="en-US" sz="2500" dirty="0" smtClean="0"/>
              <a:t> </a:t>
            </a:r>
            <a:r>
              <a:rPr lang="en-US" sz="2500" dirty="0" err="1" smtClean="0"/>
              <a:t>dan</a:t>
            </a:r>
            <a:r>
              <a:rPr lang="en-US" sz="2500" dirty="0" smtClean="0"/>
              <a:t> </a:t>
            </a:r>
            <a:r>
              <a:rPr lang="en-US" sz="2500" dirty="0" err="1" smtClean="0"/>
              <a:t>jelas</a:t>
            </a:r>
            <a:r>
              <a:rPr lang="en-US" sz="2500" dirty="0" smtClean="0"/>
              <a:t> </a:t>
            </a:r>
            <a:r>
              <a:rPr lang="en-US" sz="2500" dirty="0" err="1" smtClean="0">
                <a:solidFill>
                  <a:srgbClr val="0070C0"/>
                </a:solidFill>
              </a:rPr>
              <a:t>menunjukkan</a:t>
            </a:r>
            <a:r>
              <a:rPr lang="en-US" sz="2500" dirty="0" smtClean="0">
                <a:solidFill>
                  <a:srgbClr val="0070C0"/>
                </a:solidFill>
              </a:rPr>
              <a:t> </a:t>
            </a:r>
            <a:r>
              <a:rPr lang="en-US" sz="2500" dirty="0" err="1" smtClean="0">
                <a:solidFill>
                  <a:srgbClr val="0070C0"/>
                </a:solidFill>
              </a:rPr>
              <a:t>kontribusi</a:t>
            </a:r>
            <a:endParaRPr lang="en-US" sz="2500" dirty="0"/>
          </a:p>
          <a:p>
            <a:pPr marL="514350" indent="-514350">
              <a:buFont typeface="+mj-lt"/>
              <a:buAutoNum type="arabicPeriod"/>
            </a:pPr>
            <a:r>
              <a:rPr lang="en-US" sz="2500" dirty="0" err="1" smtClean="0">
                <a:solidFill>
                  <a:srgbClr val="C00000"/>
                </a:solidFill>
              </a:rPr>
              <a:t>Abstrak</a:t>
            </a:r>
            <a:r>
              <a:rPr lang="en-US" sz="2500" dirty="0" smtClean="0">
                <a:solidFill>
                  <a:srgbClr val="C00000"/>
                </a:solidFill>
              </a:rPr>
              <a:t> </a:t>
            </a:r>
            <a:r>
              <a:rPr lang="en-US" sz="2500" dirty="0" err="1" smtClean="0"/>
              <a:t>harus</a:t>
            </a:r>
            <a:r>
              <a:rPr lang="en-US" sz="2500" dirty="0" smtClean="0"/>
              <a:t> </a:t>
            </a:r>
            <a:r>
              <a:rPr lang="en-US" sz="2500" dirty="0" err="1" smtClean="0"/>
              <a:t>memuat</a:t>
            </a:r>
            <a:r>
              <a:rPr lang="en-US" sz="2500" dirty="0" smtClean="0"/>
              <a:t> </a:t>
            </a:r>
            <a:r>
              <a:rPr lang="en-US" sz="2500" dirty="0" err="1" smtClean="0">
                <a:solidFill>
                  <a:srgbClr val="0070C0"/>
                </a:solidFill>
              </a:rPr>
              <a:t>masalah</a:t>
            </a:r>
            <a:r>
              <a:rPr lang="en-US" sz="2500" dirty="0" smtClean="0"/>
              <a:t>, </a:t>
            </a:r>
            <a:r>
              <a:rPr lang="en-US" sz="2500" dirty="0" err="1" smtClean="0">
                <a:solidFill>
                  <a:srgbClr val="0070C0"/>
                </a:solidFill>
              </a:rPr>
              <a:t>metode</a:t>
            </a:r>
            <a:r>
              <a:rPr lang="en-US" sz="2500" dirty="0" smtClean="0">
                <a:solidFill>
                  <a:srgbClr val="0070C0"/>
                </a:solidFill>
              </a:rPr>
              <a:t> </a:t>
            </a:r>
            <a:r>
              <a:rPr lang="en-US" sz="2500" dirty="0" err="1" smtClean="0"/>
              <a:t>dan</a:t>
            </a:r>
            <a:r>
              <a:rPr lang="en-US" sz="2500" dirty="0" smtClean="0"/>
              <a:t> </a:t>
            </a:r>
            <a:r>
              <a:rPr lang="en-US" sz="2500" dirty="0" err="1" smtClean="0">
                <a:solidFill>
                  <a:srgbClr val="0070C0"/>
                </a:solidFill>
              </a:rPr>
              <a:t>hasil</a:t>
            </a:r>
            <a:endParaRPr lang="en-US" sz="2500" dirty="0" smtClean="0">
              <a:solidFill>
                <a:srgbClr val="0070C0"/>
              </a:solidFill>
            </a:endParaRPr>
          </a:p>
          <a:p>
            <a:pPr marL="514350" indent="-514350">
              <a:buFont typeface="+mj-lt"/>
              <a:buAutoNum type="arabicPeriod"/>
            </a:pPr>
            <a:r>
              <a:rPr lang="en-US" sz="2500" dirty="0" err="1" smtClean="0">
                <a:solidFill>
                  <a:srgbClr val="C00000"/>
                </a:solidFill>
              </a:rPr>
              <a:t>Masalah</a:t>
            </a:r>
            <a:r>
              <a:rPr lang="en-US" sz="2500" dirty="0" smtClean="0">
                <a:solidFill>
                  <a:srgbClr val="C00000"/>
                </a:solidFill>
              </a:rPr>
              <a:t> </a:t>
            </a:r>
            <a:r>
              <a:rPr lang="en-US" sz="2500" dirty="0" err="1" smtClean="0"/>
              <a:t>penelitian</a:t>
            </a:r>
            <a:r>
              <a:rPr lang="en-US" sz="2500" dirty="0" smtClean="0"/>
              <a:t> </a:t>
            </a:r>
            <a:r>
              <a:rPr lang="en-US" sz="2500" dirty="0" err="1" smtClean="0"/>
              <a:t>harus</a:t>
            </a:r>
            <a:r>
              <a:rPr lang="en-US" sz="2500" dirty="0" smtClean="0"/>
              <a:t> </a:t>
            </a:r>
            <a:r>
              <a:rPr lang="en-US" sz="2500" dirty="0" err="1" smtClean="0">
                <a:solidFill>
                  <a:srgbClr val="0070C0"/>
                </a:solidFill>
              </a:rPr>
              <a:t>tajam</a:t>
            </a:r>
            <a:r>
              <a:rPr lang="en-US" sz="2500" dirty="0" smtClean="0">
                <a:solidFill>
                  <a:srgbClr val="0070C0"/>
                </a:solidFill>
              </a:rPr>
              <a:t>, </a:t>
            </a:r>
            <a:r>
              <a:rPr lang="en-US" sz="2500" dirty="0" err="1" smtClean="0">
                <a:solidFill>
                  <a:srgbClr val="0070C0"/>
                </a:solidFill>
              </a:rPr>
              <a:t>eksplisit</a:t>
            </a:r>
            <a:r>
              <a:rPr lang="en-US" sz="2500" dirty="0" smtClean="0">
                <a:solidFill>
                  <a:srgbClr val="0070C0"/>
                </a:solidFill>
              </a:rPr>
              <a:t> </a:t>
            </a:r>
            <a:r>
              <a:rPr lang="en-US" sz="2500" dirty="0" err="1" smtClean="0">
                <a:solidFill>
                  <a:srgbClr val="0070C0"/>
                </a:solidFill>
              </a:rPr>
              <a:t>dan</a:t>
            </a:r>
            <a:r>
              <a:rPr lang="en-US" sz="2500" dirty="0" smtClean="0">
                <a:solidFill>
                  <a:srgbClr val="0070C0"/>
                </a:solidFill>
              </a:rPr>
              <a:t> </a:t>
            </a:r>
            <a:r>
              <a:rPr lang="en-US" sz="2500" dirty="0" err="1" smtClean="0">
                <a:solidFill>
                  <a:srgbClr val="0070C0"/>
                </a:solidFill>
              </a:rPr>
              <a:t>dilandasi</a:t>
            </a:r>
            <a:endParaRPr lang="en-US" sz="2500" dirty="0" smtClean="0">
              <a:solidFill>
                <a:srgbClr val="0070C0"/>
              </a:solidFill>
            </a:endParaRPr>
          </a:p>
          <a:p>
            <a:pPr marL="514350" indent="-514350">
              <a:buFont typeface="+mj-lt"/>
              <a:buAutoNum type="arabicPeriod"/>
            </a:pPr>
            <a:r>
              <a:rPr lang="en-US" sz="2500" dirty="0" err="1" smtClean="0">
                <a:solidFill>
                  <a:srgbClr val="C00000"/>
                </a:solidFill>
              </a:rPr>
              <a:t>Metode</a:t>
            </a:r>
            <a:r>
              <a:rPr lang="en-US" sz="2500" dirty="0" smtClean="0">
                <a:solidFill>
                  <a:srgbClr val="C00000"/>
                </a:solidFill>
              </a:rPr>
              <a:t> </a:t>
            </a:r>
            <a:r>
              <a:rPr lang="en-US" sz="2500" dirty="0" smtClean="0"/>
              <a:t>yang </a:t>
            </a:r>
            <a:r>
              <a:rPr lang="en-US" sz="2500" dirty="0" err="1" smtClean="0"/>
              <a:t>diusulkan</a:t>
            </a:r>
            <a:r>
              <a:rPr lang="en-US" sz="2500" dirty="0" smtClean="0"/>
              <a:t> </a:t>
            </a:r>
            <a:r>
              <a:rPr lang="en-US" sz="2500" dirty="0" err="1" smtClean="0"/>
              <a:t>harus</a:t>
            </a:r>
            <a:r>
              <a:rPr lang="en-US" sz="2500" dirty="0" smtClean="0"/>
              <a:t> </a:t>
            </a:r>
            <a:r>
              <a:rPr lang="en-US" sz="2500" dirty="0" err="1" smtClean="0">
                <a:solidFill>
                  <a:srgbClr val="0070C0"/>
                </a:solidFill>
              </a:rPr>
              <a:t>divalidasi</a:t>
            </a:r>
            <a:r>
              <a:rPr lang="en-US" sz="2500" dirty="0" smtClean="0">
                <a:solidFill>
                  <a:srgbClr val="0070C0"/>
                </a:solidFill>
              </a:rPr>
              <a:t> </a:t>
            </a:r>
            <a:r>
              <a:rPr lang="en-US" sz="2500" dirty="0" err="1" smtClean="0">
                <a:solidFill>
                  <a:srgbClr val="0070C0"/>
                </a:solidFill>
              </a:rPr>
              <a:t>dan</a:t>
            </a:r>
            <a:r>
              <a:rPr lang="en-US" sz="2500" dirty="0" smtClean="0">
                <a:solidFill>
                  <a:srgbClr val="0070C0"/>
                </a:solidFill>
              </a:rPr>
              <a:t> </a:t>
            </a:r>
            <a:r>
              <a:rPr lang="en-US" sz="2500" dirty="0" err="1" smtClean="0">
                <a:solidFill>
                  <a:srgbClr val="0070C0"/>
                </a:solidFill>
              </a:rPr>
              <a:t>diukur</a:t>
            </a:r>
            <a:r>
              <a:rPr lang="en-US" sz="2500" dirty="0" smtClean="0">
                <a:solidFill>
                  <a:srgbClr val="0070C0"/>
                </a:solidFill>
              </a:rPr>
              <a:t> </a:t>
            </a:r>
            <a:r>
              <a:rPr lang="en-US" sz="2500" dirty="0" err="1" smtClean="0">
                <a:solidFill>
                  <a:srgbClr val="0070C0"/>
                </a:solidFill>
              </a:rPr>
              <a:t>efektifitasnya</a:t>
            </a:r>
            <a:endParaRPr lang="en-US" sz="2500" dirty="0" smtClean="0">
              <a:solidFill>
                <a:srgbClr val="0070C0"/>
              </a:solidFill>
            </a:endParaRPr>
          </a:p>
          <a:p>
            <a:pPr marL="514350" indent="-514350">
              <a:buFont typeface="+mj-lt"/>
              <a:buAutoNum type="arabicPeriod"/>
            </a:pPr>
            <a:r>
              <a:rPr lang="en-US" sz="2500" dirty="0" err="1" smtClean="0">
                <a:solidFill>
                  <a:srgbClr val="C00000"/>
                </a:solidFill>
              </a:rPr>
              <a:t>Penarikan</a:t>
            </a:r>
            <a:r>
              <a:rPr lang="en-US" sz="2500" dirty="0" smtClean="0">
                <a:solidFill>
                  <a:srgbClr val="C00000"/>
                </a:solidFill>
              </a:rPr>
              <a:t> </a:t>
            </a:r>
            <a:r>
              <a:rPr lang="en-US" sz="2500" dirty="0" err="1" smtClean="0">
                <a:solidFill>
                  <a:srgbClr val="C00000"/>
                </a:solidFill>
              </a:rPr>
              <a:t>kesimpulan</a:t>
            </a:r>
            <a:r>
              <a:rPr lang="en-US" sz="2500" dirty="0" smtClean="0">
                <a:solidFill>
                  <a:srgbClr val="C00000"/>
                </a:solidFill>
              </a:rPr>
              <a:t> </a:t>
            </a:r>
            <a:r>
              <a:rPr lang="en-US" sz="2500" dirty="0" err="1" smtClean="0"/>
              <a:t>harus</a:t>
            </a:r>
            <a:r>
              <a:rPr lang="en-US" sz="2500" dirty="0"/>
              <a:t> </a:t>
            </a:r>
            <a:r>
              <a:rPr lang="en-US" sz="2500" dirty="0" err="1" smtClean="0">
                <a:solidFill>
                  <a:srgbClr val="0070C0"/>
                </a:solidFill>
              </a:rPr>
              <a:t>sesuai</a:t>
            </a:r>
            <a:r>
              <a:rPr lang="en-US" sz="2500" dirty="0" smtClean="0">
                <a:solidFill>
                  <a:srgbClr val="0070C0"/>
                </a:solidFill>
              </a:rPr>
              <a:t> </a:t>
            </a:r>
            <a:r>
              <a:rPr lang="en-US" sz="2500" dirty="0" err="1" smtClean="0">
                <a:solidFill>
                  <a:srgbClr val="0070C0"/>
                </a:solidFill>
              </a:rPr>
              <a:t>dengan</a:t>
            </a:r>
            <a:r>
              <a:rPr lang="en-US" sz="2500" dirty="0" smtClean="0">
                <a:solidFill>
                  <a:srgbClr val="0070C0"/>
                </a:solidFill>
              </a:rPr>
              <a:t> </a:t>
            </a:r>
            <a:r>
              <a:rPr lang="en-US" sz="2500" dirty="0" err="1" smtClean="0">
                <a:solidFill>
                  <a:srgbClr val="0070C0"/>
                </a:solidFill>
              </a:rPr>
              <a:t>hasil</a:t>
            </a:r>
            <a:r>
              <a:rPr lang="en-US" sz="2500" dirty="0" smtClean="0">
                <a:solidFill>
                  <a:srgbClr val="0070C0"/>
                </a:solidFill>
              </a:rPr>
              <a:t> </a:t>
            </a:r>
            <a:r>
              <a:rPr lang="en-US" sz="2500" dirty="0" err="1" smtClean="0">
                <a:solidFill>
                  <a:srgbClr val="0070C0"/>
                </a:solidFill>
              </a:rPr>
              <a:t>penelitian</a:t>
            </a:r>
            <a:r>
              <a:rPr lang="en-US" sz="2500" dirty="0" smtClean="0"/>
              <a:t> </a:t>
            </a:r>
            <a:r>
              <a:rPr lang="en-US" sz="2500" dirty="0" err="1" smtClean="0"/>
              <a:t>dan</a:t>
            </a:r>
            <a:r>
              <a:rPr lang="en-US" sz="2500" dirty="0" smtClean="0"/>
              <a:t> </a:t>
            </a:r>
            <a:r>
              <a:rPr lang="en-US" sz="2500" dirty="0" err="1" smtClean="0">
                <a:solidFill>
                  <a:srgbClr val="0070C0"/>
                </a:solidFill>
              </a:rPr>
              <a:t>selaras</a:t>
            </a:r>
            <a:r>
              <a:rPr lang="en-US" sz="2500" dirty="0" smtClean="0">
                <a:solidFill>
                  <a:srgbClr val="0070C0"/>
                </a:solidFill>
              </a:rPr>
              <a:t> </a:t>
            </a:r>
            <a:r>
              <a:rPr lang="en-US" sz="2500" dirty="0" err="1" smtClean="0">
                <a:solidFill>
                  <a:srgbClr val="0070C0"/>
                </a:solidFill>
              </a:rPr>
              <a:t>dan</a:t>
            </a:r>
            <a:r>
              <a:rPr lang="en-US" sz="2500" dirty="0" smtClean="0">
                <a:solidFill>
                  <a:srgbClr val="0070C0"/>
                </a:solidFill>
              </a:rPr>
              <a:t> </a:t>
            </a:r>
            <a:r>
              <a:rPr lang="en-US" sz="2500" dirty="0" err="1" smtClean="0">
                <a:solidFill>
                  <a:srgbClr val="0070C0"/>
                </a:solidFill>
              </a:rPr>
              <a:t>masalah</a:t>
            </a:r>
            <a:r>
              <a:rPr lang="en-US" sz="2500" dirty="0" smtClean="0">
                <a:solidFill>
                  <a:srgbClr val="0070C0"/>
                </a:solidFill>
              </a:rPr>
              <a:t> </a:t>
            </a:r>
            <a:r>
              <a:rPr lang="en-US" sz="2500" dirty="0" err="1" smtClean="0">
                <a:solidFill>
                  <a:srgbClr val="0070C0"/>
                </a:solidFill>
              </a:rPr>
              <a:t>dan</a:t>
            </a:r>
            <a:r>
              <a:rPr lang="en-US" sz="2500" dirty="0" smtClean="0">
                <a:solidFill>
                  <a:srgbClr val="0070C0"/>
                </a:solidFill>
              </a:rPr>
              <a:t> </a:t>
            </a:r>
            <a:r>
              <a:rPr lang="en-US" sz="2500" dirty="0" err="1" smtClean="0">
                <a:solidFill>
                  <a:srgbClr val="0070C0"/>
                </a:solidFill>
              </a:rPr>
              <a:t>tujuan</a:t>
            </a:r>
            <a:r>
              <a:rPr lang="en-US" sz="2500" dirty="0" smtClean="0"/>
              <a:t> </a:t>
            </a:r>
            <a:r>
              <a:rPr lang="en-US" sz="2500" dirty="0" err="1" smtClean="0"/>
              <a:t>penelitian</a:t>
            </a:r>
            <a:endParaRPr lang="en-US" sz="2500" dirty="0" smtClean="0"/>
          </a:p>
          <a:p>
            <a:pPr marL="514350" indent="-514350">
              <a:buFont typeface="+mj-lt"/>
              <a:buAutoNum type="arabicPeriod"/>
            </a:pPr>
            <a:r>
              <a:rPr lang="en-US" sz="2500" dirty="0" err="1" smtClean="0"/>
              <a:t>Pengambilan</a:t>
            </a:r>
            <a:r>
              <a:rPr lang="en-US" sz="2500" dirty="0" smtClean="0"/>
              <a:t> </a:t>
            </a:r>
            <a:r>
              <a:rPr lang="en-US" sz="2500" dirty="0" err="1" smtClean="0">
                <a:solidFill>
                  <a:srgbClr val="C00000"/>
                </a:solidFill>
              </a:rPr>
              <a:t>referensi</a:t>
            </a:r>
            <a:r>
              <a:rPr lang="en-US" sz="2500" dirty="0" smtClean="0">
                <a:solidFill>
                  <a:srgbClr val="C00000"/>
                </a:solidFill>
              </a:rPr>
              <a:t> </a:t>
            </a:r>
            <a:r>
              <a:rPr lang="en-US" sz="2500" dirty="0" err="1" smtClean="0">
                <a:solidFill>
                  <a:srgbClr val="C00000"/>
                </a:solidFill>
              </a:rPr>
              <a:t>penelitian</a:t>
            </a:r>
            <a:r>
              <a:rPr lang="en-US" sz="2500" dirty="0" smtClean="0">
                <a:solidFill>
                  <a:srgbClr val="C00000"/>
                </a:solidFill>
              </a:rPr>
              <a:t> </a:t>
            </a:r>
            <a:r>
              <a:rPr lang="en-US" sz="2500" dirty="0" err="1" smtClean="0"/>
              <a:t>harus</a:t>
            </a:r>
            <a:r>
              <a:rPr lang="en-US" sz="2500" dirty="0" smtClean="0"/>
              <a:t> </a:t>
            </a:r>
            <a:r>
              <a:rPr lang="en-US" sz="2500" dirty="0" err="1" smtClean="0"/>
              <a:t>dari</a:t>
            </a:r>
            <a:r>
              <a:rPr lang="en-US" sz="2500" dirty="0" smtClean="0"/>
              <a:t> </a:t>
            </a:r>
            <a:r>
              <a:rPr lang="en-US" sz="2500" dirty="0" err="1" smtClean="0">
                <a:solidFill>
                  <a:srgbClr val="0070C0"/>
                </a:solidFill>
              </a:rPr>
              <a:t>jurnal</a:t>
            </a:r>
            <a:r>
              <a:rPr lang="en-US" sz="2500" dirty="0" smtClean="0">
                <a:solidFill>
                  <a:srgbClr val="0070C0"/>
                </a:solidFill>
              </a:rPr>
              <a:t> yang </a:t>
            </a:r>
            <a:r>
              <a:rPr lang="en-US" sz="2500" dirty="0" err="1" smtClean="0">
                <a:solidFill>
                  <a:srgbClr val="0070C0"/>
                </a:solidFill>
              </a:rPr>
              <a:t>terindeks</a:t>
            </a:r>
            <a:r>
              <a:rPr lang="en-US" sz="2500" dirty="0" smtClean="0"/>
              <a:t> </a:t>
            </a:r>
            <a:r>
              <a:rPr lang="en-US" sz="2500" dirty="0" err="1" smtClean="0"/>
              <a:t>oleh</a:t>
            </a:r>
            <a:r>
              <a:rPr lang="en-US" sz="2500" dirty="0" smtClean="0"/>
              <a:t> SCOPUS </a:t>
            </a:r>
            <a:r>
              <a:rPr lang="en-US" sz="2500" dirty="0" err="1" smtClean="0"/>
              <a:t>dan</a:t>
            </a:r>
            <a:r>
              <a:rPr lang="en-US" sz="2500" dirty="0" smtClean="0"/>
              <a:t> ISI</a:t>
            </a:r>
          </a:p>
          <a:p>
            <a:pPr marL="514350" indent="-514350">
              <a:buFont typeface="+mj-lt"/>
              <a:buAutoNum type="arabicPeriod"/>
            </a:pPr>
            <a:endParaRPr lang="en-US" sz="25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118</a:t>
            </a:fld>
            <a:endParaRPr lang="en-US">
              <a:solidFill>
                <a:prstClr val="black">
                  <a:tint val="75000"/>
                </a:prstClr>
              </a:solidFill>
            </a:endParaRPr>
          </a:p>
        </p:txBody>
      </p:sp>
    </p:spTree>
    <p:extLst>
      <p:ext uri="{BB962C8B-B14F-4D97-AF65-F5344CB8AC3E}">
        <p14:creationId xmlns:p14="http://schemas.microsoft.com/office/powerpoint/2010/main" val="21229322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Proses </a:t>
            </a:r>
            <a:r>
              <a:rPr lang="en-US" dirty="0" err="1" smtClean="0"/>
              <a:t>Pengiriman</a:t>
            </a:r>
            <a:r>
              <a:rPr lang="en-US" dirty="0" smtClean="0"/>
              <a:t> Paper</a:t>
            </a:r>
            <a:endParaRPr lang="en-US" dirty="0"/>
          </a:p>
        </p:txBody>
      </p:sp>
      <p:sp>
        <p:nvSpPr>
          <p:cNvPr id="3" name="Content Placeholder 2"/>
          <p:cNvSpPr>
            <a:spLocks noGrp="1"/>
          </p:cNvSpPr>
          <p:nvPr>
            <p:ph idx="1"/>
          </p:nvPr>
        </p:nvSpPr>
        <p:spPr>
          <a:xfrm>
            <a:off x="628650" y="1219200"/>
            <a:ext cx="8058150" cy="5562600"/>
          </a:xfrm>
        </p:spPr>
        <p:txBody>
          <a:bodyPr>
            <a:normAutofit/>
          </a:bodyPr>
          <a:lstStyle/>
          <a:p>
            <a:pPr marL="514350" indent="-514350">
              <a:buFont typeface="+mj-lt"/>
              <a:buAutoNum type="arabicPeriod"/>
            </a:pPr>
            <a:r>
              <a:rPr lang="en-US" sz="2400" dirty="0" err="1" smtClean="0">
                <a:solidFill>
                  <a:srgbClr val="C00000"/>
                </a:solidFill>
              </a:rPr>
              <a:t>Tentukan</a:t>
            </a:r>
            <a:r>
              <a:rPr lang="en-US" sz="2400" dirty="0" smtClean="0">
                <a:solidFill>
                  <a:srgbClr val="C00000"/>
                </a:solidFill>
              </a:rPr>
              <a:t> </a:t>
            </a:r>
            <a:r>
              <a:rPr lang="en-US" sz="2400" dirty="0" err="1" smtClean="0">
                <a:solidFill>
                  <a:srgbClr val="C00000"/>
                </a:solidFill>
              </a:rPr>
              <a:t>jurnal</a:t>
            </a:r>
            <a:r>
              <a:rPr lang="en-US" sz="2400" dirty="0" smtClean="0">
                <a:solidFill>
                  <a:srgbClr val="C00000"/>
                </a:solidFill>
              </a:rPr>
              <a:t> </a:t>
            </a:r>
            <a:r>
              <a:rPr lang="en-US" sz="2400" dirty="0" smtClean="0"/>
              <a:t>yang </a:t>
            </a:r>
            <a:r>
              <a:rPr lang="en-US" sz="2400" dirty="0" err="1" smtClean="0"/>
              <a:t>ingin</a:t>
            </a:r>
            <a:r>
              <a:rPr lang="en-US" sz="2400" dirty="0" smtClean="0"/>
              <a:t> </a:t>
            </a:r>
            <a:r>
              <a:rPr lang="en-US" sz="2400" dirty="0" err="1" smtClean="0"/>
              <a:t>kita</a:t>
            </a:r>
            <a:r>
              <a:rPr lang="en-US" sz="2400" dirty="0" smtClean="0"/>
              <a:t> </a:t>
            </a:r>
            <a:r>
              <a:rPr lang="en-US" sz="2400" dirty="0" err="1" smtClean="0"/>
              <a:t>kirim</a:t>
            </a:r>
            <a:r>
              <a:rPr lang="en-US" sz="2400" dirty="0" smtClean="0"/>
              <a:t>, </a:t>
            </a:r>
            <a:r>
              <a:rPr lang="en-US" sz="2400" dirty="0" err="1" smtClean="0"/>
              <a:t>cek</a:t>
            </a:r>
            <a:r>
              <a:rPr lang="en-US" sz="2400" dirty="0" smtClean="0"/>
              <a:t> </a:t>
            </a:r>
            <a:r>
              <a:rPr lang="en-US" sz="2400" dirty="0" err="1" smtClean="0"/>
              <a:t>nilai</a:t>
            </a:r>
            <a:r>
              <a:rPr lang="en-US" sz="2400" dirty="0" smtClean="0"/>
              <a:t> JIF </a:t>
            </a:r>
            <a:r>
              <a:rPr lang="en-US" sz="2400" dirty="0" err="1" smtClean="0"/>
              <a:t>dan</a:t>
            </a:r>
            <a:r>
              <a:rPr lang="en-US" sz="2400" dirty="0" smtClean="0"/>
              <a:t> SJR </a:t>
            </a:r>
            <a:r>
              <a:rPr lang="en-US" sz="2400" dirty="0" err="1" smtClean="0"/>
              <a:t>dari</a:t>
            </a:r>
            <a:r>
              <a:rPr lang="en-US" sz="2400" dirty="0" smtClean="0"/>
              <a:t> </a:t>
            </a:r>
            <a:r>
              <a:rPr lang="en-US" sz="2400" dirty="0" err="1" smtClean="0"/>
              <a:t>jurnal</a:t>
            </a:r>
            <a:r>
              <a:rPr lang="en-US" sz="2400" dirty="0" smtClean="0"/>
              <a:t> </a:t>
            </a:r>
            <a:r>
              <a:rPr lang="en-US" sz="2400" dirty="0" err="1" smtClean="0"/>
              <a:t>tersebut</a:t>
            </a:r>
            <a:r>
              <a:rPr lang="en-US" sz="2400" dirty="0" smtClean="0"/>
              <a:t> </a:t>
            </a:r>
            <a:r>
              <a:rPr lang="en-US" sz="2400" dirty="0" err="1" smtClean="0"/>
              <a:t>untuk</a:t>
            </a:r>
            <a:r>
              <a:rPr lang="en-US" sz="2400" dirty="0" smtClean="0"/>
              <a:t> </a:t>
            </a:r>
            <a:r>
              <a:rPr lang="en-US" sz="2400" dirty="0" err="1" smtClean="0"/>
              <a:t>mengukur</a:t>
            </a:r>
            <a:r>
              <a:rPr lang="en-US" sz="2400" dirty="0" smtClean="0"/>
              <a:t> </a:t>
            </a:r>
            <a:r>
              <a:rPr lang="en-US" sz="2400" dirty="0" err="1" smtClean="0"/>
              <a:t>kemampuan</a:t>
            </a:r>
            <a:r>
              <a:rPr lang="en-US" sz="2400" dirty="0" smtClean="0"/>
              <a:t> </a:t>
            </a:r>
            <a:r>
              <a:rPr lang="en-US" sz="2400" dirty="0" err="1" smtClean="0"/>
              <a:t>kita</a:t>
            </a:r>
            <a:endParaRPr lang="en-US" sz="2400" dirty="0" smtClean="0"/>
          </a:p>
          <a:p>
            <a:pPr marL="514350" indent="-514350">
              <a:buFont typeface="+mj-lt"/>
              <a:buAutoNum type="arabicPeriod"/>
            </a:pPr>
            <a:r>
              <a:rPr lang="en-US" sz="2400" dirty="0" err="1" smtClean="0">
                <a:solidFill>
                  <a:srgbClr val="C00000"/>
                </a:solidFill>
              </a:rPr>
              <a:t>Siapkan</a:t>
            </a:r>
            <a:r>
              <a:rPr lang="en-US" sz="2400" dirty="0" smtClean="0">
                <a:solidFill>
                  <a:srgbClr val="C00000"/>
                </a:solidFill>
              </a:rPr>
              <a:t> paper </a:t>
            </a:r>
            <a:r>
              <a:rPr lang="en-US" sz="2400" dirty="0" err="1" smtClean="0">
                <a:solidFill>
                  <a:srgbClr val="C00000"/>
                </a:solidFill>
              </a:rPr>
              <a:t>dengan</a:t>
            </a:r>
            <a:r>
              <a:rPr lang="en-US" sz="2400" dirty="0" smtClean="0">
                <a:solidFill>
                  <a:srgbClr val="C00000"/>
                </a:solidFill>
              </a:rPr>
              <a:t> </a:t>
            </a:r>
            <a:r>
              <a:rPr lang="en-US" sz="2400" dirty="0" err="1" smtClean="0">
                <a:solidFill>
                  <a:srgbClr val="C00000"/>
                </a:solidFill>
              </a:rPr>
              <a:t>mengikuti</a:t>
            </a:r>
            <a:r>
              <a:rPr lang="en-US" sz="2400" dirty="0" smtClean="0">
                <a:solidFill>
                  <a:srgbClr val="C00000"/>
                </a:solidFill>
              </a:rPr>
              <a:t> format </a:t>
            </a:r>
            <a:r>
              <a:rPr lang="en-US" sz="2400" dirty="0" err="1" smtClean="0">
                <a:solidFill>
                  <a:srgbClr val="C00000"/>
                </a:solidFill>
              </a:rPr>
              <a:t>penulisan</a:t>
            </a:r>
            <a:r>
              <a:rPr lang="en-US" sz="2400" dirty="0" smtClean="0"/>
              <a:t> yang </a:t>
            </a:r>
            <a:r>
              <a:rPr lang="en-US" sz="2400" dirty="0" err="1" smtClean="0"/>
              <a:t>stylenya</a:t>
            </a:r>
            <a:r>
              <a:rPr lang="en-US" sz="2400" dirty="0" smtClean="0"/>
              <a:t> </a:t>
            </a:r>
            <a:r>
              <a:rPr lang="en-US" sz="2400" dirty="0" err="1" smtClean="0"/>
              <a:t>sudah</a:t>
            </a:r>
            <a:r>
              <a:rPr lang="en-US" sz="2400" dirty="0" smtClean="0"/>
              <a:t> </a:t>
            </a:r>
            <a:r>
              <a:rPr lang="en-US" sz="2400" dirty="0" err="1" smtClean="0"/>
              <a:t>disediakan</a:t>
            </a:r>
            <a:r>
              <a:rPr lang="en-US" sz="2400" dirty="0" smtClean="0"/>
              <a:t> di </a:t>
            </a:r>
            <a:r>
              <a:rPr lang="en-US" sz="2400" dirty="0" err="1" smtClean="0"/>
              <a:t>situs</a:t>
            </a:r>
            <a:r>
              <a:rPr lang="en-US" sz="2400" dirty="0" smtClean="0"/>
              <a:t> journal</a:t>
            </a:r>
          </a:p>
          <a:p>
            <a:pPr marL="514350" indent="-514350">
              <a:buFont typeface="+mj-lt"/>
              <a:buAutoNum type="arabicPeriod"/>
            </a:pPr>
            <a:r>
              <a:rPr lang="en-US" sz="2400" dirty="0" err="1" smtClean="0">
                <a:solidFill>
                  <a:srgbClr val="C00000"/>
                </a:solidFill>
              </a:rPr>
              <a:t>Kirimkan</a:t>
            </a:r>
            <a:r>
              <a:rPr lang="en-US" sz="2400" dirty="0" smtClean="0">
                <a:solidFill>
                  <a:srgbClr val="C00000"/>
                </a:solidFill>
              </a:rPr>
              <a:t> paper </a:t>
            </a:r>
            <a:r>
              <a:rPr lang="en-US" sz="2400" dirty="0" err="1" smtClean="0">
                <a:solidFill>
                  <a:srgbClr val="C00000"/>
                </a:solidFill>
              </a:rPr>
              <a:t>melalui</a:t>
            </a:r>
            <a:r>
              <a:rPr lang="en-US" sz="2400" dirty="0" smtClean="0">
                <a:solidFill>
                  <a:srgbClr val="C00000"/>
                </a:solidFill>
              </a:rPr>
              <a:t> </a:t>
            </a:r>
            <a:r>
              <a:rPr lang="en-US" sz="2400" dirty="0" err="1" smtClean="0">
                <a:solidFill>
                  <a:srgbClr val="C00000"/>
                </a:solidFill>
              </a:rPr>
              <a:t>sistem</a:t>
            </a:r>
            <a:r>
              <a:rPr lang="en-US" sz="2400" dirty="0" smtClean="0">
                <a:solidFill>
                  <a:srgbClr val="C00000"/>
                </a:solidFill>
              </a:rPr>
              <a:t> submission </a:t>
            </a:r>
            <a:r>
              <a:rPr lang="en-US" sz="2400" dirty="0" smtClean="0"/>
              <a:t>yang </a:t>
            </a:r>
            <a:r>
              <a:rPr lang="en-US" sz="2400" dirty="0" err="1" smtClean="0"/>
              <a:t>disediakan</a:t>
            </a:r>
            <a:r>
              <a:rPr lang="en-US" sz="2400" dirty="0" smtClean="0"/>
              <a:t> di </a:t>
            </a:r>
            <a:r>
              <a:rPr lang="en-US" sz="2400" dirty="0" err="1" smtClean="0"/>
              <a:t>situs</a:t>
            </a:r>
            <a:r>
              <a:rPr lang="en-US" sz="2400" dirty="0" smtClean="0"/>
              <a:t> journal</a:t>
            </a:r>
          </a:p>
          <a:p>
            <a:pPr marL="514350" indent="-514350">
              <a:buFont typeface="+mj-lt"/>
              <a:buAutoNum type="arabicPeriod"/>
            </a:pPr>
            <a:r>
              <a:rPr lang="en-US" sz="2400" dirty="0" smtClean="0"/>
              <a:t>Paper yang </a:t>
            </a:r>
            <a:r>
              <a:rPr lang="en-US" sz="2400" dirty="0" err="1" smtClean="0"/>
              <a:t>sudah</a:t>
            </a:r>
            <a:r>
              <a:rPr lang="en-US" sz="2400" dirty="0" smtClean="0"/>
              <a:t> </a:t>
            </a:r>
            <a:r>
              <a:rPr lang="en-US" sz="2400" dirty="0" err="1" smtClean="0"/>
              <a:t>dikirim</a:t>
            </a:r>
            <a:r>
              <a:rPr lang="en-US" sz="2400" dirty="0" smtClean="0"/>
              <a:t> </a:t>
            </a:r>
            <a:r>
              <a:rPr lang="en-US" sz="2400" dirty="0" err="1" smtClean="0"/>
              <a:t>akan</a:t>
            </a:r>
            <a:r>
              <a:rPr lang="en-US" sz="2400" dirty="0" smtClean="0"/>
              <a:t> </a:t>
            </a:r>
            <a:r>
              <a:rPr lang="en-US" sz="2400" dirty="0" err="1" smtClean="0">
                <a:solidFill>
                  <a:srgbClr val="C00000"/>
                </a:solidFill>
              </a:rPr>
              <a:t>direview</a:t>
            </a:r>
            <a:r>
              <a:rPr lang="en-US" sz="2400" dirty="0" smtClean="0">
                <a:solidFill>
                  <a:srgbClr val="C00000"/>
                </a:solidFill>
              </a:rPr>
              <a:t> </a:t>
            </a:r>
            <a:r>
              <a:rPr lang="en-US" sz="2400" dirty="0" err="1" smtClean="0">
                <a:solidFill>
                  <a:srgbClr val="C00000"/>
                </a:solidFill>
              </a:rPr>
              <a:t>oleh</a:t>
            </a:r>
            <a:r>
              <a:rPr lang="en-US" sz="2400" dirty="0" smtClean="0">
                <a:solidFill>
                  <a:srgbClr val="C00000"/>
                </a:solidFill>
              </a:rPr>
              <a:t> reviewer</a:t>
            </a:r>
            <a:r>
              <a:rPr lang="en-US" sz="2400" dirty="0" smtClean="0"/>
              <a:t>. Proses review </a:t>
            </a:r>
            <a:r>
              <a:rPr lang="en-US" sz="2400" dirty="0" err="1" smtClean="0"/>
              <a:t>memakan</a:t>
            </a:r>
            <a:r>
              <a:rPr lang="en-US" sz="2400" dirty="0" smtClean="0"/>
              <a:t> </a:t>
            </a:r>
            <a:r>
              <a:rPr lang="en-US" sz="2400" dirty="0" err="1" smtClean="0"/>
              <a:t>waktu</a:t>
            </a:r>
            <a:r>
              <a:rPr lang="en-US" sz="2400" dirty="0" smtClean="0"/>
              <a:t> 3 – 12 </a:t>
            </a:r>
            <a:r>
              <a:rPr lang="en-US" sz="2400" dirty="0" err="1" smtClean="0"/>
              <a:t>bulan</a:t>
            </a:r>
            <a:r>
              <a:rPr lang="en-US" sz="2400" dirty="0" smtClean="0"/>
              <a:t>, </a:t>
            </a:r>
            <a:r>
              <a:rPr lang="en-US" sz="2400" dirty="0" err="1" smtClean="0"/>
              <a:t>tergantung</a:t>
            </a:r>
            <a:r>
              <a:rPr lang="en-US" sz="2400" dirty="0" smtClean="0"/>
              <a:t> </a:t>
            </a:r>
            <a:r>
              <a:rPr lang="en-US" sz="2400" dirty="0" err="1" smtClean="0"/>
              <a:t>kualitas</a:t>
            </a:r>
            <a:r>
              <a:rPr lang="en-US" sz="2400" dirty="0" smtClean="0"/>
              <a:t> </a:t>
            </a:r>
            <a:r>
              <a:rPr lang="en-US" sz="2400" dirty="0" err="1" smtClean="0"/>
              <a:t>jurnal</a:t>
            </a:r>
            <a:r>
              <a:rPr lang="en-US" sz="2400" dirty="0" smtClean="0"/>
              <a:t> yang </a:t>
            </a:r>
            <a:r>
              <a:rPr lang="en-US" sz="2400" dirty="0" err="1" smtClean="0"/>
              <a:t>kita</a:t>
            </a:r>
            <a:r>
              <a:rPr lang="en-US" sz="2400" dirty="0" smtClean="0"/>
              <a:t> </a:t>
            </a:r>
            <a:r>
              <a:rPr lang="en-US" sz="2400" dirty="0" err="1" smtClean="0"/>
              <a:t>kirim</a:t>
            </a:r>
            <a:endParaRPr lang="en-US" sz="2400" dirty="0" smtClean="0"/>
          </a:p>
          <a:p>
            <a:pPr marL="514350" indent="-514350">
              <a:buFont typeface="+mj-lt"/>
              <a:buAutoNum type="arabicPeriod"/>
            </a:pPr>
            <a:r>
              <a:rPr lang="en-US" sz="2400" dirty="0" err="1" smtClean="0"/>
              <a:t>Setelah</a:t>
            </a:r>
            <a:r>
              <a:rPr lang="en-US" sz="2400" dirty="0" smtClean="0"/>
              <a:t> </a:t>
            </a:r>
            <a:r>
              <a:rPr lang="en-US" sz="2400" dirty="0" err="1" smtClean="0"/>
              <a:t>menerima</a:t>
            </a:r>
            <a:r>
              <a:rPr lang="en-US" sz="2400" dirty="0" smtClean="0"/>
              <a:t> </a:t>
            </a:r>
            <a:r>
              <a:rPr lang="en-US" sz="2400" dirty="0" err="1" smtClean="0"/>
              <a:t>hasil</a:t>
            </a:r>
            <a:r>
              <a:rPr lang="en-US" sz="2400" dirty="0" smtClean="0"/>
              <a:t> review, </a:t>
            </a:r>
            <a:r>
              <a:rPr lang="en-US" sz="2400" dirty="0" err="1" smtClean="0">
                <a:solidFill>
                  <a:srgbClr val="C00000"/>
                </a:solidFill>
              </a:rPr>
              <a:t>perbaiki</a:t>
            </a:r>
            <a:r>
              <a:rPr lang="en-US" sz="2400" dirty="0" smtClean="0">
                <a:solidFill>
                  <a:srgbClr val="C00000"/>
                </a:solidFill>
              </a:rPr>
              <a:t> paper </a:t>
            </a:r>
            <a:r>
              <a:rPr lang="en-US" sz="2400" dirty="0" err="1" smtClean="0">
                <a:solidFill>
                  <a:srgbClr val="C00000"/>
                </a:solidFill>
              </a:rPr>
              <a:t>sesuai</a:t>
            </a:r>
            <a:r>
              <a:rPr lang="en-US" sz="2400" dirty="0" smtClean="0">
                <a:solidFill>
                  <a:srgbClr val="C00000"/>
                </a:solidFill>
              </a:rPr>
              <a:t> </a:t>
            </a:r>
            <a:r>
              <a:rPr lang="en-US" sz="2400" dirty="0" err="1" smtClean="0">
                <a:solidFill>
                  <a:srgbClr val="C00000"/>
                </a:solidFill>
              </a:rPr>
              <a:t>hasil</a:t>
            </a:r>
            <a:r>
              <a:rPr lang="en-US" sz="2400" dirty="0" smtClean="0">
                <a:solidFill>
                  <a:srgbClr val="C00000"/>
                </a:solidFill>
              </a:rPr>
              <a:t> review</a:t>
            </a:r>
            <a:r>
              <a:rPr lang="en-US" sz="2400" dirty="0" smtClean="0"/>
              <a:t> </a:t>
            </a:r>
            <a:r>
              <a:rPr lang="en-US" sz="2400" dirty="0" err="1" smtClean="0"/>
              <a:t>tersebut</a:t>
            </a:r>
            <a:r>
              <a:rPr lang="en-US" sz="2400" dirty="0" smtClean="0"/>
              <a:t>. </a:t>
            </a:r>
            <a:r>
              <a:rPr lang="en-US" sz="2400" dirty="0" err="1" smtClean="0"/>
              <a:t>Tahap</a:t>
            </a:r>
            <a:r>
              <a:rPr lang="en-US" sz="2400" dirty="0" smtClean="0"/>
              <a:t> </a:t>
            </a:r>
            <a:r>
              <a:rPr lang="en-US" sz="2400" dirty="0" err="1" smtClean="0"/>
              <a:t>ini</a:t>
            </a:r>
            <a:r>
              <a:rPr lang="en-US" sz="2400" dirty="0" smtClean="0"/>
              <a:t> </a:t>
            </a:r>
            <a:r>
              <a:rPr lang="en-US" sz="2400" dirty="0" err="1" smtClean="0"/>
              <a:t>bisa</a:t>
            </a:r>
            <a:r>
              <a:rPr lang="en-US" sz="2400" dirty="0" smtClean="0"/>
              <a:t> </a:t>
            </a:r>
            <a:r>
              <a:rPr lang="en-US" sz="2400" dirty="0" err="1" smtClean="0"/>
              <a:t>berulang</a:t>
            </a:r>
            <a:r>
              <a:rPr lang="en-US" sz="2400" dirty="0" smtClean="0"/>
              <a:t> </a:t>
            </a:r>
            <a:r>
              <a:rPr lang="en-US" sz="2400" dirty="0" err="1" smtClean="0"/>
              <a:t>ulang</a:t>
            </a:r>
            <a:r>
              <a:rPr lang="en-US" sz="2400" dirty="0" smtClean="0"/>
              <a:t> </a:t>
            </a:r>
            <a:r>
              <a:rPr lang="en-US" sz="2400" dirty="0" err="1" smtClean="0"/>
              <a:t>dilakukan</a:t>
            </a:r>
            <a:endParaRPr lang="en-US" sz="2400" dirty="0" smtClean="0"/>
          </a:p>
          <a:p>
            <a:pPr marL="514350" indent="-514350">
              <a:buFont typeface="+mj-lt"/>
              <a:buAutoNum type="arabicPeriod"/>
            </a:pPr>
            <a:r>
              <a:rPr lang="en-US" sz="2400" dirty="0" err="1" smtClean="0"/>
              <a:t>Setelah</a:t>
            </a:r>
            <a:r>
              <a:rPr lang="en-US" sz="2400" dirty="0" smtClean="0"/>
              <a:t> paper </a:t>
            </a:r>
            <a:r>
              <a:rPr lang="en-US" sz="2400" dirty="0" err="1" smtClean="0"/>
              <a:t>kita</a:t>
            </a:r>
            <a:r>
              <a:rPr lang="en-US" sz="2400" dirty="0" smtClean="0"/>
              <a:t> </a:t>
            </a:r>
            <a:r>
              <a:rPr lang="en-US" sz="2400" dirty="0" err="1" smtClean="0"/>
              <a:t>dinyatakan</a:t>
            </a:r>
            <a:r>
              <a:rPr lang="en-US" sz="2400" dirty="0" smtClean="0"/>
              <a:t> </a:t>
            </a:r>
            <a:r>
              <a:rPr lang="en-US" sz="2400" dirty="0" err="1" smtClean="0"/>
              <a:t>diterima</a:t>
            </a:r>
            <a:r>
              <a:rPr lang="en-US" sz="2400" dirty="0" smtClean="0"/>
              <a:t> </a:t>
            </a:r>
            <a:r>
              <a:rPr lang="en-US" sz="2400" dirty="0" err="1" smtClean="0"/>
              <a:t>tanpa</a:t>
            </a:r>
            <a:r>
              <a:rPr lang="en-US" sz="2400" dirty="0" smtClean="0"/>
              <a:t> </a:t>
            </a:r>
            <a:r>
              <a:rPr lang="en-US" sz="2400" dirty="0" err="1" smtClean="0"/>
              <a:t>perlu</a:t>
            </a:r>
            <a:r>
              <a:rPr lang="en-US" sz="2400" dirty="0" smtClean="0"/>
              <a:t> </a:t>
            </a:r>
            <a:r>
              <a:rPr lang="en-US" sz="2400" dirty="0" err="1" smtClean="0"/>
              <a:t>revisi</a:t>
            </a:r>
            <a:r>
              <a:rPr lang="en-US" sz="2400" dirty="0" smtClean="0"/>
              <a:t> </a:t>
            </a:r>
            <a:r>
              <a:rPr lang="en-US" sz="2400" dirty="0" err="1" smtClean="0"/>
              <a:t>lagi</a:t>
            </a:r>
            <a:r>
              <a:rPr lang="en-US" sz="2400" dirty="0" smtClean="0"/>
              <a:t>, </a:t>
            </a:r>
            <a:r>
              <a:rPr lang="en-US" sz="2400" dirty="0" err="1" smtClean="0"/>
              <a:t>kita</a:t>
            </a:r>
            <a:r>
              <a:rPr lang="en-US" sz="2400" dirty="0" smtClean="0"/>
              <a:t> </a:t>
            </a:r>
            <a:r>
              <a:rPr lang="en-US" sz="2400" dirty="0" err="1" smtClean="0"/>
              <a:t>tinggal</a:t>
            </a:r>
            <a:r>
              <a:rPr lang="en-US" sz="2400" dirty="0" smtClean="0"/>
              <a:t> </a:t>
            </a:r>
            <a:r>
              <a:rPr lang="en-US" sz="2400" dirty="0" err="1" smtClean="0">
                <a:solidFill>
                  <a:srgbClr val="C00000"/>
                </a:solidFill>
              </a:rPr>
              <a:t>menunggu</a:t>
            </a:r>
            <a:r>
              <a:rPr lang="en-US" sz="2400" dirty="0" smtClean="0">
                <a:solidFill>
                  <a:srgbClr val="C00000"/>
                </a:solidFill>
              </a:rPr>
              <a:t> </a:t>
            </a:r>
            <a:r>
              <a:rPr lang="en-US" sz="2400" dirty="0" err="1" smtClean="0">
                <a:solidFill>
                  <a:srgbClr val="C00000"/>
                </a:solidFill>
              </a:rPr>
              <a:t>nomor</a:t>
            </a:r>
            <a:r>
              <a:rPr lang="en-US" sz="2400" dirty="0" smtClean="0">
                <a:solidFill>
                  <a:srgbClr val="C00000"/>
                </a:solidFill>
              </a:rPr>
              <a:t> </a:t>
            </a:r>
            <a:r>
              <a:rPr lang="en-US" sz="2400" dirty="0" err="1" smtClean="0">
                <a:solidFill>
                  <a:srgbClr val="C00000"/>
                </a:solidFill>
              </a:rPr>
              <a:t>dan</a:t>
            </a:r>
            <a:r>
              <a:rPr lang="en-US" sz="2400" dirty="0" smtClean="0">
                <a:solidFill>
                  <a:srgbClr val="C00000"/>
                </a:solidFill>
              </a:rPr>
              <a:t> volume </a:t>
            </a:r>
            <a:r>
              <a:rPr lang="en-US" sz="2400" dirty="0" err="1" smtClean="0">
                <a:solidFill>
                  <a:srgbClr val="C00000"/>
                </a:solidFill>
              </a:rPr>
              <a:t>dari</a:t>
            </a:r>
            <a:r>
              <a:rPr lang="en-US" sz="2400" dirty="0" smtClean="0">
                <a:solidFill>
                  <a:srgbClr val="C00000"/>
                </a:solidFill>
              </a:rPr>
              <a:t> </a:t>
            </a:r>
            <a:r>
              <a:rPr lang="en-US" sz="2400" dirty="0" err="1" smtClean="0">
                <a:solidFill>
                  <a:srgbClr val="C00000"/>
                </a:solidFill>
              </a:rPr>
              <a:t>jurnal</a:t>
            </a:r>
            <a:r>
              <a:rPr lang="en-US" sz="2400" dirty="0" smtClean="0">
                <a:solidFill>
                  <a:srgbClr val="C00000"/>
                </a:solidFill>
              </a:rPr>
              <a:t> </a:t>
            </a:r>
            <a:r>
              <a:rPr lang="en-US" sz="2400" dirty="0" smtClean="0"/>
              <a:t>yang </a:t>
            </a:r>
            <a:r>
              <a:rPr lang="en-US" sz="2400" dirty="0" err="1" smtClean="0"/>
              <a:t>memuat</a:t>
            </a:r>
            <a:r>
              <a:rPr lang="en-US" sz="2400" dirty="0" smtClean="0"/>
              <a:t> paper </a:t>
            </a:r>
            <a:r>
              <a:rPr lang="en-US" sz="2400" dirty="0" err="1" smtClean="0"/>
              <a:t>kita</a:t>
            </a:r>
            <a:endParaRPr lang="en-US" sz="2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9672618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12</a:t>
            </a:fld>
            <a:endParaRPr lang="en-US">
              <a:solidFill>
                <a:prstClr val="black">
                  <a:tint val="75000"/>
                </a:prstClr>
              </a:solidFill>
            </a:endParaRPr>
          </a:p>
        </p:txBody>
      </p:sp>
      <p:pic>
        <p:nvPicPr>
          <p:cNvPr id="6" name="Picture 5"/>
          <p:cNvPicPr>
            <a:picLocks noChangeAspect="1"/>
          </p:cNvPicPr>
          <p:nvPr/>
        </p:nvPicPr>
        <p:blipFill rotWithShape="1">
          <a:blip r:embed="rId2"/>
          <a:srcRect l="25833" t="11481" r="8333" b="23334"/>
          <a:stretch/>
        </p:blipFill>
        <p:spPr>
          <a:xfrm>
            <a:off x="1893690" y="2438399"/>
            <a:ext cx="7250311" cy="4038149"/>
          </a:xfrm>
          <a:prstGeom prst="rect">
            <a:avLst/>
          </a:prstGeom>
        </p:spPr>
      </p:pic>
      <p:pic>
        <p:nvPicPr>
          <p:cNvPr id="5" name="Picture 4"/>
          <p:cNvPicPr>
            <a:picLocks noChangeAspect="1"/>
          </p:cNvPicPr>
          <p:nvPr/>
        </p:nvPicPr>
        <p:blipFill rotWithShape="1">
          <a:blip r:embed="rId3"/>
          <a:srcRect l="7918" t="10000" r="8333" b="47777"/>
          <a:stretch/>
        </p:blipFill>
        <p:spPr>
          <a:xfrm>
            <a:off x="0" y="-24063"/>
            <a:ext cx="9144000" cy="2593075"/>
          </a:xfrm>
          <a:prstGeom prst="rect">
            <a:avLst/>
          </a:prstGeom>
        </p:spPr>
      </p:pic>
    </p:spTree>
    <p:extLst>
      <p:ext uri="{BB962C8B-B14F-4D97-AF65-F5344CB8AC3E}">
        <p14:creationId xmlns:p14="http://schemas.microsoft.com/office/powerpoint/2010/main" val="398121693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id-ID" dirty="0"/>
          </a:p>
        </p:txBody>
      </p:sp>
      <p:sp>
        <p:nvSpPr>
          <p:cNvPr id="3" name="Content Placeholder 2"/>
          <p:cNvSpPr>
            <a:spLocks noGrp="1"/>
          </p:cNvSpPr>
          <p:nvPr>
            <p:ph idx="1"/>
          </p:nvPr>
        </p:nvSpPr>
        <p:spPr>
          <a:xfrm>
            <a:off x="628650" y="1352549"/>
            <a:ext cx="7886700" cy="5200651"/>
          </a:xfrm>
        </p:spPr>
        <p:txBody>
          <a:bodyPr>
            <a:normAutofit fontScale="77500" lnSpcReduction="20000"/>
          </a:bodyPr>
          <a:lstStyle/>
          <a:p>
            <a:r>
              <a:rPr lang="id-ID" dirty="0"/>
              <a:t>Abbott, M., &amp; </a:t>
            </a:r>
            <a:r>
              <a:rPr lang="id-ID" dirty="0" err="1"/>
              <a:t>McKinney</a:t>
            </a:r>
            <a:r>
              <a:rPr lang="id-ID" dirty="0"/>
              <a:t>, J. (2013). </a:t>
            </a:r>
            <a:r>
              <a:rPr lang="id-ID" dirty="0" err="1">
                <a:solidFill>
                  <a:srgbClr val="C00000"/>
                </a:solidFill>
              </a:rPr>
              <a:t>Understanding</a:t>
            </a:r>
            <a:r>
              <a:rPr lang="id-ID" dirty="0">
                <a:solidFill>
                  <a:srgbClr val="C00000"/>
                </a:solidFill>
              </a:rPr>
              <a:t> </a:t>
            </a:r>
            <a:r>
              <a:rPr lang="id-ID" dirty="0" err="1">
                <a:solidFill>
                  <a:srgbClr val="C00000"/>
                </a:solidFill>
              </a:rPr>
              <a:t>and</a:t>
            </a:r>
            <a:r>
              <a:rPr lang="id-ID" dirty="0">
                <a:solidFill>
                  <a:srgbClr val="C00000"/>
                </a:solidFill>
              </a:rPr>
              <a:t> </a:t>
            </a:r>
            <a:r>
              <a:rPr lang="id-ID" dirty="0" err="1">
                <a:solidFill>
                  <a:srgbClr val="C00000"/>
                </a:solidFill>
              </a:rPr>
              <a:t>Applying</a:t>
            </a:r>
            <a:r>
              <a:rPr lang="id-ID" dirty="0">
                <a:solidFill>
                  <a:srgbClr val="C00000"/>
                </a:solidFill>
              </a:rPr>
              <a:t> Research </a:t>
            </a:r>
            <a:r>
              <a:rPr lang="id-ID" dirty="0" err="1">
                <a:solidFill>
                  <a:srgbClr val="C00000"/>
                </a:solidFill>
              </a:rPr>
              <a:t>Design</a:t>
            </a:r>
            <a:r>
              <a:rPr lang="id-ID" dirty="0"/>
              <a:t>. John </a:t>
            </a:r>
            <a:r>
              <a:rPr lang="id-ID" dirty="0" err="1"/>
              <a:t>Wiley</a:t>
            </a:r>
            <a:r>
              <a:rPr lang="id-ID" dirty="0"/>
              <a:t> &amp; Sons, </a:t>
            </a:r>
            <a:r>
              <a:rPr lang="id-ID" dirty="0" err="1"/>
              <a:t>Inc</a:t>
            </a:r>
            <a:r>
              <a:rPr lang="id-ID" dirty="0"/>
              <a:t>.</a:t>
            </a:r>
          </a:p>
          <a:p>
            <a:r>
              <a:rPr lang="id-ID" dirty="0" err="1"/>
              <a:t>Berndtsson</a:t>
            </a:r>
            <a:r>
              <a:rPr lang="id-ID" dirty="0"/>
              <a:t>, M., </a:t>
            </a:r>
            <a:r>
              <a:rPr lang="id-ID" dirty="0" err="1"/>
              <a:t>Hansson</a:t>
            </a:r>
            <a:r>
              <a:rPr lang="id-ID" dirty="0"/>
              <a:t>, J., &amp; </a:t>
            </a:r>
            <a:r>
              <a:rPr lang="id-ID" dirty="0" err="1"/>
              <a:t>Olsson</a:t>
            </a:r>
            <a:r>
              <a:rPr lang="id-ID" dirty="0"/>
              <a:t>, B. (2008). </a:t>
            </a:r>
            <a:r>
              <a:rPr lang="id-ID" dirty="0" err="1">
                <a:solidFill>
                  <a:srgbClr val="C00000"/>
                </a:solidFill>
              </a:rPr>
              <a:t>Thesis</a:t>
            </a:r>
            <a:r>
              <a:rPr lang="id-ID" dirty="0">
                <a:solidFill>
                  <a:srgbClr val="C00000"/>
                </a:solidFill>
              </a:rPr>
              <a:t> </a:t>
            </a:r>
            <a:r>
              <a:rPr lang="id-ID" dirty="0" err="1">
                <a:solidFill>
                  <a:srgbClr val="C00000"/>
                </a:solidFill>
              </a:rPr>
              <a:t>Projects</a:t>
            </a:r>
            <a:r>
              <a:rPr lang="id-ID" dirty="0">
                <a:solidFill>
                  <a:srgbClr val="C00000"/>
                </a:solidFill>
              </a:rPr>
              <a:t>: a </a:t>
            </a:r>
            <a:r>
              <a:rPr lang="id-ID" dirty="0" err="1">
                <a:solidFill>
                  <a:srgbClr val="C00000"/>
                </a:solidFill>
              </a:rPr>
              <a:t>Guide</a:t>
            </a:r>
            <a:r>
              <a:rPr lang="id-ID" dirty="0">
                <a:solidFill>
                  <a:srgbClr val="C00000"/>
                </a:solidFill>
              </a:rPr>
              <a:t> for </a:t>
            </a:r>
            <a:r>
              <a:rPr lang="id-ID" dirty="0" err="1">
                <a:solidFill>
                  <a:srgbClr val="C00000"/>
                </a:solidFill>
              </a:rPr>
              <a:t>Students</a:t>
            </a:r>
            <a:r>
              <a:rPr lang="id-ID" dirty="0">
                <a:solidFill>
                  <a:srgbClr val="C00000"/>
                </a:solidFill>
              </a:rPr>
              <a:t> </a:t>
            </a:r>
            <a:r>
              <a:rPr lang="id-ID" dirty="0" err="1">
                <a:solidFill>
                  <a:srgbClr val="C00000"/>
                </a:solidFill>
              </a:rPr>
              <a:t>in</a:t>
            </a:r>
            <a:r>
              <a:rPr lang="id-ID" dirty="0">
                <a:solidFill>
                  <a:srgbClr val="C00000"/>
                </a:solidFill>
              </a:rPr>
              <a:t> Computer Science </a:t>
            </a:r>
            <a:r>
              <a:rPr lang="id-ID" dirty="0" err="1">
                <a:solidFill>
                  <a:srgbClr val="C00000"/>
                </a:solidFill>
              </a:rPr>
              <a:t>and</a:t>
            </a:r>
            <a:r>
              <a:rPr lang="id-ID" dirty="0">
                <a:solidFill>
                  <a:srgbClr val="C00000"/>
                </a:solidFill>
              </a:rPr>
              <a:t> </a:t>
            </a:r>
            <a:r>
              <a:rPr lang="id-ID" dirty="0" err="1">
                <a:solidFill>
                  <a:srgbClr val="C00000"/>
                </a:solidFill>
              </a:rPr>
              <a:t>Information</a:t>
            </a:r>
            <a:r>
              <a:rPr lang="id-ID" dirty="0">
                <a:solidFill>
                  <a:srgbClr val="C00000"/>
                </a:solidFill>
              </a:rPr>
              <a:t> Systems (2nd ed.)</a:t>
            </a:r>
            <a:r>
              <a:rPr lang="id-ID" dirty="0"/>
              <a:t>. London: </a:t>
            </a:r>
            <a:r>
              <a:rPr lang="id-ID" dirty="0" err="1" smtClean="0"/>
              <a:t>Springer-Verlag</a:t>
            </a:r>
            <a:endParaRPr lang="id-ID" dirty="0"/>
          </a:p>
          <a:p>
            <a:r>
              <a:rPr lang="id-ID" dirty="0" err="1"/>
              <a:t>Blaxter</a:t>
            </a:r>
            <a:r>
              <a:rPr lang="id-ID" dirty="0"/>
              <a:t>, L., </a:t>
            </a:r>
            <a:r>
              <a:rPr lang="id-ID" dirty="0" err="1"/>
              <a:t>Hughes</a:t>
            </a:r>
            <a:r>
              <a:rPr lang="id-ID" dirty="0"/>
              <a:t>, C., &amp; </a:t>
            </a:r>
            <a:r>
              <a:rPr lang="id-ID" dirty="0" err="1"/>
              <a:t>Tight</a:t>
            </a:r>
            <a:r>
              <a:rPr lang="id-ID" dirty="0"/>
              <a:t>, M. (2006). </a:t>
            </a:r>
            <a:r>
              <a:rPr lang="id-ID" dirty="0" err="1">
                <a:solidFill>
                  <a:srgbClr val="C00000"/>
                </a:solidFill>
              </a:rPr>
              <a:t>How</a:t>
            </a:r>
            <a:r>
              <a:rPr lang="id-ID" dirty="0">
                <a:solidFill>
                  <a:srgbClr val="C00000"/>
                </a:solidFill>
              </a:rPr>
              <a:t> </a:t>
            </a:r>
            <a:r>
              <a:rPr lang="id-ID" dirty="0" err="1">
                <a:solidFill>
                  <a:srgbClr val="C00000"/>
                </a:solidFill>
              </a:rPr>
              <a:t>to</a:t>
            </a:r>
            <a:r>
              <a:rPr lang="id-ID" dirty="0">
                <a:solidFill>
                  <a:srgbClr val="C00000"/>
                </a:solidFill>
              </a:rPr>
              <a:t> Research (3rd ed.)</a:t>
            </a:r>
            <a:r>
              <a:rPr lang="id-ID" dirty="0"/>
              <a:t>. </a:t>
            </a:r>
            <a:r>
              <a:rPr lang="id-ID" dirty="0" err="1"/>
              <a:t>Open</a:t>
            </a:r>
            <a:r>
              <a:rPr lang="id-ID" dirty="0"/>
              <a:t> </a:t>
            </a:r>
            <a:r>
              <a:rPr lang="id-ID" dirty="0" err="1"/>
              <a:t>University</a:t>
            </a:r>
            <a:r>
              <a:rPr lang="id-ID" dirty="0"/>
              <a:t> </a:t>
            </a:r>
            <a:r>
              <a:rPr lang="id-ID" dirty="0" smtClean="0"/>
              <a:t>Press</a:t>
            </a:r>
            <a:endParaRPr lang="id-ID" dirty="0"/>
          </a:p>
          <a:p>
            <a:r>
              <a:rPr lang="id-ID" dirty="0" err="1"/>
              <a:t>Blessing</a:t>
            </a:r>
            <a:r>
              <a:rPr lang="id-ID" dirty="0"/>
              <a:t>, L. T. M., &amp; </a:t>
            </a:r>
            <a:r>
              <a:rPr lang="id-ID" dirty="0" err="1"/>
              <a:t>Chakrabarti</a:t>
            </a:r>
            <a:r>
              <a:rPr lang="id-ID" dirty="0"/>
              <a:t>, A. (2009). </a:t>
            </a:r>
            <a:r>
              <a:rPr lang="id-ID" dirty="0">
                <a:solidFill>
                  <a:srgbClr val="C00000"/>
                </a:solidFill>
              </a:rPr>
              <a:t>DRM, a </a:t>
            </a:r>
            <a:r>
              <a:rPr lang="id-ID" dirty="0" err="1">
                <a:solidFill>
                  <a:srgbClr val="C00000"/>
                </a:solidFill>
              </a:rPr>
              <a:t>Design</a:t>
            </a:r>
            <a:r>
              <a:rPr lang="id-ID" dirty="0">
                <a:solidFill>
                  <a:srgbClr val="C00000"/>
                </a:solidFill>
              </a:rPr>
              <a:t> Research </a:t>
            </a:r>
            <a:r>
              <a:rPr lang="id-ID" dirty="0" err="1">
                <a:solidFill>
                  <a:srgbClr val="C00000"/>
                </a:solidFill>
              </a:rPr>
              <a:t>Methodology</a:t>
            </a:r>
            <a:r>
              <a:rPr lang="id-ID" dirty="0"/>
              <a:t>. </a:t>
            </a:r>
            <a:r>
              <a:rPr lang="id-ID" dirty="0" err="1"/>
              <a:t>Springer-Verlag</a:t>
            </a:r>
            <a:r>
              <a:rPr lang="id-ID" dirty="0"/>
              <a:t> </a:t>
            </a:r>
            <a:r>
              <a:rPr lang="id-ID" dirty="0" smtClean="0"/>
              <a:t>London</a:t>
            </a:r>
            <a:endParaRPr lang="en-US" dirty="0" smtClean="0"/>
          </a:p>
          <a:p>
            <a:r>
              <a:rPr lang="en-US" dirty="0"/>
              <a:t>Cohen, L., </a:t>
            </a:r>
            <a:r>
              <a:rPr lang="en-US" dirty="0" err="1"/>
              <a:t>Manion</a:t>
            </a:r>
            <a:r>
              <a:rPr lang="en-US" dirty="0"/>
              <a:t>, L., &amp; Morrison, K. (2005). </a:t>
            </a:r>
            <a:r>
              <a:rPr lang="en-US" dirty="0">
                <a:solidFill>
                  <a:srgbClr val="C00000"/>
                </a:solidFill>
              </a:rPr>
              <a:t>Research Methods in Education (5th ed.)</a:t>
            </a:r>
            <a:r>
              <a:rPr lang="en-US" dirty="0"/>
              <a:t>. Taylor &amp; Francis </a:t>
            </a:r>
            <a:r>
              <a:rPr lang="en-US" dirty="0" smtClean="0"/>
              <a:t>Group</a:t>
            </a:r>
          </a:p>
          <a:p>
            <a:r>
              <a:rPr lang="en-US" dirty="0" smtClean="0"/>
              <a:t>Dawson</a:t>
            </a:r>
            <a:r>
              <a:rPr lang="en-US" dirty="0"/>
              <a:t>, C. W. (2009). </a:t>
            </a:r>
            <a:r>
              <a:rPr lang="en-US" dirty="0">
                <a:solidFill>
                  <a:srgbClr val="C00000"/>
                </a:solidFill>
              </a:rPr>
              <a:t>Projects in Computing and Information Systems A Student’s Guide (2nd ed.)</a:t>
            </a:r>
            <a:r>
              <a:rPr lang="en-US" dirty="0"/>
              <a:t>. Pearson Education </a:t>
            </a:r>
            <a:r>
              <a:rPr lang="en-US" dirty="0" smtClean="0"/>
              <a:t>Limited</a:t>
            </a:r>
          </a:p>
          <a:p>
            <a:r>
              <a:rPr lang="en-US" dirty="0" err="1"/>
              <a:t>Jonker</a:t>
            </a:r>
            <a:r>
              <a:rPr lang="en-US" dirty="0"/>
              <a:t>, J., &amp; </a:t>
            </a:r>
            <a:r>
              <a:rPr lang="en-US" dirty="0" err="1"/>
              <a:t>Pennink</a:t>
            </a:r>
            <a:r>
              <a:rPr lang="en-US" dirty="0"/>
              <a:t>, B. (2010). </a:t>
            </a:r>
            <a:r>
              <a:rPr lang="en-US" dirty="0">
                <a:solidFill>
                  <a:srgbClr val="C00000"/>
                </a:solidFill>
              </a:rPr>
              <a:t>The Essence of Research Methodology</a:t>
            </a:r>
            <a:r>
              <a:rPr lang="en-US" dirty="0"/>
              <a:t>. Springer-</a:t>
            </a:r>
            <a:r>
              <a:rPr lang="en-US" dirty="0" err="1"/>
              <a:t>Verlag</a:t>
            </a:r>
            <a:r>
              <a:rPr lang="en-US" dirty="0"/>
              <a:t> Berlin Heidelberg</a:t>
            </a:r>
          </a:p>
          <a:p>
            <a:r>
              <a:rPr lang="en-US" dirty="0" err="1"/>
              <a:t>Lichtfouse</a:t>
            </a:r>
            <a:r>
              <a:rPr lang="en-US" dirty="0"/>
              <a:t>, E. (2013). </a:t>
            </a:r>
            <a:r>
              <a:rPr lang="en-US" dirty="0">
                <a:solidFill>
                  <a:srgbClr val="C00000"/>
                </a:solidFill>
              </a:rPr>
              <a:t>Scientific Writing for Impact Factor Journals</a:t>
            </a:r>
            <a:r>
              <a:rPr lang="en-US" dirty="0"/>
              <a:t>. Nova Science Publishers, Inc</a:t>
            </a:r>
            <a:r>
              <a:rPr lang="en-US" dirty="0" smtClean="0"/>
              <a:t>.</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34188727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endParaRPr lang="id-ID" dirty="0"/>
          </a:p>
        </p:txBody>
      </p:sp>
      <p:sp>
        <p:nvSpPr>
          <p:cNvPr id="3" name="Content Placeholder 2"/>
          <p:cNvSpPr>
            <a:spLocks noGrp="1"/>
          </p:cNvSpPr>
          <p:nvPr>
            <p:ph idx="1"/>
          </p:nvPr>
        </p:nvSpPr>
        <p:spPr>
          <a:xfrm>
            <a:off x="628650" y="1352549"/>
            <a:ext cx="7886700" cy="5276851"/>
          </a:xfrm>
        </p:spPr>
        <p:txBody>
          <a:bodyPr>
            <a:normAutofit fontScale="77500" lnSpcReduction="20000"/>
          </a:bodyPr>
          <a:lstStyle/>
          <a:p>
            <a:r>
              <a:rPr lang="en-US" dirty="0"/>
              <a:t>Kothari, C. (2004). </a:t>
            </a:r>
            <a:r>
              <a:rPr lang="en-US" dirty="0">
                <a:solidFill>
                  <a:srgbClr val="C00000"/>
                </a:solidFill>
              </a:rPr>
              <a:t>Research Methodology: Methods and Techniques</a:t>
            </a:r>
            <a:r>
              <a:rPr lang="en-US" dirty="0"/>
              <a:t>. New Age International</a:t>
            </a:r>
          </a:p>
          <a:p>
            <a:r>
              <a:rPr lang="en-US" dirty="0" smtClean="0"/>
              <a:t>Might</a:t>
            </a:r>
            <a:r>
              <a:rPr lang="en-US" dirty="0"/>
              <a:t>, M. (2010). </a:t>
            </a:r>
            <a:r>
              <a:rPr lang="en-US" dirty="0">
                <a:solidFill>
                  <a:srgbClr val="C00000"/>
                </a:solidFill>
              </a:rPr>
              <a:t>The Illustrated Guide to a Ph.D</a:t>
            </a:r>
            <a:r>
              <a:rPr lang="en-US" dirty="0"/>
              <a:t>. Matt.might.net. Retrieved from </a:t>
            </a:r>
            <a:r>
              <a:rPr lang="en-US" i="1" dirty="0"/>
              <a:t>http://matt.might.net/articles/phd-school-in-pictures/</a:t>
            </a:r>
          </a:p>
          <a:p>
            <a:r>
              <a:rPr lang="en-US" dirty="0" err="1" smtClean="0"/>
              <a:t>Marczyk</a:t>
            </a:r>
            <a:r>
              <a:rPr lang="en-US" dirty="0"/>
              <a:t>, G., </a:t>
            </a:r>
            <a:r>
              <a:rPr lang="en-US" dirty="0" err="1"/>
              <a:t>DeMatteo</a:t>
            </a:r>
            <a:r>
              <a:rPr lang="en-US" dirty="0"/>
              <a:t>, D., &amp; </a:t>
            </a:r>
            <a:r>
              <a:rPr lang="en-US" dirty="0" err="1"/>
              <a:t>Fertinger</a:t>
            </a:r>
            <a:r>
              <a:rPr lang="en-US" dirty="0"/>
              <a:t>, D. (2005). </a:t>
            </a:r>
            <a:r>
              <a:rPr lang="en-US" dirty="0">
                <a:solidFill>
                  <a:srgbClr val="C00000"/>
                </a:solidFill>
              </a:rPr>
              <a:t>Essentials of Research Design and Methodology</a:t>
            </a:r>
            <a:r>
              <a:rPr lang="en-US" dirty="0"/>
              <a:t>. John Wiley &amp; Sons, Inc.</a:t>
            </a:r>
          </a:p>
          <a:p>
            <a:r>
              <a:rPr lang="en-US" dirty="0"/>
              <a:t>Rea, L. M., &amp; Parker, R. A. (2014). </a:t>
            </a:r>
            <a:r>
              <a:rPr lang="en-US" dirty="0">
                <a:solidFill>
                  <a:srgbClr val="C00000"/>
                </a:solidFill>
              </a:rPr>
              <a:t>Designing and Conducting Survey Research: A Comprehensive Guide (4th ed.)</a:t>
            </a:r>
            <a:r>
              <a:rPr lang="en-US" dirty="0"/>
              <a:t>. John Wiley &amp; Sons, Inc.</a:t>
            </a:r>
          </a:p>
          <a:p>
            <a:r>
              <a:rPr lang="en-US" dirty="0" err="1"/>
              <a:t>Runeson</a:t>
            </a:r>
            <a:r>
              <a:rPr lang="en-US" dirty="0"/>
              <a:t>, P., Host, M., Rainer, A., &amp; </a:t>
            </a:r>
            <a:r>
              <a:rPr lang="en-US" dirty="0" err="1"/>
              <a:t>Regnell</a:t>
            </a:r>
            <a:r>
              <a:rPr lang="en-US" dirty="0"/>
              <a:t>, B. (2012). </a:t>
            </a:r>
            <a:r>
              <a:rPr lang="en-US" dirty="0">
                <a:solidFill>
                  <a:srgbClr val="C00000"/>
                </a:solidFill>
              </a:rPr>
              <a:t>Case Study Research in Software Engineering: Guidelines and Examples</a:t>
            </a:r>
            <a:r>
              <a:rPr lang="en-US" dirty="0"/>
              <a:t>. John Wiley &amp; Sons, Inc.</a:t>
            </a:r>
          </a:p>
          <a:p>
            <a:r>
              <a:rPr lang="en-US" dirty="0" err="1"/>
              <a:t>Sahu</a:t>
            </a:r>
            <a:r>
              <a:rPr lang="en-US" dirty="0"/>
              <a:t>, P. K. (2013). </a:t>
            </a:r>
            <a:r>
              <a:rPr lang="en-US" dirty="0">
                <a:solidFill>
                  <a:srgbClr val="C00000"/>
                </a:solidFill>
              </a:rPr>
              <a:t>Research Methodology: A Guide for Researchers In Agricultural Science, Social Science and Other Related Fields</a:t>
            </a:r>
            <a:r>
              <a:rPr lang="en-US" dirty="0"/>
              <a:t>. </a:t>
            </a:r>
            <a:r>
              <a:rPr lang="en-US" dirty="0" smtClean="0"/>
              <a:t>Springer</a:t>
            </a:r>
            <a:endParaRPr lang="en-US" dirty="0"/>
          </a:p>
          <a:p>
            <a:r>
              <a:rPr lang="en-US" dirty="0" err="1" smtClean="0"/>
              <a:t>Veit</a:t>
            </a:r>
            <a:r>
              <a:rPr lang="en-US" dirty="0"/>
              <a:t>, R., Gould, C., &amp; Gould, K. (2013). </a:t>
            </a:r>
            <a:r>
              <a:rPr lang="en-US" dirty="0">
                <a:solidFill>
                  <a:srgbClr val="C00000"/>
                </a:solidFill>
              </a:rPr>
              <a:t>Writing, Reading, and Research (9th ed.)</a:t>
            </a:r>
            <a:r>
              <a:rPr lang="en-US" dirty="0"/>
              <a:t>. </a:t>
            </a:r>
            <a:r>
              <a:rPr lang="en-US" dirty="0" err="1"/>
              <a:t>Cengage</a:t>
            </a:r>
            <a:r>
              <a:rPr lang="en-US" dirty="0"/>
              <a:t> </a:t>
            </a:r>
            <a:r>
              <a:rPr lang="en-US" dirty="0" smtClean="0"/>
              <a:t>Learning</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121</a:t>
            </a:fld>
            <a:endParaRPr lang="en-US">
              <a:solidFill>
                <a:prstClr val="black">
                  <a:tint val="75000"/>
                </a:prstClr>
              </a:solidFill>
            </a:endParaRPr>
          </a:p>
        </p:txBody>
      </p:sp>
    </p:spTree>
    <p:extLst>
      <p:ext uri="{BB962C8B-B14F-4D97-AF65-F5344CB8AC3E}">
        <p14:creationId xmlns:p14="http://schemas.microsoft.com/office/powerpoint/2010/main" val="38719464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5594" t="7037" r="16428" b="3334"/>
          <a:stretch/>
        </p:blipFill>
        <p:spPr>
          <a:xfrm>
            <a:off x="0" y="0"/>
            <a:ext cx="9144000" cy="6781800"/>
          </a:xfrm>
          <a:prstGeom prst="rect">
            <a:avLst/>
          </a:prstGeom>
        </p:spPr>
      </p:pic>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80345481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515350" cy="1200149"/>
          </a:xfrm>
        </p:spPr>
        <p:txBody>
          <a:bodyPr/>
          <a:lstStyle/>
          <a:p>
            <a:r>
              <a:rPr lang="en-US" dirty="0" err="1" smtClean="0"/>
              <a:t>Rangking</a:t>
            </a:r>
            <a:r>
              <a:rPr lang="en-US" dirty="0" smtClean="0"/>
              <a:t> </a:t>
            </a:r>
            <a:r>
              <a:rPr lang="en-US" dirty="0" err="1" smtClean="0"/>
              <a:t>Publikasi</a:t>
            </a:r>
            <a:r>
              <a:rPr lang="en-US" dirty="0" smtClean="0"/>
              <a:t> </a:t>
            </a:r>
            <a:r>
              <a:rPr lang="en-US" dirty="0" err="1" smtClean="0"/>
              <a:t>Ilmiah</a:t>
            </a:r>
            <a:r>
              <a:rPr lang="en-US" dirty="0" smtClean="0"/>
              <a:t> </a:t>
            </a:r>
            <a:r>
              <a:rPr lang="en-US" sz="2400" dirty="0" smtClean="0"/>
              <a:t>(</a:t>
            </a:r>
            <a:r>
              <a:rPr lang="en-US" sz="2400" dirty="0" err="1" smtClean="0"/>
              <a:t>ScimagoJR.Com</a:t>
            </a:r>
            <a:r>
              <a:rPr lang="en-US" sz="2400" dirty="0" smtClean="0"/>
              <a:t>)</a:t>
            </a:r>
            <a:endParaRPr lang="en-US" sz="24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6500" t="10000" r="10000" b="4666"/>
          <a:stretch/>
        </p:blipFill>
        <p:spPr>
          <a:xfrm>
            <a:off x="838200" y="1189137"/>
            <a:ext cx="7467600" cy="5644800"/>
          </a:xfrm>
          <a:prstGeom prst="rect">
            <a:avLst/>
          </a:prstGeom>
        </p:spPr>
      </p:pic>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8407373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515350" cy="1200149"/>
          </a:xfrm>
        </p:spPr>
        <p:txBody>
          <a:bodyPr/>
          <a:lstStyle/>
          <a:p>
            <a:r>
              <a:rPr lang="en-US" dirty="0" err="1" smtClean="0"/>
              <a:t>Rangking</a:t>
            </a:r>
            <a:r>
              <a:rPr lang="en-US" dirty="0" smtClean="0"/>
              <a:t> </a:t>
            </a:r>
            <a:r>
              <a:rPr lang="en-US" dirty="0" err="1" smtClean="0"/>
              <a:t>Publikasi</a:t>
            </a:r>
            <a:r>
              <a:rPr lang="en-US" dirty="0" smtClean="0"/>
              <a:t> </a:t>
            </a:r>
            <a:r>
              <a:rPr lang="en-US" dirty="0" err="1" smtClean="0"/>
              <a:t>Ilmiah</a:t>
            </a:r>
            <a:r>
              <a:rPr lang="en-US" dirty="0" smtClean="0"/>
              <a:t> </a:t>
            </a:r>
            <a:r>
              <a:rPr lang="en-US" sz="2400" dirty="0" smtClean="0"/>
              <a:t>(</a:t>
            </a:r>
            <a:r>
              <a:rPr lang="en-US" sz="2400" dirty="0" err="1" smtClean="0"/>
              <a:t>ScimagoJR.Com</a:t>
            </a:r>
            <a:r>
              <a:rPr lang="en-US" sz="2400" dirty="0" smtClean="0"/>
              <a:t>)</a:t>
            </a:r>
            <a:endParaRPr lang="en-US" sz="2400"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21738" t="10000" r="8500" b="7333"/>
          <a:stretch/>
        </p:blipFill>
        <p:spPr>
          <a:xfrm>
            <a:off x="253666" y="1092703"/>
            <a:ext cx="8610600" cy="5739394"/>
          </a:xfrm>
          <a:prstGeom prst="rect">
            <a:avLst/>
          </a:prstGeom>
        </p:spPr>
      </p:pic>
      <p:sp>
        <p:nvSpPr>
          <p:cNvPr id="6" name="Rounded Rectangle 5"/>
          <p:cNvSpPr/>
          <p:nvPr/>
        </p:nvSpPr>
        <p:spPr bwMode="auto">
          <a:xfrm>
            <a:off x="361950" y="4114800"/>
            <a:ext cx="8629650" cy="228600"/>
          </a:xfrm>
          <a:prstGeom prst="roundRect">
            <a:avLst/>
          </a:prstGeom>
          <a:noFill/>
          <a:ln w="28575" cap="flat" cmpd="sng" algn="ctr">
            <a:solidFill>
              <a:srgbClr val="FF0000"/>
            </a:solidFill>
            <a:prstDash val="solid"/>
            <a:round/>
            <a:headEnd type="none" w="med" len="med"/>
            <a:tailEnd type="none" w="med" len="med"/>
          </a:ln>
          <a:effectLst/>
        </p:spPr>
        <p:txBody>
          <a:bodyPr vert="horz" wrap="none" lIns="91440" tIns="91440" rIns="91440" bIns="91440" numCol="1" rtlCol="0" anchor="ctr" anchorCtr="0" compatLnSpc="1">
            <a:prstTxWarp prst="textNoShape">
              <a:avLst/>
            </a:prstTxWarp>
            <a:spAutoFit/>
          </a:bodyPr>
          <a:lstStyle/>
          <a:p>
            <a:pPr marL="0" marR="0" indent="0" algn="ctr" defTabSz="914400" rtl="0" eaLnBrk="0" fontAlgn="base" latinLnBrk="0" hangingPunct="0">
              <a:lnSpc>
                <a:spcPct val="90000"/>
              </a:lnSpc>
              <a:spcBef>
                <a:spcPct val="30000"/>
              </a:spcBef>
              <a:spcAft>
                <a:spcPct val="10000"/>
              </a:spcAft>
              <a:buClrTx/>
              <a:buSzTx/>
              <a:buFontTx/>
              <a:buNone/>
              <a:tabLst/>
            </a:pPr>
            <a:endParaRPr kumimoji="0" lang="en-US" sz="2400" b="0" i="0" u="none" strike="noStrike" cap="none" normalizeH="0" baseline="0" smtClean="0">
              <a:ln>
                <a:noFill/>
              </a:ln>
              <a:solidFill>
                <a:schemeClr val="tx1"/>
              </a:solidFill>
              <a:effectLst/>
              <a:latin typeface="Arial" pitchFamily="34" charset="0"/>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8033729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9100"/>
            <a:ext cx="8866188" cy="647700"/>
          </a:xfrm>
        </p:spPr>
        <p:txBody>
          <a:bodyPr>
            <a:normAutofit fontScale="90000"/>
          </a:bodyPr>
          <a:lstStyle/>
          <a:p>
            <a:r>
              <a:rPr lang="en-US" dirty="0" err="1" smtClean="0"/>
              <a:t>Statistik</a:t>
            </a:r>
            <a:r>
              <a:rPr lang="en-US" dirty="0" smtClean="0"/>
              <a:t> </a:t>
            </a:r>
            <a:r>
              <a:rPr lang="en-US" dirty="0" err="1" smtClean="0"/>
              <a:t>Jumlah</a:t>
            </a:r>
            <a:r>
              <a:rPr lang="en-US" dirty="0" smtClean="0"/>
              <a:t> </a:t>
            </a:r>
            <a:r>
              <a:rPr lang="en-US" dirty="0" err="1" smtClean="0"/>
              <a:t>Publikasi</a:t>
            </a:r>
            <a:r>
              <a:rPr lang="en-US" dirty="0" smtClean="0"/>
              <a:t> </a:t>
            </a:r>
            <a:r>
              <a:rPr lang="en-US" sz="3200" dirty="0"/>
              <a:t>(</a:t>
            </a:r>
            <a:r>
              <a:rPr lang="en-US" sz="3200" dirty="0" err="1"/>
              <a:t>ScimagoJR.Com</a:t>
            </a:r>
            <a:r>
              <a:rPr lang="en-US" sz="3200" dirty="0"/>
              <a:t>)</a:t>
            </a:r>
          </a:p>
        </p:txBody>
      </p:sp>
      <p:pic>
        <p:nvPicPr>
          <p:cNvPr id="7" name="Picture 6"/>
          <p:cNvPicPr>
            <a:picLocks noChangeAspect="1"/>
          </p:cNvPicPr>
          <p:nvPr/>
        </p:nvPicPr>
        <p:blipFill rotWithShape="1">
          <a:blip r:embed="rId2"/>
          <a:srcRect l="32083" t="41111" r="37918" b="24074"/>
          <a:stretch/>
        </p:blipFill>
        <p:spPr>
          <a:xfrm>
            <a:off x="628650" y="1143000"/>
            <a:ext cx="8286749" cy="5409406"/>
          </a:xfrm>
          <a:prstGeom prst="rect">
            <a:avLst/>
          </a:prstGeom>
        </p:spPr>
      </p:pic>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2099691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Kondisi</a:t>
            </a:r>
            <a:r>
              <a:rPr lang="en-US" dirty="0" smtClean="0"/>
              <a:t> </a:t>
            </a:r>
            <a:r>
              <a:rPr lang="en-US" dirty="0" err="1" smtClean="0"/>
              <a:t>Jurnal</a:t>
            </a:r>
            <a:r>
              <a:rPr lang="en-US" dirty="0" smtClean="0"/>
              <a:t> </a:t>
            </a:r>
            <a:r>
              <a:rPr lang="en-US" dirty="0" err="1" smtClean="0"/>
              <a:t>Ilmiah</a:t>
            </a:r>
            <a:r>
              <a:rPr lang="en-US" dirty="0" smtClean="0"/>
              <a:t> Indonesia</a:t>
            </a:r>
            <a:endParaRPr lang="en-US" dirty="0"/>
          </a:p>
        </p:txBody>
      </p:sp>
      <p:sp>
        <p:nvSpPr>
          <p:cNvPr id="3" name="Content Placeholder 2"/>
          <p:cNvSpPr>
            <a:spLocks noGrp="1"/>
          </p:cNvSpPr>
          <p:nvPr>
            <p:ph idx="1"/>
          </p:nvPr>
        </p:nvSpPr>
        <p:spPr/>
        <p:txBody>
          <a:bodyPr>
            <a:normAutofit fontScale="92500"/>
          </a:bodyPr>
          <a:lstStyle/>
          <a:p>
            <a:r>
              <a:rPr lang="en-US" sz="3200" dirty="0" err="1" smtClean="0"/>
              <a:t>Dipublikasikan</a:t>
            </a:r>
            <a:r>
              <a:rPr lang="en-US" sz="3200" dirty="0" smtClean="0"/>
              <a:t> </a:t>
            </a:r>
            <a:r>
              <a:rPr lang="en-US" sz="3200" dirty="0" err="1" smtClean="0"/>
              <a:t>dalam</a:t>
            </a:r>
            <a:r>
              <a:rPr lang="en-US" sz="3200" dirty="0" smtClean="0"/>
              <a:t> </a:t>
            </a:r>
            <a:r>
              <a:rPr lang="en-US" sz="3200" dirty="0" err="1" smtClean="0">
                <a:solidFill>
                  <a:srgbClr val="C00000"/>
                </a:solidFill>
              </a:rPr>
              <a:t>jumlah</a:t>
            </a:r>
            <a:r>
              <a:rPr lang="en-US" sz="3200" dirty="0" smtClean="0">
                <a:solidFill>
                  <a:srgbClr val="C00000"/>
                </a:solidFill>
              </a:rPr>
              <a:t> </a:t>
            </a:r>
            <a:r>
              <a:rPr lang="en-US" sz="3200" dirty="0" err="1" smtClean="0">
                <a:solidFill>
                  <a:srgbClr val="C00000"/>
                </a:solidFill>
              </a:rPr>
              <a:t>terbatas</a:t>
            </a:r>
            <a:endParaRPr lang="en-US" sz="3200" dirty="0">
              <a:solidFill>
                <a:srgbClr val="C00000"/>
              </a:solidFill>
            </a:endParaRPr>
          </a:p>
          <a:p>
            <a:r>
              <a:rPr lang="en-US" sz="3200" dirty="0" err="1" smtClean="0">
                <a:solidFill>
                  <a:srgbClr val="C00000"/>
                </a:solidFill>
              </a:rPr>
              <a:t>Tidak</a:t>
            </a:r>
            <a:r>
              <a:rPr lang="en-US" sz="3200" dirty="0" smtClean="0">
                <a:solidFill>
                  <a:srgbClr val="C00000"/>
                </a:solidFill>
              </a:rPr>
              <a:t> </a:t>
            </a:r>
            <a:r>
              <a:rPr lang="en-US" sz="3200" dirty="0" err="1">
                <a:solidFill>
                  <a:srgbClr val="C00000"/>
                </a:solidFill>
              </a:rPr>
              <a:t>dilanggan</a:t>
            </a:r>
            <a:r>
              <a:rPr lang="en-US" sz="3200" dirty="0">
                <a:solidFill>
                  <a:srgbClr val="C00000"/>
                </a:solidFill>
              </a:rPr>
              <a:t> </a:t>
            </a:r>
            <a:r>
              <a:rPr lang="en-US" sz="3200" dirty="0" err="1"/>
              <a:t>oleh</a:t>
            </a:r>
            <a:r>
              <a:rPr lang="en-US" sz="3200" dirty="0"/>
              <a:t> </a:t>
            </a:r>
            <a:r>
              <a:rPr lang="en-US" sz="3200" dirty="0" err="1" smtClean="0"/>
              <a:t>perpustakaan</a:t>
            </a:r>
            <a:r>
              <a:rPr lang="en-US" sz="3200" dirty="0" smtClean="0"/>
              <a:t> (Indonesia </a:t>
            </a:r>
            <a:r>
              <a:rPr lang="en-US" sz="3200" dirty="0" err="1" smtClean="0"/>
              <a:t>maupun</a:t>
            </a:r>
            <a:r>
              <a:rPr lang="en-US" sz="3200" dirty="0" smtClean="0"/>
              <a:t> </a:t>
            </a:r>
            <a:r>
              <a:rPr lang="en-US" sz="3200" dirty="0" err="1" smtClean="0"/>
              <a:t>internasional</a:t>
            </a:r>
            <a:r>
              <a:rPr lang="en-US" sz="3200" dirty="0" smtClean="0"/>
              <a:t>)</a:t>
            </a:r>
            <a:endParaRPr lang="en-US" sz="3200" dirty="0"/>
          </a:p>
          <a:p>
            <a:r>
              <a:rPr lang="en-US" sz="3200" dirty="0" err="1"/>
              <a:t>Ditulis</a:t>
            </a:r>
            <a:r>
              <a:rPr lang="en-US" sz="3200" dirty="0"/>
              <a:t> </a:t>
            </a:r>
            <a:r>
              <a:rPr lang="en-US" sz="3200" dirty="0" err="1"/>
              <a:t>dalam</a:t>
            </a:r>
            <a:r>
              <a:rPr lang="en-US" sz="3200" dirty="0"/>
              <a:t> </a:t>
            </a:r>
            <a:r>
              <a:rPr lang="en-US" sz="3200" dirty="0" err="1" smtClean="0"/>
              <a:t>Bahasa</a:t>
            </a:r>
            <a:r>
              <a:rPr lang="en-US" sz="3200" dirty="0" smtClean="0"/>
              <a:t> Indonesia</a:t>
            </a:r>
            <a:endParaRPr lang="en-US" sz="3200" dirty="0"/>
          </a:p>
          <a:p>
            <a:r>
              <a:rPr lang="en-US" sz="3200" dirty="0" err="1" smtClean="0">
                <a:solidFill>
                  <a:srgbClr val="C00000"/>
                </a:solidFill>
              </a:rPr>
              <a:t>Tidak</a:t>
            </a:r>
            <a:r>
              <a:rPr lang="en-US" sz="3200" dirty="0" smtClean="0">
                <a:solidFill>
                  <a:srgbClr val="C00000"/>
                </a:solidFill>
              </a:rPr>
              <a:t> </a:t>
            </a:r>
            <a:r>
              <a:rPr lang="en-US" sz="3200" dirty="0" err="1" smtClean="0">
                <a:solidFill>
                  <a:srgbClr val="C00000"/>
                </a:solidFill>
              </a:rPr>
              <a:t>digunakan</a:t>
            </a:r>
            <a:r>
              <a:rPr lang="en-US" sz="3200" dirty="0" smtClean="0">
                <a:solidFill>
                  <a:srgbClr val="C00000"/>
                </a:solidFill>
              </a:rPr>
              <a:t> </a:t>
            </a:r>
            <a:r>
              <a:rPr lang="en-US" sz="3200" dirty="0" err="1" smtClean="0">
                <a:solidFill>
                  <a:srgbClr val="C00000"/>
                </a:solidFill>
              </a:rPr>
              <a:t>pengajar</a:t>
            </a:r>
            <a:r>
              <a:rPr lang="en-US" sz="3200" dirty="0" smtClean="0">
                <a:solidFill>
                  <a:srgbClr val="C00000"/>
                </a:solidFill>
              </a:rPr>
              <a:t> </a:t>
            </a:r>
            <a:r>
              <a:rPr lang="en-US" sz="3200" dirty="0" smtClean="0"/>
              <a:t>di Indonesia </a:t>
            </a:r>
            <a:r>
              <a:rPr lang="en-US" sz="3200" dirty="0" err="1" smtClean="0"/>
              <a:t>sebagai</a:t>
            </a:r>
            <a:r>
              <a:rPr lang="en-US" sz="3200" dirty="0" smtClean="0"/>
              <a:t> </a:t>
            </a:r>
            <a:r>
              <a:rPr lang="en-US" sz="3200" dirty="0" err="1" smtClean="0"/>
              <a:t>materi</a:t>
            </a:r>
            <a:r>
              <a:rPr lang="en-US" sz="3200" dirty="0" smtClean="0"/>
              <a:t> </a:t>
            </a:r>
            <a:r>
              <a:rPr lang="en-US" sz="3200" dirty="0" err="1" smtClean="0"/>
              <a:t>pengajaran</a:t>
            </a:r>
            <a:r>
              <a:rPr lang="en-US" sz="3200" dirty="0" smtClean="0"/>
              <a:t> di </a:t>
            </a:r>
            <a:r>
              <a:rPr lang="en-US" sz="3200" dirty="0" err="1" smtClean="0"/>
              <a:t>kampus</a:t>
            </a:r>
            <a:endParaRPr lang="en-US" sz="3200" dirty="0"/>
          </a:p>
          <a:p>
            <a:r>
              <a:rPr lang="en-US" sz="3200" dirty="0" err="1">
                <a:solidFill>
                  <a:srgbClr val="C00000"/>
                </a:solidFill>
              </a:rPr>
              <a:t>Tidak</a:t>
            </a:r>
            <a:r>
              <a:rPr lang="en-US" sz="3200" dirty="0">
                <a:solidFill>
                  <a:srgbClr val="C00000"/>
                </a:solidFill>
              </a:rPr>
              <a:t> </a:t>
            </a:r>
            <a:r>
              <a:rPr lang="en-US" sz="3200" dirty="0" err="1">
                <a:solidFill>
                  <a:srgbClr val="C00000"/>
                </a:solidFill>
              </a:rPr>
              <a:t>begitu</a:t>
            </a:r>
            <a:r>
              <a:rPr lang="en-US" sz="3200" dirty="0">
                <a:solidFill>
                  <a:srgbClr val="C00000"/>
                </a:solidFill>
              </a:rPr>
              <a:t> </a:t>
            </a:r>
            <a:r>
              <a:rPr lang="en-US" sz="3200" dirty="0" err="1" smtClean="0">
                <a:solidFill>
                  <a:srgbClr val="C00000"/>
                </a:solidFill>
              </a:rPr>
              <a:t>dipedulikan</a:t>
            </a:r>
            <a:r>
              <a:rPr lang="en-US" sz="3200" dirty="0" smtClean="0">
                <a:solidFill>
                  <a:srgbClr val="C00000"/>
                </a:solidFill>
              </a:rPr>
              <a:t> </a:t>
            </a:r>
            <a:r>
              <a:rPr lang="en-US" sz="3200" dirty="0" err="1" smtClean="0"/>
              <a:t>oleh</a:t>
            </a:r>
            <a:r>
              <a:rPr lang="en-US" sz="3200" dirty="0" smtClean="0"/>
              <a:t> </a:t>
            </a:r>
            <a:r>
              <a:rPr lang="en-US" sz="3200" dirty="0" err="1"/>
              <a:t>dunia</a:t>
            </a:r>
            <a:r>
              <a:rPr lang="en-US" sz="3200" dirty="0"/>
              <a:t> </a:t>
            </a:r>
            <a:r>
              <a:rPr lang="en-US" sz="3200" dirty="0" err="1" smtClean="0"/>
              <a:t>akademik</a:t>
            </a:r>
            <a:endParaRPr lang="en-US" sz="3200" dirty="0" smtClean="0"/>
          </a:p>
          <a:p>
            <a:r>
              <a:rPr lang="en-US" sz="3200" dirty="0" err="1" smtClean="0">
                <a:solidFill>
                  <a:srgbClr val="C00000"/>
                </a:solidFill>
              </a:rPr>
              <a:t>Sangat</a:t>
            </a:r>
            <a:r>
              <a:rPr lang="en-US" sz="3200" dirty="0" smtClean="0">
                <a:solidFill>
                  <a:srgbClr val="C00000"/>
                </a:solidFill>
              </a:rPr>
              <a:t> </a:t>
            </a:r>
            <a:r>
              <a:rPr lang="en-US" sz="3200" dirty="0" err="1" smtClean="0">
                <a:solidFill>
                  <a:srgbClr val="C00000"/>
                </a:solidFill>
              </a:rPr>
              <a:t>sedikit</a:t>
            </a:r>
            <a:r>
              <a:rPr lang="en-US" sz="3200" dirty="0" smtClean="0">
                <a:solidFill>
                  <a:srgbClr val="C00000"/>
                </a:solidFill>
              </a:rPr>
              <a:t> yang </a:t>
            </a:r>
            <a:r>
              <a:rPr lang="en-US" sz="3200" dirty="0" err="1" smtClean="0">
                <a:solidFill>
                  <a:srgbClr val="C00000"/>
                </a:solidFill>
              </a:rPr>
              <a:t>terindeks</a:t>
            </a:r>
            <a:r>
              <a:rPr lang="en-US" sz="3200" dirty="0" smtClean="0">
                <a:solidFill>
                  <a:srgbClr val="C00000"/>
                </a:solidFill>
              </a:rPr>
              <a:t> </a:t>
            </a:r>
            <a:r>
              <a:rPr lang="en-US" sz="3200" dirty="0" err="1" smtClean="0"/>
              <a:t>oleh</a:t>
            </a:r>
            <a:r>
              <a:rPr lang="en-US" sz="3200" dirty="0" smtClean="0"/>
              <a:t> </a:t>
            </a:r>
            <a:r>
              <a:rPr lang="en-US" sz="3200" dirty="0" err="1" smtClean="0"/>
              <a:t>lembaga</a:t>
            </a:r>
            <a:r>
              <a:rPr lang="en-US" sz="3200" dirty="0" smtClean="0"/>
              <a:t> </a:t>
            </a:r>
            <a:r>
              <a:rPr lang="en-US" sz="3200" dirty="0" err="1" smtClean="0"/>
              <a:t>pengindeks</a:t>
            </a:r>
            <a:r>
              <a:rPr lang="en-US" sz="3200" dirty="0" smtClean="0"/>
              <a:t> </a:t>
            </a:r>
            <a:r>
              <a:rPr lang="en-US" sz="3200" dirty="0" err="1" smtClean="0"/>
              <a:t>jurnal</a:t>
            </a:r>
            <a:r>
              <a:rPr lang="en-US" sz="3200" dirty="0" smtClean="0"/>
              <a:t> (11 </a:t>
            </a:r>
            <a:r>
              <a:rPr lang="en-US" sz="3200" dirty="0" err="1" smtClean="0"/>
              <a:t>jurnal</a:t>
            </a:r>
            <a:r>
              <a:rPr lang="en-US" sz="3200" dirty="0" smtClean="0"/>
              <a:t> </a:t>
            </a:r>
            <a:r>
              <a:rPr lang="en-US" sz="3200" dirty="0" err="1" smtClean="0"/>
              <a:t>terindeks</a:t>
            </a:r>
            <a:r>
              <a:rPr lang="en-US" sz="3200" dirty="0" smtClean="0"/>
              <a:t> </a:t>
            </a:r>
            <a:r>
              <a:rPr lang="en-US" sz="3200" dirty="0" err="1" smtClean="0"/>
              <a:t>scopus</a:t>
            </a:r>
            <a:r>
              <a:rPr lang="en-US" sz="3200" dirty="0" smtClean="0"/>
              <a:t>)</a:t>
            </a:r>
            <a:endParaRPr lang="en-US" sz="3200" dirty="0"/>
          </a:p>
          <a:p>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219159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Jurnal</a:t>
            </a:r>
            <a:r>
              <a:rPr lang="en-US" dirty="0"/>
              <a:t> Indonesia </a:t>
            </a:r>
            <a:r>
              <a:rPr lang="en-US" dirty="0" err="1"/>
              <a:t>Terindeks</a:t>
            </a:r>
            <a:r>
              <a:rPr lang="en-US" dirty="0"/>
              <a:t> Scopus</a:t>
            </a:r>
            <a:endParaRPr lang="id-ID" dirty="0"/>
          </a:p>
        </p:txBody>
      </p:sp>
      <p:graphicFrame>
        <p:nvGraphicFramePr>
          <p:cNvPr id="6" name="Content Placeholder 5"/>
          <p:cNvGraphicFramePr>
            <a:graphicFrameLocks noGrp="1"/>
          </p:cNvGraphicFramePr>
          <p:nvPr>
            <p:ph idx="1"/>
            <p:extLst/>
          </p:nvPr>
        </p:nvGraphicFramePr>
        <p:xfrm>
          <a:off x="152399" y="1281432"/>
          <a:ext cx="8839200" cy="5212050"/>
        </p:xfrm>
        <a:graphic>
          <a:graphicData uri="http://schemas.openxmlformats.org/drawingml/2006/table">
            <a:tbl>
              <a:tblPr firstRow="1" bandRow="1">
                <a:tableStyleId>{073A0DAA-6AF3-43AB-8588-CEC1D06C72B9}</a:tableStyleId>
              </a:tblPr>
              <a:tblGrid>
                <a:gridCol w="374542"/>
                <a:gridCol w="6424843"/>
                <a:gridCol w="1125416"/>
                <a:gridCol w="914399"/>
              </a:tblGrid>
              <a:tr h="335250">
                <a:tc>
                  <a:txBody>
                    <a:bodyPr/>
                    <a:lstStyle/>
                    <a:p>
                      <a:pPr algn="ctr" fontAlgn="b"/>
                      <a:r>
                        <a:rPr lang="en-US" sz="2000" b="0" i="0" u="none" strike="noStrike" dirty="0" smtClean="0">
                          <a:effectLst/>
                          <a:latin typeface="+mn-lt"/>
                        </a:rPr>
                        <a:t>No</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Journals</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Publisher</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SJR</a:t>
                      </a:r>
                      <a:endParaRPr lang="id-ID" sz="2000" b="0" i="0" u="none" strike="noStrike" dirty="0">
                        <a:effectLst/>
                        <a:latin typeface="+mn-lt"/>
                      </a:endParaRPr>
                    </a:p>
                  </a:txBody>
                  <a:tcPr marL="0" marR="0" marT="0" marB="0" anchor="b"/>
                </a:tc>
              </a:tr>
              <a:tr h="234675">
                <a:tc>
                  <a:txBody>
                    <a:bodyPr/>
                    <a:lstStyle/>
                    <a:p>
                      <a:pPr algn="ctr" fontAlgn="b"/>
                      <a:r>
                        <a:rPr lang="en-US" sz="2000" b="0" i="0" u="none" strike="noStrike" dirty="0" smtClean="0">
                          <a:effectLst/>
                          <a:latin typeface="+mn-lt"/>
                        </a:rPr>
                        <a:t>1</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Nutrition</a:t>
                      </a:r>
                      <a:r>
                        <a:rPr lang="id-ID" sz="2000" u="none" strike="noStrike" dirty="0">
                          <a:effectLst/>
                          <a:latin typeface="+mn-lt"/>
                        </a:rPr>
                        <a:t> Bulletin</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PAGI</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0.365</a:t>
                      </a:r>
                    </a:p>
                  </a:txBody>
                  <a:tcPr marL="0" marR="0" marT="0" marB="0" anchor="b"/>
                </a:tc>
              </a:tr>
              <a:tr h="234675">
                <a:tc>
                  <a:txBody>
                    <a:bodyPr/>
                    <a:lstStyle/>
                    <a:p>
                      <a:pPr algn="ctr" fontAlgn="b"/>
                      <a:r>
                        <a:rPr lang="en-US" sz="2000" b="0" i="0" u="none" strike="noStrike" dirty="0" smtClean="0">
                          <a:effectLst/>
                          <a:latin typeface="+mn-lt"/>
                        </a:rPr>
                        <a:t>2</a:t>
                      </a:r>
                      <a:endParaRPr lang="en-US" sz="2000" b="0" i="0" u="none" strike="noStrike" dirty="0">
                        <a:effectLst/>
                        <a:latin typeface="+mn-lt"/>
                      </a:endParaRPr>
                    </a:p>
                  </a:txBody>
                  <a:tcPr marL="0" marR="0" marT="0" marB="0" anchor="b"/>
                </a:tc>
                <a:tc>
                  <a:txBody>
                    <a:bodyPr/>
                    <a:lstStyle/>
                    <a:p>
                      <a:pPr algn="l" fontAlgn="b"/>
                      <a:r>
                        <a:rPr lang="en-US" sz="2000" u="none" strike="noStrike" dirty="0">
                          <a:effectLst/>
                          <a:latin typeface="+mn-lt"/>
                        </a:rPr>
                        <a:t>Bulletin of Chemical Reaction Engineering and Catalysis</a:t>
                      </a:r>
                      <a:endParaRPr lang="en-US"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UNDIP</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0.303</a:t>
                      </a:r>
                    </a:p>
                  </a:txBody>
                  <a:tcPr marL="0" marR="0" marT="0" marB="0" anchor="b"/>
                </a:tc>
              </a:tr>
              <a:tr h="234675">
                <a:tc>
                  <a:txBody>
                    <a:bodyPr/>
                    <a:lstStyle/>
                    <a:p>
                      <a:pPr algn="ctr" fontAlgn="b"/>
                      <a:r>
                        <a:rPr lang="en-US" sz="2000" b="0" i="0" u="none" strike="noStrike" dirty="0" smtClean="0">
                          <a:solidFill>
                            <a:schemeClr val="tx1"/>
                          </a:solidFill>
                          <a:effectLst/>
                          <a:latin typeface="+mn-lt"/>
                        </a:rPr>
                        <a:t>3</a:t>
                      </a:r>
                      <a:endParaRPr lang="id-ID" sz="2000" b="0" i="0" u="none" strike="noStrike" dirty="0">
                        <a:solidFill>
                          <a:schemeClr val="tx1"/>
                        </a:solidFill>
                        <a:effectLst/>
                        <a:latin typeface="+mn-lt"/>
                      </a:endParaRPr>
                    </a:p>
                  </a:txBody>
                  <a:tcPr marL="0" marR="0" marT="0" marB="0" anchor="b"/>
                </a:tc>
                <a:tc>
                  <a:txBody>
                    <a:bodyPr/>
                    <a:lstStyle/>
                    <a:p>
                      <a:pPr algn="l" fontAlgn="b"/>
                      <a:r>
                        <a:rPr lang="id-ID" sz="2000" u="none" strike="noStrike" dirty="0" err="1">
                          <a:effectLst/>
                          <a:latin typeface="+mn-lt"/>
                        </a:rPr>
                        <a:t>Acta</a:t>
                      </a:r>
                      <a:r>
                        <a:rPr lang="id-ID" sz="2000" u="none" strike="noStrike" dirty="0">
                          <a:effectLst/>
                          <a:latin typeface="+mn-lt"/>
                        </a:rPr>
                        <a:t> </a:t>
                      </a:r>
                      <a:r>
                        <a:rPr lang="id-ID" sz="2000" u="none" strike="noStrike" dirty="0" err="1">
                          <a:effectLst/>
                          <a:latin typeface="+mn-lt"/>
                        </a:rPr>
                        <a:t>medica</a:t>
                      </a:r>
                      <a:r>
                        <a:rPr lang="id-ID" sz="2000" u="none" strike="noStrike" dirty="0">
                          <a:effectLst/>
                          <a:latin typeface="+mn-lt"/>
                        </a:rPr>
                        <a:t> </a:t>
                      </a:r>
                      <a:r>
                        <a:rPr lang="id-ID" sz="2000" u="none" strike="noStrike" dirty="0" err="1">
                          <a:effectLst/>
                          <a:latin typeface="+mn-lt"/>
                        </a:rPr>
                        <a:t>Indonesiana</a:t>
                      </a:r>
                      <a:endParaRPr lang="id-ID" sz="2000" b="0" i="0" u="none" strike="noStrike" dirty="0">
                        <a:solidFill>
                          <a:srgbClr val="008000"/>
                        </a:solidFill>
                        <a:effectLst/>
                        <a:latin typeface="+mn-lt"/>
                      </a:endParaRPr>
                    </a:p>
                  </a:txBody>
                  <a:tcPr marL="0" marR="0" marT="0" marB="0" anchor="b"/>
                </a:tc>
                <a:tc>
                  <a:txBody>
                    <a:bodyPr/>
                    <a:lstStyle/>
                    <a:p>
                      <a:pPr algn="ctr" fontAlgn="b"/>
                      <a:r>
                        <a:rPr lang="en-US" sz="2000" b="0" i="0" u="none" strike="noStrike" dirty="0" smtClean="0">
                          <a:effectLst/>
                          <a:latin typeface="+mn-lt"/>
                        </a:rPr>
                        <a:t>ISIM</a:t>
                      </a:r>
                      <a:endParaRPr lang="en-US"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0.250</a:t>
                      </a:r>
                    </a:p>
                  </a:txBody>
                  <a:tcPr marL="0" marR="0" marT="0" marB="0" anchor="b"/>
                </a:tc>
              </a:tr>
              <a:tr h="234675">
                <a:tc>
                  <a:txBody>
                    <a:bodyPr/>
                    <a:lstStyle/>
                    <a:p>
                      <a:pPr algn="ctr" fontAlgn="b"/>
                      <a:r>
                        <a:rPr lang="en-US" sz="2000" b="0" i="0" u="none" strike="noStrike" dirty="0" smtClean="0">
                          <a:effectLst/>
                          <a:latin typeface="+mn-lt"/>
                        </a:rPr>
                        <a:t>4</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Telkomnika</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IAES</a:t>
                      </a:r>
                      <a:endParaRPr lang="en-US" sz="2000" b="0" i="0" u="none" strike="noStrike" dirty="0">
                        <a:effectLst/>
                        <a:latin typeface="+mn-lt"/>
                      </a:endParaRPr>
                    </a:p>
                  </a:txBody>
                  <a:tcPr marL="0" marR="0" marT="0" marB="0" anchor="b"/>
                </a:tc>
                <a:tc>
                  <a:txBody>
                    <a:bodyPr/>
                    <a:lstStyle/>
                    <a:p>
                      <a:pPr algn="ctr" fontAlgn="b"/>
                      <a:r>
                        <a:rPr lang="id-ID" sz="2000" b="0" i="0" u="none" strike="noStrike" dirty="0">
                          <a:effectLst/>
                          <a:latin typeface="+mn-lt"/>
                        </a:rPr>
                        <a:t>0.236</a:t>
                      </a:r>
                    </a:p>
                  </a:txBody>
                  <a:tcPr marL="0" marR="0" marT="0" marB="0" anchor="b"/>
                </a:tc>
              </a:tr>
              <a:tr h="234675">
                <a:tc>
                  <a:txBody>
                    <a:bodyPr/>
                    <a:lstStyle/>
                    <a:p>
                      <a:pPr algn="ctr" fontAlgn="b"/>
                      <a:r>
                        <a:rPr lang="en-US" sz="2000" b="0" i="0" u="none" strike="noStrike" dirty="0" smtClean="0">
                          <a:solidFill>
                            <a:srgbClr val="000000"/>
                          </a:solidFill>
                          <a:effectLst/>
                          <a:latin typeface="+mn-lt"/>
                        </a:rPr>
                        <a:t>5</a:t>
                      </a:r>
                      <a:endParaRPr lang="id-ID" sz="2000" b="0" i="0" u="none" strike="noStrike" dirty="0">
                        <a:solidFill>
                          <a:srgbClr val="000000"/>
                        </a:solidFill>
                        <a:effectLst/>
                        <a:latin typeface="+mn-lt"/>
                      </a:endParaRPr>
                    </a:p>
                  </a:txBody>
                  <a:tcPr marL="0" marR="0" marT="0" marB="0" anchor="b"/>
                </a:tc>
                <a:tc>
                  <a:txBody>
                    <a:bodyPr/>
                    <a:lstStyle/>
                    <a:p>
                      <a:pPr algn="l" fontAlgn="b"/>
                      <a:r>
                        <a:rPr lang="id-ID" sz="2000" u="none" strike="noStrike" dirty="0" err="1">
                          <a:effectLst/>
                          <a:latin typeface="+mn-lt"/>
                        </a:rPr>
                        <a:t>Indonesian</a:t>
                      </a:r>
                      <a:r>
                        <a:rPr lang="id-ID" sz="2000" u="none" strike="noStrike" dirty="0">
                          <a:effectLst/>
                          <a:latin typeface="+mn-lt"/>
                        </a:rPr>
                        <a:t> </a:t>
                      </a:r>
                      <a:r>
                        <a:rPr lang="id-ID" sz="2000" u="none" strike="noStrike" dirty="0" err="1">
                          <a:effectLst/>
                          <a:latin typeface="+mn-lt"/>
                        </a:rPr>
                        <a:t>Journal</a:t>
                      </a:r>
                      <a:r>
                        <a:rPr lang="id-ID" sz="2000" u="none" strike="noStrike" dirty="0">
                          <a:effectLst/>
                          <a:latin typeface="+mn-lt"/>
                        </a:rPr>
                        <a:t> of </a:t>
                      </a:r>
                      <a:r>
                        <a:rPr lang="id-ID" sz="2000" u="none" strike="noStrike" dirty="0" err="1">
                          <a:effectLst/>
                          <a:latin typeface="+mn-lt"/>
                        </a:rPr>
                        <a:t>Chemistry</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UGM</a:t>
                      </a:r>
                      <a:endParaRPr lang="en-US" sz="2000" b="0" i="0" u="none" strike="noStrike" dirty="0">
                        <a:solidFill>
                          <a:srgbClr val="000000"/>
                        </a:solidFill>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0.171</a:t>
                      </a:r>
                    </a:p>
                  </a:txBody>
                  <a:tcPr marL="0" marR="0" marT="0" marB="0" anchor="b"/>
                </a:tc>
              </a:tr>
              <a:tr h="234675">
                <a:tc>
                  <a:txBody>
                    <a:bodyPr/>
                    <a:lstStyle/>
                    <a:p>
                      <a:pPr algn="ctr" fontAlgn="b"/>
                      <a:r>
                        <a:rPr lang="en-US" sz="2000" b="0" i="0" u="none" strike="noStrike" dirty="0" smtClean="0">
                          <a:solidFill>
                            <a:srgbClr val="000000"/>
                          </a:solidFill>
                          <a:effectLst/>
                          <a:latin typeface="+mn-lt"/>
                        </a:rPr>
                        <a:t>6</a:t>
                      </a:r>
                      <a:endParaRPr lang="en-US" sz="2000" b="0" i="0" u="none" strike="noStrike" dirty="0">
                        <a:solidFill>
                          <a:srgbClr val="000000"/>
                        </a:solidFill>
                        <a:effectLst/>
                        <a:latin typeface="+mn-lt"/>
                      </a:endParaRPr>
                    </a:p>
                  </a:txBody>
                  <a:tcPr marL="0" marR="0" marT="0" marB="0" anchor="b"/>
                </a:tc>
                <a:tc>
                  <a:txBody>
                    <a:bodyPr/>
                    <a:lstStyle/>
                    <a:p>
                      <a:pPr algn="l" fontAlgn="b"/>
                      <a:r>
                        <a:rPr lang="en-US" sz="2000" u="none" strike="noStrike" dirty="0">
                          <a:effectLst/>
                          <a:latin typeface="+mn-lt"/>
                        </a:rPr>
                        <a:t>International Journal on Electrical Engineering and Informatics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id-ID" sz="2000" b="0" i="0" u="none" strike="noStrike">
                          <a:solidFill>
                            <a:srgbClr val="000000"/>
                          </a:solidFill>
                          <a:effectLst/>
                          <a:latin typeface="+mn-lt"/>
                        </a:rPr>
                        <a:t>0.168</a:t>
                      </a:r>
                    </a:p>
                  </a:txBody>
                  <a:tcPr marL="0" marR="0" marT="0" marB="0" anchor="b"/>
                </a:tc>
              </a:tr>
              <a:tr h="234675">
                <a:tc>
                  <a:txBody>
                    <a:bodyPr/>
                    <a:lstStyle/>
                    <a:p>
                      <a:pPr algn="ctr" fontAlgn="b"/>
                      <a:r>
                        <a:rPr lang="en-US" sz="2000" b="0" i="0" u="none" strike="noStrike" dirty="0" smtClean="0">
                          <a:effectLst/>
                          <a:latin typeface="+mn-lt"/>
                        </a:rPr>
                        <a:t>7</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Critical</a:t>
                      </a:r>
                      <a:r>
                        <a:rPr lang="id-ID" sz="2000" u="none" strike="noStrike" dirty="0">
                          <a:effectLst/>
                          <a:latin typeface="+mn-lt"/>
                        </a:rPr>
                        <a:t> Care </a:t>
                      </a:r>
                      <a:r>
                        <a:rPr lang="id-ID" sz="2000" u="none" strike="noStrike" dirty="0" err="1">
                          <a:effectLst/>
                          <a:latin typeface="+mn-lt"/>
                        </a:rPr>
                        <a:t>and</a:t>
                      </a:r>
                      <a:r>
                        <a:rPr lang="id-ID" sz="2000" u="none" strike="noStrike" dirty="0">
                          <a:effectLst/>
                          <a:latin typeface="+mn-lt"/>
                        </a:rPr>
                        <a:t> </a:t>
                      </a:r>
                      <a:r>
                        <a:rPr lang="id-ID" sz="2000" u="none" strike="noStrike" dirty="0" err="1">
                          <a:effectLst/>
                          <a:latin typeface="+mn-lt"/>
                        </a:rPr>
                        <a:t>Shock</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ISCCM</a:t>
                      </a:r>
                      <a:endParaRPr lang="en-US"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0.141</a:t>
                      </a:r>
                    </a:p>
                  </a:txBody>
                  <a:tcPr marL="0" marR="0" marT="0" marB="0" anchor="b"/>
                </a:tc>
              </a:tr>
              <a:tr h="234675">
                <a:tc>
                  <a:txBody>
                    <a:bodyPr/>
                    <a:lstStyle/>
                    <a:p>
                      <a:pPr algn="ctr" fontAlgn="b"/>
                      <a:r>
                        <a:rPr lang="en-US" sz="2000" b="0" i="0" u="none" strike="noStrike" dirty="0" smtClean="0">
                          <a:effectLst/>
                          <a:latin typeface="+mn-lt"/>
                        </a:rPr>
                        <a:t>8</a:t>
                      </a:r>
                      <a:endParaRPr lang="en-US" sz="2000" b="0" i="0" u="none" strike="noStrike" dirty="0">
                        <a:effectLst/>
                        <a:latin typeface="+mn-lt"/>
                      </a:endParaRPr>
                    </a:p>
                  </a:txBody>
                  <a:tcPr marL="0" marR="0" marT="0" marB="0" anchor="b"/>
                </a:tc>
                <a:tc>
                  <a:txBody>
                    <a:bodyPr/>
                    <a:lstStyle/>
                    <a:p>
                      <a:pPr algn="l" fontAlgn="b"/>
                      <a:r>
                        <a:rPr lang="en-US" sz="2000" u="none" strike="noStrike" dirty="0">
                          <a:effectLst/>
                          <a:latin typeface="+mn-lt"/>
                        </a:rPr>
                        <a:t>Journal of Engineering and Technological Sciences</a:t>
                      </a:r>
                      <a:endParaRPr lang="en-US" sz="2000" b="0" i="0" u="none" strike="noStrike" dirty="0">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ITB</a:t>
                      </a:r>
                      <a:endParaRPr lang="id-ID" sz="2000" b="0" i="0" u="none" strike="noStrike" dirty="0">
                        <a:effectLst/>
                        <a:latin typeface="+mn-lt"/>
                      </a:endParaRPr>
                    </a:p>
                  </a:txBody>
                  <a:tcPr marL="0" marR="0" marT="0" marB="0" anchor="b"/>
                </a:tc>
                <a:tc>
                  <a:txBody>
                    <a:bodyPr/>
                    <a:lstStyle/>
                    <a:p>
                      <a:pPr algn="ctr" fontAlgn="b"/>
                      <a:r>
                        <a:rPr lang="id-ID" sz="2000" b="0" i="0" u="none" strike="noStrike" dirty="0">
                          <a:effectLst/>
                          <a:latin typeface="+mn-lt"/>
                        </a:rPr>
                        <a:t>0.139</a:t>
                      </a:r>
                    </a:p>
                  </a:txBody>
                  <a:tcPr marL="0" marR="0" marT="0" marB="0" anchor="b"/>
                </a:tc>
              </a:tr>
              <a:tr h="234675">
                <a:tc>
                  <a:txBody>
                    <a:bodyPr/>
                    <a:lstStyle/>
                    <a:p>
                      <a:pPr algn="ctr" fontAlgn="b"/>
                      <a:r>
                        <a:rPr lang="en-US" sz="2000" b="0" i="0" u="none" strike="noStrike" dirty="0" smtClean="0">
                          <a:effectLst/>
                          <a:latin typeface="+mn-lt"/>
                        </a:rPr>
                        <a:t>9</a:t>
                      </a:r>
                      <a:endParaRPr lang="en-US" sz="2000" b="0" i="0" u="none" strike="noStrike" dirty="0">
                        <a:effectLst/>
                        <a:latin typeface="+mn-lt"/>
                      </a:endParaRPr>
                    </a:p>
                  </a:txBody>
                  <a:tcPr marL="0" marR="0" marT="0" marB="0" anchor="b"/>
                </a:tc>
                <a:tc>
                  <a:txBody>
                    <a:bodyPr/>
                    <a:lstStyle/>
                    <a:p>
                      <a:pPr algn="l" fontAlgn="b"/>
                      <a:r>
                        <a:rPr lang="en-US" sz="2000" u="none" strike="noStrike" dirty="0">
                          <a:effectLst/>
                          <a:latin typeface="+mn-lt"/>
                        </a:rPr>
                        <a:t>International Journal of Power Electronics and Drive Systems</a:t>
                      </a:r>
                      <a:endParaRPr lang="en-US"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IAES</a:t>
                      </a:r>
                      <a:endParaRPr lang="en-US" sz="2000" b="0" i="0" u="none" strike="noStrike" dirty="0">
                        <a:effectLst/>
                        <a:latin typeface="+mn-lt"/>
                      </a:endParaRPr>
                    </a:p>
                  </a:txBody>
                  <a:tcPr marL="0" marR="0" marT="0" marB="0" anchor="b"/>
                </a:tc>
                <a:tc>
                  <a:txBody>
                    <a:bodyPr/>
                    <a:lstStyle/>
                    <a:p>
                      <a:pPr algn="ctr" fontAlgn="b"/>
                      <a:r>
                        <a:rPr lang="id-ID" sz="2000" b="0" i="0" u="none" strike="noStrike" dirty="0">
                          <a:effectLst/>
                          <a:latin typeface="+mn-lt"/>
                        </a:rPr>
                        <a:t>0.134</a:t>
                      </a:r>
                    </a:p>
                  </a:txBody>
                  <a:tcPr marL="0" marR="0" marT="0" marB="0" anchor="b"/>
                </a:tc>
              </a:tr>
              <a:tr h="234675">
                <a:tc>
                  <a:txBody>
                    <a:bodyPr/>
                    <a:lstStyle/>
                    <a:p>
                      <a:pPr algn="ctr" fontAlgn="b"/>
                      <a:r>
                        <a:rPr lang="en-US" sz="2000" b="0" i="0" u="none" strike="noStrike" dirty="0" smtClean="0">
                          <a:effectLst/>
                          <a:latin typeface="+mn-lt"/>
                        </a:rPr>
                        <a:t>10</a:t>
                      </a:r>
                      <a:endParaRPr lang="id-ID" sz="2000" b="0" i="0" u="none" strike="noStrike" dirty="0">
                        <a:effectLst/>
                        <a:latin typeface="+mn-lt"/>
                      </a:endParaRPr>
                    </a:p>
                  </a:txBody>
                  <a:tcPr marL="0" marR="0" marT="0" marB="0" anchor="b"/>
                </a:tc>
                <a:tc>
                  <a:txBody>
                    <a:bodyPr/>
                    <a:lstStyle/>
                    <a:p>
                      <a:pPr algn="l" fontAlgn="b"/>
                      <a:r>
                        <a:rPr lang="id-ID" sz="2000" u="none" strike="noStrike" dirty="0">
                          <a:effectLst/>
                          <a:latin typeface="+mn-lt"/>
                        </a:rPr>
                        <a:t>International </a:t>
                      </a:r>
                      <a:r>
                        <a:rPr lang="id-ID" sz="2000" u="none" strike="noStrike" dirty="0" err="1">
                          <a:effectLst/>
                          <a:latin typeface="+mn-lt"/>
                        </a:rPr>
                        <a:t>Journal</a:t>
                      </a:r>
                      <a:r>
                        <a:rPr lang="id-ID" sz="2000" u="none" strike="noStrike" dirty="0">
                          <a:effectLst/>
                          <a:latin typeface="+mn-lt"/>
                        </a:rPr>
                        <a:t> of Technology</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UI</a:t>
                      </a:r>
                      <a:endParaRPr lang="en-US" sz="2000" b="0" i="0" u="none" strike="noStrike" dirty="0">
                        <a:effectLst/>
                        <a:latin typeface="+mn-lt"/>
                      </a:endParaRPr>
                    </a:p>
                  </a:txBody>
                  <a:tcPr marL="0" marR="0" marT="0" marB="0" anchor="b"/>
                </a:tc>
                <a:tc>
                  <a:txBody>
                    <a:bodyPr/>
                    <a:lstStyle/>
                    <a:p>
                      <a:pPr algn="ctr" fontAlgn="b"/>
                      <a:r>
                        <a:rPr lang="id-ID" sz="2000" b="0" i="0" u="none" strike="noStrike">
                          <a:effectLst/>
                          <a:latin typeface="+mn-lt"/>
                        </a:rPr>
                        <a:t>0.123</a:t>
                      </a:r>
                    </a:p>
                  </a:txBody>
                  <a:tcPr marL="0" marR="0" marT="0" marB="0" anchor="b"/>
                </a:tc>
              </a:tr>
              <a:tr h="234675">
                <a:tc>
                  <a:txBody>
                    <a:bodyPr/>
                    <a:lstStyle/>
                    <a:p>
                      <a:pPr algn="ctr" fontAlgn="b"/>
                      <a:r>
                        <a:rPr lang="en-US" sz="2000" b="0" i="0" u="none" strike="noStrike" dirty="0" smtClean="0">
                          <a:effectLst/>
                          <a:latin typeface="+mn-lt"/>
                        </a:rPr>
                        <a:t>11</a:t>
                      </a:r>
                      <a:endParaRPr lang="id-ID" sz="2000" b="0" i="0" u="none" strike="noStrike" dirty="0">
                        <a:effectLst/>
                        <a:latin typeface="+mn-lt"/>
                      </a:endParaRPr>
                    </a:p>
                  </a:txBody>
                  <a:tcPr marL="0" marR="0" marT="0" marB="0" anchor="b"/>
                </a:tc>
                <a:tc>
                  <a:txBody>
                    <a:bodyPr/>
                    <a:lstStyle/>
                    <a:p>
                      <a:pPr algn="l" fontAlgn="b"/>
                      <a:r>
                        <a:rPr lang="id-ID" sz="2000" u="none" strike="noStrike" dirty="0" err="1">
                          <a:effectLst/>
                          <a:latin typeface="+mn-lt"/>
                        </a:rPr>
                        <a:t>Biotropia</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BIOTROP</a:t>
                      </a:r>
                      <a:endParaRPr lang="en-US"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0.112</a:t>
                      </a:r>
                    </a:p>
                  </a:txBody>
                  <a:tcPr marL="0" marR="0" marT="0" marB="0" anchor="b"/>
                </a:tc>
              </a:tr>
              <a:tr h="234675">
                <a:tc>
                  <a:txBody>
                    <a:bodyPr/>
                    <a:lstStyle/>
                    <a:p>
                      <a:pPr algn="ctr" fontAlgn="b"/>
                      <a:r>
                        <a:rPr lang="en-US" sz="2000" b="0" i="0" u="none" strike="noStrike" dirty="0" smtClean="0">
                          <a:solidFill>
                            <a:srgbClr val="000000"/>
                          </a:solidFill>
                          <a:effectLst/>
                          <a:latin typeface="+mn-lt"/>
                        </a:rPr>
                        <a:t>12</a:t>
                      </a:r>
                      <a:endParaRPr lang="en-US" sz="2000" b="0" i="0" u="none" strike="noStrike" dirty="0">
                        <a:solidFill>
                          <a:srgbClr val="000000"/>
                        </a:solidFill>
                        <a:effectLst/>
                        <a:latin typeface="+mn-lt"/>
                      </a:endParaRPr>
                    </a:p>
                  </a:txBody>
                  <a:tcPr marL="0" marR="0" marT="0" marB="0" anchor="b"/>
                </a:tc>
                <a:tc>
                  <a:txBody>
                    <a:bodyPr/>
                    <a:lstStyle/>
                    <a:p>
                      <a:pPr algn="l" fontAlgn="b"/>
                      <a:r>
                        <a:rPr lang="en-US" sz="2000" u="none" strike="noStrike" dirty="0">
                          <a:effectLst/>
                          <a:latin typeface="+mn-lt"/>
                        </a:rPr>
                        <a:t>Journal of ICT Research and Applications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id-ID" sz="2000" b="0" i="0" u="none" strike="noStrike" dirty="0">
                          <a:effectLst/>
                          <a:latin typeface="+mn-lt"/>
                        </a:rPr>
                        <a:t>0.107</a:t>
                      </a:r>
                    </a:p>
                  </a:txBody>
                  <a:tcPr marL="0" marR="0" marT="0" marB="0" anchor="b"/>
                </a:tc>
              </a:tr>
              <a:tr h="234675">
                <a:tc>
                  <a:txBody>
                    <a:bodyPr/>
                    <a:lstStyle/>
                    <a:p>
                      <a:pPr algn="ctr" fontAlgn="b"/>
                      <a:r>
                        <a:rPr lang="en-US" sz="2000" b="0" i="0" u="none" strike="noStrike" dirty="0" smtClean="0">
                          <a:effectLst/>
                          <a:latin typeface="+mn-lt"/>
                        </a:rPr>
                        <a:t>13</a:t>
                      </a:r>
                      <a:endParaRPr lang="en-US" sz="2000" b="0" i="0" u="none" strike="noStrike" dirty="0">
                        <a:effectLst/>
                        <a:latin typeface="+mn-lt"/>
                      </a:endParaRPr>
                    </a:p>
                  </a:txBody>
                  <a:tcPr marL="0" marR="0" marT="0" marB="0" anchor="b"/>
                </a:tc>
                <a:tc>
                  <a:txBody>
                    <a:bodyPr/>
                    <a:lstStyle/>
                    <a:p>
                      <a:pPr algn="l" fontAlgn="b"/>
                      <a:r>
                        <a:rPr lang="en-US" sz="2000" u="none" strike="noStrike" dirty="0" err="1">
                          <a:effectLst/>
                          <a:latin typeface="+mn-lt"/>
                        </a:rPr>
                        <a:t>Gadjah</a:t>
                      </a:r>
                      <a:r>
                        <a:rPr lang="en-US" sz="2000" u="none" strike="noStrike" dirty="0">
                          <a:effectLst/>
                          <a:latin typeface="+mn-lt"/>
                        </a:rPr>
                        <a:t> </a:t>
                      </a:r>
                      <a:r>
                        <a:rPr lang="en-US" sz="2000" u="none" strike="noStrike" dirty="0" err="1">
                          <a:effectLst/>
                          <a:latin typeface="+mn-lt"/>
                        </a:rPr>
                        <a:t>Mada</a:t>
                      </a:r>
                      <a:r>
                        <a:rPr lang="en-US" sz="2000" u="none" strike="noStrike" dirty="0">
                          <a:effectLst/>
                          <a:latin typeface="+mn-lt"/>
                        </a:rPr>
                        <a:t> International Journal of Business</a:t>
                      </a:r>
                      <a:endParaRPr lang="en-US"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UGM</a:t>
                      </a:r>
                      <a:endParaRPr lang="id-ID" sz="2000" b="0" i="0" u="none" strike="noStrike" dirty="0">
                        <a:effectLst/>
                        <a:latin typeface="+mn-lt"/>
                      </a:endParaRPr>
                    </a:p>
                  </a:txBody>
                  <a:tcPr marL="0" marR="0" marT="0" marB="0" anchor="b"/>
                </a:tc>
                <a:tc>
                  <a:txBody>
                    <a:bodyPr/>
                    <a:lstStyle/>
                    <a:p>
                      <a:pPr algn="ctr" fontAlgn="b"/>
                      <a:r>
                        <a:rPr lang="id-ID" sz="2000" b="0" i="0" u="none" strike="noStrike" dirty="0">
                          <a:solidFill>
                            <a:srgbClr val="000000"/>
                          </a:solidFill>
                          <a:effectLst/>
                          <a:latin typeface="+mn-lt"/>
                        </a:rPr>
                        <a:t>0.100</a:t>
                      </a:r>
                    </a:p>
                  </a:txBody>
                  <a:tcPr marL="0" marR="0" marT="0" marB="0" anchor="b"/>
                </a:tc>
              </a:tr>
              <a:tr h="234675">
                <a:tc>
                  <a:txBody>
                    <a:bodyPr/>
                    <a:lstStyle/>
                    <a:p>
                      <a:pPr algn="ctr" fontAlgn="b"/>
                      <a:r>
                        <a:rPr lang="en-US" sz="2000" b="0" i="0" u="none" strike="noStrike" dirty="0" smtClean="0">
                          <a:effectLst/>
                          <a:latin typeface="+mn-lt"/>
                        </a:rPr>
                        <a:t>14</a:t>
                      </a:r>
                      <a:endParaRPr lang="id-ID" sz="2000" b="0" i="0" u="none" strike="noStrike" dirty="0">
                        <a:effectLst/>
                        <a:latin typeface="+mn-lt"/>
                      </a:endParaRPr>
                    </a:p>
                  </a:txBody>
                  <a:tcPr marL="0" marR="0" marT="0" marB="0" anchor="b"/>
                </a:tc>
                <a:tc>
                  <a:txBody>
                    <a:bodyPr/>
                    <a:lstStyle/>
                    <a:p>
                      <a:pPr algn="l" fontAlgn="b"/>
                      <a:r>
                        <a:rPr lang="id-ID" sz="2000" u="none" strike="noStrike">
                          <a:effectLst/>
                          <a:latin typeface="+mn-lt"/>
                        </a:rPr>
                        <a:t>Agrivita</a:t>
                      </a:r>
                      <a:endParaRPr lang="id-ID" sz="2000" b="0" i="0" u="none" strike="noStrike">
                        <a:effectLst/>
                        <a:latin typeface="+mn-lt"/>
                      </a:endParaRPr>
                    </a:p>
                  </a:txBody>
                  <a:tcPr marL="0" marR="0" marT="0" marB="0" anchor="b"/>
                </a:tc>
                <a:tc>
                  <a:txBody>
                    <a:bodyPr/>
                    <a:lstStyle/>
                    <a:p>
                      <a:pPr algn="ctr" fontAlgn="b"/>
                      <a:r>
                        <a:rPr lang="en-US" sz="2000" b="0" i="0" u="none" strike="noStrike" dirty="0" smtClean="0">
                          <a:effectLst/>
                          <a:latin typeface="+mn-lt"/>
                        </a:rPr>
                        <a:t>UB</a:t>
                      </a:r>
                      <a:endParaRPr lang="id-ID" sz="2000" b="0" i="0" u="none" strike="noStrike" dirty="0">
                        <a:effectLst/>
                        <a:latin typeface="+mn-lt"/>
                      </a:endParaRPr>
                    </a:p>
                  </a:txBody>
                  <a:tcPr marL="0" marR="0" marT="0" marB="0" anchor="b"/>
                </a:tc>
                <a:tc>
                  <a:txBody>
                    <a:bodyPr/>
                    <a:lstStyle/>
                    <a:p>
                      <a:pPr algn="ctr" fontAlgn="b"/>
                      <a:r>
                        <a:rPr lang="en-US" sz="2000" b="0" i="0" u="none" strike="noStrike" dirty="0" smtClean="0">
                          <a:effectLst/>
                          <a:latin typeface="+mn-lt"/>
                        </a:rPr>
                        <a:t>-</a:t>
                      </a:r>
                      <a:endParaRPr lang="id-ID" sz="2000" b="0" i="0" u="none" strike="noStrike" dirty="0">
                        <a:effectLst/>
                        <a:latin typeface="+mn-lt"/>
                      </a:endParaRPr>
                    </a:p>
                  </a:txBody>
                  <a:tcPr marL="0" marR="0" marT="0" marB="0" anchor="b"/>
                </a:tc>
              </a:tr>
              <a:tr h="234675">
                <a:tc>
                  <a:txBody>
                    <a:bodyPr/>
                    <a:lstStyle/>
                    <a:p>
                      <a:pPr algn="ctr" fontAlgn="b"/>
                      <a:r>
                        <a:rPr lang="en-US" sz="2000" b="0" i="0" u="none" strike="noStrike" dirty="0" smtClean="0">
                          <a:effectLst/>
                          <a:latin typeface="+mn-lt"/>
                        </a:rPr>
                        <a:t>15</a:t>
                      </a:r>
                      <a:endParaRPr lang="en-US" sz="2000" b="0" i="0" u="none" strike="noStrike" dirty="0">
                        <a:effectLst/>
                        <a:latin typeface="+mn-lt"/>
                      </a:endParaRPr>
                    </a:p>
                  </a:txBody>
                  <a:tcPr marL="0" marR="0" marT="0" marB="0" anchor="b"/>
                </a:tc>
                <a:tc>
                  <a:txBody>
                    <a:bodyPr/>
                    <a:lstStyle/>
                    <a:p>
                      <a:pPr algn="l" fontAlgn="b"/>
                      <a:r>
                        <a:rPr lang="en-US" sz="2000" u="none" strike="noStrike" dirty="0">
                          <a:effectLst/>
                          <a:latin typeface="+mn-lt"/>
                        </a:rPr>
                        <a:t>ITB Journal of Engineering Science</a:t>
                      </a:r>
                      <a:endParaRPr lang="en-US" sz="2000" b="0" i="0" u="none" strike="noStrike" dirty="0">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a:t>
                      </a:r>
                      <a:endParaRPr lang="id-ID" sz="2000" b="0" i="0" u="none" strike="noStrike" dirty="0">
                        <a:solidFill>
                          <a:srgbClr val="000000"/>
                        </a:solidFill>
                        <a:effectLst/>
                        <a:latin typeface="+mn-lt"/>
                      </a:endParaRPr>
                    </a:p>
                  </a:txBody>
                  <a:tcPr marL="0" marR="0" marT="0" marB="0" anchor="b"/>
                </a:tc>
              </a:tr>
              <a:tr h="234675">
                <a:tc>
                  <a:txBody>
                    <a:bodyPr/>
                    <a:lstStyle/>
                    <a:p>
                      <a:pPr algn="ctr" fontAlgn="b"/>
                      <a:r>
                        <a:rPr lang="en-US" sz="2000" b="0" i="0" u="none" strike="noStrike" dirty="0" smtClean="0">
                          <a:solidFill>
                            <a:srgbClr val="000000"/>
                          </a:solidFill>
                          <a:effectLst/>
                          <a:latin typeface="+mn-lt"/>
                        </a:rPr>
                        <a:t>16</a:t>
                      </a:r>
                      <a:endParaRPr lang="en-US" sz="2000" b="0" i="0" u="none" strike="noStrike" dirty="0">
                        <a:solidFill>
                          <a:srgbClr val="000000"/>
                        </a:solidFill>
                        <a:effectLst/>
                        <a:latin typeface="+mn-lt"/>
                      </a:endParaRPr>
                    </a:p>
                  </a:txBody>
                  <a:tcPr marL="0" marR="0" marT="0" marB="0" anchor="b"/>
                </a:tc>
                <a:tc>
                  <a:txBody>
                    <a:bodyPr/>
                    <a:lstStyle/>
                    <a:p>
                      <a:pPr algn="l" fontAlgn="b"/>
                      <a:r>
                        <a:rPr lang="en-US" sz="2000" u="none" strike="noStrike" dirty="0">
                          <a:effectLst/>
                          <a:latin typeface="+mn-lt"/>
                        </a:rPr>
                        <a:t>Journal of Mathematical and Fundamental Sciences</a:t>
                      </a:r>
                      <a:endParaRPr lang="en-US"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solidFill>
                            <a:srgbClr val="000000"/>
                          </a:solidFill>
                          <a:effectLst/>
                          <a:latin typeface="+mn-lt"/>
                        </a:rPr>
                        <a:t>ITB</a:t>
                      </a:r>
                      <a:endParaRPr lang="id-ID" sz="2000" b="0" i="0" u="none" strike="noStrike" dirty="0">
                        <a:solidFill>
                          <a:srgbClr val="000000"/>
                        </a:solidFill>
                        <a:effectLst/>
                        <a:latin typeface="+mn-lt"/>
                      </a:endParaRPr>
                    </a:p>
                  </a:txBody>
                  <a:tcPr marL="0" marR="0" marT="0" marB="0" anchor="b"/>
                </a:tc>
                <a:tc>
                  <a:txBody>
                    <a:bodyPr/>
                    <a:lstStyle/>
                    <a:p>
                      <a:pPr algn="ctr" fontAlgn="b"/>
                      <a:r>
                        <a:rPr lang="en-US" sz="2000" b="0" i="0" u="none" strike="noStrike" dirty="0" smtClean="0">
                          <a:effectLst/>
                          <a:latin typeface="+mn-lt"/>
                        </a:rPr>
                        <a:t>-</a:t>
                      </a:r>
                      <a:endParaRPr lang="id-ID" sz="2000" b="0" i="0" u="none" strike="noStrike" dirty="0">
                        <a:effectLst/>
                        <a:latin typeface="+mn-lt"/>
                      </a:endParaRPr>
                    </a:p>
                  </a:txBody>
                  <a:tcPr marL="0" marR="0" marT="0" marB="0" anchor="b"/>
                </a:tc>
              </a:tr>
            </a:tbl>
          </a:graphicData>
        </a:graphic>
      </p:graphicFrame>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25488064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Jurnal</a:t>
            </a:r>
            <a:r>
              <a:rPr lang="en-US" dirty="0"/>
              <a:t> Indonesia </a:t>
            </a:r>
            <a:r>
              <a:rPr lang="en-US" dirty="0" err="1" smtClean="0"/>
              <a:t>Terakreditasi</a:t>
            </a:r>
            <a:r>
              <a:rPr lang="en-US" dirty="0" smtClean="0"/>
              <a:t> </a:t>
            </a:r>
            <a:r>
              <a:rPr lang="en-US" dirty="0" err="1" smtClean="0"/>
              <a:t>Dikti</a:t>
            </a:r>
            <a:endParaRPr lang="id-ID" dirty="0"/>
          </a:p>
        </p:txBody>
      </p:sp>
      <p:sp>
        <p:nvSpPr>
          <p:cNvPr id="3" name="Content Placeholder 2"/>
          <p:cNvSpPr>
            <a:spLocks noGrp="1"/>
          </p:cNvSpPr>
          <p:nvPr>
            <p:ph idx="1"/>
          </p:nvPr>
        </p:nvSpPr>
        <p:spPr/>
        <p:txBody>
          <a:bodyPr/>
          <a:lstStyle/>
          <a:p>
            <a:endParaRPr lang="id-ID"/>
          </a:p>
        </p:txBody>
      </p:sp>
      <p:pic>
        <p:nvPicPr>
          <p:cNvPr id="5" name="Picture 4">
            <a:hlinkClick r:id="rId2" action="ppaction://hlinkfile"/>
          </p:cNvPr>
          <p:cNvPicPr>
            <a:picLocks noChangeAspect="1"/>
          </p:cNvPicPr>
          <p:nvPr/>
        </p:nvPicPr>
        <p:blipFill rotWithShape="1">
          <a:blip r:embed="rId3"/>
          <a:srcRect l="29166" t="17753" r="26250" b="25556"/>
          <a:stretch/>
        </p:blipFill>
        <p:spPr>
          <a:xfrm>
            <a:off x="939682" y="1252577"/>
            <a:ext cx="7264636" cy="5196148"/>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502913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Romi Satria Wahono</a:t>
            </a:r>
            <a:endParaRPr lang="en-US" dirty="0"/>
          </a:p>
        </p:txBody>
      </p:sp>
      <p:pic>
        <p:nvPicPr>
          <p:cNvPr id="4" name="Picture 3"/>
          <p:cNvPicPr>
            <a:picLocks noChangeAspect="1" noChangeArrowheads="1"/>
          </p:cNvPicPr>
          <p:nvPr/>
        </p:nvPicPr>
        <p:blipFill>
          <a:blip r:embed="rId3" cstate="print">
            <a:lum bright="30000"/>
          </a:blip>
          <a:srcRect l="4478" t="3448" r="8186" b="6897"/>
          <a:stretch>
            <a:fillRect/>
          </a:stretch>
        </p:blipFill>
        <p:spPr bwMode="auto">
          <a:xfrm>
            <a:off x="5791200" y="1224754"/>
            <a:ext cx="3208565" cy="4278086"/>
          </a:xfrm>
          <a:prstGeom prst="rect">
            <a:avLst/>
          </a:prstGeom>
          <a:noFill/>
          <a:ln w="9525">
            <a:noFill/>
            <a:miter lim="800000"/>
            <a:headEnd/>
            <a:tailEnd/>
          </a:ln>
        </p:spPr>
      </p:pic>
      <p:sp>
        <p:nvSpPr>
          <p:cNvPr id="3" name="Content Placeholder 2"/>
          <p:cNvSpPr>
            <a:spLocks noGrp="1"/>
          </p:cNvSpPr>
          <p:nvPr>
            <p:ph idx="1"/>
          </p:nvPr>
        </p:nvSpPr>
        <p:spPr/>
        <p:txBody>
          <a:bodyPr>
            <a:normAutofit fontScale="92500" lnSpcReduction="10000"/>
          </a:bodyPr>
          <a:lstStyle/>
          <a:p>
            <a:r>
              <a:rPr lang="id-ID" dirty="0">
                <a:solidFill>
                  <a:srgbClr val="C00000"/>
                </a:solidFill>
              </a:rPr>
              <a:t>SD Sompok </a:t>
            </a:r>
            <a:r>
              <a:rPr lang="id-ID" dirty="0"/>
              <a:t>Semarang (1987)</a:t>
            </a:r>
          </a:p>
          <a:p>
            <a:r>
              <a:rPr lang="id-ID" dirty="0">
                <a:solidFill>
                  <a:srgbClr val="C00000"/>
                </a:solidFill>
              </a:rPr>
              <a:t>SMPN 8</a:t>
            </a:r>
            <a:r>
              <a:rPr lang="id-ID" dirty="0"/>
              <a:t> Semarang (1990)</a:t>
            </a:r>
          </a:p>
          <a:p>
            <a:r>
              <a:rPr lang="id-ID" dirty="0">
                <a:solidFill>
                  <a:srgbClr val="C00000"/>
                </a:solidFill>
              </a:rPr>
              <a:t>SMA Taruna Nusantara</a:t>
            </a:r>
            <a:r>
              <a:rPr lang="en-US" dirty="0"/>
              <a:t> </a:t>
            </a:r>
            <a:r>
              <a:rPr lang="id-ID" dirty="0"/>
              <a:t>Magelang (1993)</a:t>
            </a:r>
          </a:p>
          <a:p>
            <a:r>
              <a:rPr lang="id-ID" dirty="0">
                <a:solidFill>
                  <a:srgbClr val="C00000"/>
                </a:solidFill>
              </a:rPr>
              <a:t>B.Eng</a:t>
            </a:r>
            <a:r>
              <a:rPr lang="id-ID" dirty="0"/>
              <a:t>, </a:t>
            </a:r>
            <a:r>
              <a:rPr lang="id-ID" dirty="0">
                <a:solidFill>
                  <a:srgbClr val="C00000"/>
                </a:solidFill>
              </a:rPr>
              <a:t>M.Eng</a:t>
            </a:r>
            <a:r>
              <a:rPr lang="id-ID" dirty="0"/>
              <a:t> and </a:t>
            </a:r>
            <a:r>
              <a:rPr lang="id-ID" dirty="0">
                <a:solidFill>
                  <a:srgbClr val="C00000"/>
                </a:solidFill>
              </a:rPr>
              <a:t>Ph.D</a:t>
            </a:r>
            <a:r>
              <a:rPr lang="en-US" dirty="0">
                <a:solidFill>
                  <a:srgbClr val="C00000"/>
                </a:solidFill>
              </a:rPr>
              <a:t> </a:t>
            </a:r>
            <a:r>
              <a:rPr lang="id-ID" dirty="0"/>
              <a:t>in Software Engineering from</a:t>
            </a:r>
            <a:br>
              <a:rPr lang="id-ID" dirty="0"/>
            </a:br>
            <a:r>
              <a:rPr lang="id-ID" dirty="0"/>
              <a:t>Saitama University Japan (1994-2004)</a:t>
            </a:r>
            <a:br>
              <a:rPr lang="id-ID" dirty="0"/>
            </a:br>
            <a:r>
              <a:rPr lang="id-ID" dirty="0"/>
              <a:t>Universiti Teknikal Malaysia Melaka (2014)</a:t>
            </a:r>
          </a:p>
          <a:p>
            <a:r>
              <a:rPr lang="id-ID" dirty="0"/>
              <a:t>Research Interests: </a:t>
            </a:r>
            <a:r>
              <a:rPr lang="en-US" dirty="0">
                <a:solidFill>
                  <a:srgbClr val="C00000"/>
                </a:solidFill>
              </a:rPr>
              <a:t>Software Engineering</a:t>
            </a:r>
            <a:r>
              <a:rPr lang="en-US" dirty="0"/>
              <a:t>,</a:t>
            </a:r>
            <a:r>
              <a:rPr lang="id-ID" dirty="0"/>
              <a:t/>
            </a:r>
            <a:br>
              <a:rPr lang="id-ID" dirty="0"/>
            </a:br>
            <a:r>
              <a:rPr lang="id-ID" dirty="0"/>
              <a:t>Intelligent Systems</a:t>
            </a:r>
            <a:endParaRPr lang="en-US" dirty="0"/>
          </a:p>
          <a:p>
            <a:r>
              <a:rPr lang="en-US" dirty="0"/>
              <a:t>Founder </a:t>
            </a:r>
            <a:r>
              <a:rPr lang="en-US" dirty="0" err="1"/>
              <a:t>dan</a:t>
            </a:r>
            <a:r>
              <a:rPr lang="en-US" dirty="0"/>
              <a:t> </a:t>
            </a:r>
            <a:r>
              <a:rPr lang="en-US" dirty="0" err="1"/>
              <a:t>Koordinator</a:t>
            </a:r>
            <a:r>
              <a:rPr lang="en-US" dirty="0"/>
              <a:t> </a:t>
            </a:r>
            <a:r>
              <a:rPr lang="en-US" dirty="0" err="1">
                <a:solidFill>
                  <a:srgbClr val="CC0000"/>
                </a:solidFill>
              </a:rPr>
              <a:t>IlmuKomputer.Com</a:t>
            </a:r>
            <a:endParaRPr lang="id-ID" dirty="0">
              <a:solidFill>
                <a:srgbClr val="CC0000"/>
              </a:solidFill>
            </a:endParaRPr>
          </a:p>
          <a:p>
            <a:r>
              <a:rPr lang="id-ID" dirty="0"/>
              <a:t>Peneliti LIPI (2004-2007)</a:t>
            </a:r>
          </a:p>
          <a:p>
            <a:r>
              <a:rPr lang="id-ID" dirty="0"/>
              <a:t>Founder dan CEO </a:t>
            </a:r>
            <a:r>
              <a:rPr lang="id-ID" dirty="0">
                <a:solidFill>
                  <a:srgbClr val="CC0000"/>
                </a:solidFill>
              </a:rPr>
              <a:t>PT Brainmatics Cipta Informatika</a:t>
            </a:r>
            <a:endParaRPr lang="en-US" dirty="0">
              <a:solidFill>
                <a:srgbClr val="CC0000"/>
              </a:solidFill>
            </a:endParaRPr>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12360332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Mengapa</a:t>
            </a:r>
            <a:r>
              <a:rPr lang="en-US" dirty="0" smtClean="0"/>
              <a:t> Indonesia </a:t>
            </a:r>
            <a:r>
              <a:rPr lang="en-US" dirty="0" err="1" smtClean="0"/>
              <a:t>Sedikit</a:t>
            </a:r>
            <a:r>
              <a:rPr lang="en-US" dirty="0" smtClean="0"/>
              <a:t> </a:t>
            </a:r>
            <a:r>
              <a:rPr lang="en-US" dirty="0" err="1" smtClean="0"/>
              <a:t>Publikasi</a:t>
            </a:r>
            <a:r>
              <a:rPr lang="en-US" dirty="0" smtClean="0"/>
              <a:t>?</a:t>
            </a:r>
            <a:endParaRPr lang="en-US" dirty="0"/>
          </a:p>
        </p:txBody>
      </p:sp>
      <p:sp>
        <p:nvSpPr>
          <p:cNvPr id="3" name="Content Placeholder 2"/>
          <p:cNvSpPr>
            <a:spLocks noGrp="1"/>
          </p:cNvSpPr>
          <p:nvPr>
            <p:ph idx="1"/>
          </p:nvPr>
        </p:nvSpPr>
        <p:spPr/>
        <p:txBody>
          <a:bodyPr>
            <a:normAutofit fontScale="92500"/>
          </a:bodyPr>
          <a:lstStyle/>
          <a:p>
            <a:r>
              <a:rPr lang="en-US" sz="3200" dirty="0" err="1" smtClean="0"/>
              <a:t>Budaya</a:t>
            </a:r>
            <a:r>
              <a:rPr lang="en-US" sz="3200" dirty="0" smtClean="0"/>
              <a:t> Indonesia </a:t>
            </a:r>
            <a:r>
              <a:rPr lang="en-US" sz="3200" dirty="0" err="1" smtClean="0"/>
              <a:t>adalah</a:t>
            </a:r>
            <a:r>
              <a:rPr lang="en-US" sz="3200" dirty="0" smtClean="0"/>
              <a:t> </a:t>
            </a:r>
            <a:r>
              <a:rPr lang="en-US" sz="3200" dirty="0" err="1" smtClean="0">
                <a:solidFill>
                  <a:srgbClr val="C00000"/>
                </a:solidFill>
              </a:rPr>
              <a:t>lisan</a:t>
            </a:r>
            <a:r>
              <a:rPr lang="en-US" sz="3200" dirty="0" smtClean="0">
                <a:solidFill>
                  <a:srgbClr val="C00000"/>
                </a:solidFill>
              </a:rPr>
              <a:t> </a:t>
            </a:r>
            <a:r>
              <a:rPr lang="en-US" sz="3200" dirty="0" err="1" smtClean="0"/>
              <a:t>dan</a:t>
            </a:r>
            <a:r>
              <a:rPr lang="en-US" sz="3200" dirty="0" smtClean="0"/>
              <a:t> </a:t>
            </a:r>
            <a:r>
              <a:rPr lang="en-US" sz="3200" dirty="0" err="1" smtClean="0"/>
              <a:t>bukan</a:t>
            </a:r>
            <a:r>
              <a:rPr lang="en-US" sz="3200" dirty="0" smtClean="0"/>
              <a:t> </a:t>
            </a:r>
            <a:r>
              <a:rPr lang="en-US" sz="3200" dirty="0" err="1" smtClean="0"/>
              <a:t>tulisan</a:t>
            </a:r>
            <a:endParaRPr lang="en-US" sz="3200" dirty="0"/>
          </a:p>
          <a:p>
            <a:r>
              <a:rPr lang="en-US" sz="3200" dirty="0" err="1" smtClean="0"/>
              <a:t>Budaya</a:t>
            </a:r>
            <a:r>
              <a:rPr lang="en-US" sz="3200" dirty="0" smtClean="0"/>
              <a:t> </a:t>
            </a:r>
            <a:r>
              <a:rPr lang="en-US" sz="3200" dirty="0" err="1" smtClean="0"/>
              <a:t>akademik</a:t>
            </a:r>
            <a:r>
              <a:rPr lang="en-US" sz="3200" dirty="0" smtClean="0"/>
              <a:t> di Indonesia </a:t>
            </a:r>
            <a:r>
              <a:rPr lang="en-US" sz="3200" dirty="0" err="1" smtClean="0"/>
              <a:t>baru</a:t>
            </a:r>
            <a:r>
              <a:rPr lang="en-US" sz="3200" dirty="0" smtClean="0"/>
              <a:t> </a:t>
            </a:r>
            <a:r>
              <a:rPr lang="en-US" sz="3200" dirty="0" err="1" smtClean="0"/>
              <a:t>mulai</a:t>
            </a:r>
            <a:r>
              <a:rPr lang="en-US" sz="3200" dirty="0" smtClean="0"/>
              <a:t> </a:t>
            </a:r>
            <a:r>
              <a:rPr lang="en-US" sz="3200" dirty="0" err="1" smtClean="0"/>
              <a:t>untuk</a:t>
            </a:r>
            <a:r>
              <a:rPr lang="en-US" sz="3200" dirty="0" smtClean="0"/>
              <a:t> </a:t>
            </a:r>
            <a:r>
              <a:rPr lang="en-US" sz="3200" dirty="0" err="1" smtClean="0"/>
              <a:t>mengajar</a:t>
            </a:r>
            <a:r>
              <a:rPr lang="en-US" sz="3200" dirty="0" smtClean="0"/>
              <a:t>, </a:t>
            </a:r>
            <a:r>
              <a:rPr lang="en-US" sz="3200" dirty="0" err="1" smtClean="0"/>
              <a:t>dan</a:t>
            </a:r>
            <a:r>
              <a:rPr lang="en-US" sz="3200" dirty="0" smtClean="0"/>
              <a:t> </a:t>
            </a:r>
            <a:r>
              <a:rPr lang="en-US" sz="3200" dirty="0" err="1" smtClean="0">
                <a:solidFill>
                  <a:srgbClr val="C00000"/>
                </a:solidFill>
              </a:rPr>
              <a:t>bukan</a:t>
            </a:r>
            <a:r>
              <a:rPr lang="en-US" sz="3200" dirty="0" smtClean="0">
                <a:solidFill>
                  <a:srgbClr val="C00000"/>
                </a:solidFill>
              </a:rPr>
              <a:t> </a:t>
            </a:r>
            <a:r>
              <a:rPr lang="en-US" sz="3200" dirty="0" err="1" smtClean="0">
                <a:solidFill>
                  <a:srgbClr val="C00000"/>
                </a:solidFill>
              </a:rPr>
              <a:t>untuk</a:t>
            </a:r>
            <a:r>
              <a:rPr lang="en-US" sz="3200" dirty="0" smtClean="0">
                <a:solidFill>
                  <a:srgbClr val="C00000"/>
                </a:solidFill>
              </a:rPr>
              <a:t> </a:t>
            </a:r>
            <a:r>
              <a:rPr lang="en-US" sz="3200" dirty="0" err="1" smtClean="0">
                <a:solidFill>
                  <a:srgbClr val="C00000"/>
                </a:solidFill>
              </a:rPr>
              <a:t>meneliti</a:t>
            </a:r>
            <a:endParaRPr lang="en-US" sz="3200" dirty="0">
              <a:solidFill>
                <a:srgbClr val="C00000"/>
              </a:solidFill>
            </a:endParaRPr>
          </a:p>
          <a:p>
            <a:r>
              <a:rPr lang="en-US" sz="3200" dirty="0" err="1" smtClean="0">
                <a:solidFill>
                  <a:srgbClr val="C00000"/>
                </a:solidFill>
              </a:rPr>
              <a:t>Rendahnya</a:t>
            </a:r>
            <a:r>
              <a:rPr lang="en-US" sz="3200" dirty="0" smtClean="0">
                <a:solidFill>
                  <a:srgbClr val="C00000"/>
                </a:solidFill>
              </a:rPr>
              <a:t> </a:t>
            </a:r>
            <a:r>
              <a:rPr lang="en-US" sz="3200" dirty="0" err="1">
                <a:solidFill>
                  <a:srgbClr val="C00000"/>
                </a:solidFill>
              </a:rPr>
              <a:t>minat</a:t>
            </a:r>
            <a:r>
              <a:rPr lang="en-US" sz="3200" dirty="0">
                <a:solidFill>
                  <a:srgbClr val="C00000"/>
                </a:solidFill>
              </a:rPr>
              <a:t> </a:t>
            </a:r>
            <a:r>
              <a:rPr lang="en-US" sz="3200" dirty="0" err="1">
                <a:solidFill>
                  <a:srgbClr val="C00000"/>
                </a:solidFill>
              </a:rPr>
              <a:t>penelitian</a:t>
            </a:r>
            <a:r>
              <a:rPr lang="en-US" sz="3200" dirty="0">
                <a:solidFill>
                  <a:srgbClr val="C00000"/>
                </a:solidFill>
              </a:rPr>
              <a:t> </a:t>
            </a:r>
            <a:r>
              <a:rPr lang="en-US" sz="3200" dirty="0" err="1"/>
              <a:t>dan</a:t>
            </a:r>
            <a:r>
              <a:rPr lang="en-US" sz="3200" dirty="0"/>
              <a:t> </a:t>
            </a:r>
            <a:r>
              <a:rPr lang="en-US" sz="3200" dirty="0" err="1"/>
              <a:t>mempublikasikan</a:t>
            </a:r>
            <a:r>
              <a:rPr lang="en-US" sz="3200" dirty="0"/>
              <a:t> </a:t>
            </a:r>
            <a:r>
              <a:rPr lang="en-US" sz="3200" dirty="0" err="1"/>
              <a:t>hasil</a:t>
            </a:r>
            <a:r>
              <a:rPr lang="en-US" sz="3200" dirty="0"/>
              <a:t> </a:t>
            </a:r>
            <a:r>
              <a:rPr lang="en-US" sz="3200" dirty="0" err="1" smtClean="0"/>
              <a:t>penelitian</a:t>
            </a:r>
            <a:endParaRPr lang="en-US" sz="3200" dirty="0"/>
          </a:p>
          <a:p>
            <a:r>
              <a:rPr lang="en-US" sz="3200" dirty="0" err="1">
                <a:solidFill>
                  <a:srgbClr val="C00000"/>
                </a:solidFill>
              </a:rPr>
              <a:t>Kurangnya</a:t>
            </a:r>
            <a:r>
              <a:rPr lang="en-US" sz="3200" dirty="0">
                <a:solidFill>
                  <a:srgbClr val="C00000"/>
                </a:solidFill>
              </a:rPr>
              <a:t> </a:t>
            </a:r>
            <a:r>
              <a:rPr lang="en-US" sz="3200" dirty="0" err="1">
                <a:solidFill>
                  <a:srgbClr val="C00000"/>
                </a:solidFill>
              </a:rPr>
              <a:t>penghargaan</a:t>
            </a:r>
            <a:r>
              <a:rPr lang="en-US" sz="3200" dirty="0">
                <a:solidFill>
                  <a:srgbClr val="C00000"/>
                </a:solidFill>
              </a:rPr>
              <a:t> </a:t>
            </a:r>
            <a:r>
              <a:rPr lang="en-US" sz="3200" dirty="0" err="1"/>
              <a:t>dan</a:t>
            </a:r>
            <a:r>
              <a:rPr lang="en-US" sz="3200" dirty="0"/>
              <a:t> </a:t>
            </a:r>
            <a:r>
              <a:rPr lang="en-US" sz="3200" dirty="0" err="1"/>
              <a:t>insentif</a:t>
            </a:r>
            <a:r>
              <a:rPr lang="en-US" sz="3200" dirty="0"/>
              <a:t> </a:t>
            </a:r>
            <a:r>
              <a:rPr lang="en-US" sz="3200" dirty="0" err="1"/>
              <a:t>dari</a:t>
            </a:r>
            <a:r>
              <a:rPr lang="en-US" sz="3200" dirty="0"/>
              <a:t> </a:t>
            </a:r>
            <a:r>
              <a:rPr lang="en-US" sz="3200" dirty="0" err="1" smtClean="0"/>
              <a:t>universitas</a:t>
            </a:r>
            <a:endParaRPr lang="en-US" sz="3200" dirty="0" smtClean="0"/>
          </a:p>
          <a:p>
            <a:r>
              <a:rPr lang="en-US" sz="3200" dirty="0" err="1" smtClean="0">
                <a:solidFill>
                  <a:srgbClr val="C00000"/>
                </a:solidFill>
              </a:rPr>
              <a:t>Kurang</a:t>
            </a:r>
            <a:r>
              <a:rPr lang="en-US" sz="3200" dirty="0" smtClean="0">
                <a:solidFill>
                  <a:srgbClr val="C00000"/>
                </a:solidFill>
              </a:rPr>
              <a:t> </a:t>
            </a:r>
            <a:r>
              <a:rPr lang="en-US" sz="3200" dirty="0" err="1" smtClean="0">
                <a:solidFill>
                  <a:srgbClr val="C00000"/>
                </a:solidFill>
              </a:rPr>
              <a:t>mengerti</a:t>
            </a:r>
            <a:r>
              <a:rPr lang="en-US" sz="3200" dirty="0" smtClean="0">
                <a:solidFill>
                  <a:srgbClr val="C00000"/>
                </a:solidFill>
              </a:rPr>
              <a:t> </a:t>
            </a:r>
            <a:r>
              <a:rPr lang="en-US" sz="3200" dirty="0" err="1">
                <a:solidFill>
                  <a:srgbClr val="C00000"/>
                </a:solidFill>
              </a:rPr>
              <a:t>bagaimana</a:t>
            </a:r>
            <a:r>
              <a:rPr lang="en-US" sz="3200" dirty="0">
                <a:solidFill>
                  <a:srgbClr val="C00000"/>
                </a:solidFill>
              </a:rPr>
              <a:t> </a:t>
            </a:r>
            <a:r>
              <a:rPr lang="en-US" sz="3200" dirty="0" err="1" smtClean="0">
                <a:solidFill>
                  <a:srgbClr val="C00000"/>
                </a:solidFill>
              </a:rPr>
              <a:t>cara</a:t>
            </a:r>
            <a:r>
              <a:rPr lang="en-US" sz="3200" dirty="0" smtClean="0">
                <a:solidFill>
                  <a:srgbClr val="C00000"/>
                </a:solidFill>
              </a:rPr>
              <a:t> </a:t>
            </a:r>
            <a:r>
              <a:rPr lang="en-US" sz="3200" dirty="0" err="1">
                <a:solidFill>
                  <a:srgbClr val="C00000"/>
                </a:solidFill>
              </a:rPr>
              <a:t>menulis</a:t>
            </a:r>
            <a:r>
              <a:rPr lang="en-US" sz="3200" dirty="0">
                <a:solidFill>
                  <a:srgbClr val="C00000"/>
                </a:solidFill>
              </a:rPr>
              <a:t> </a:t>
            </a:r>
            <a:r>
              <a:rPr lang="en-US" sz="3200" dirty="0" smtClean="0">
                <a:solidFill>
                  <a:srgbClr val="C00000"/>
                </a:solidFill>
              </a:rPr>
              <a:t>paper </a:t>
            </a:r>
            <a:r>
              <a:rPr lang="en-US" sz="3200" dirty="0" err="1" smtClean="0"/>
              <a:t>untuk</a:t>
            </a:r>
            <a:r>
              <a:rPr lang="en-US" sz="3200" dirty="0" smtClean="0"/>
              <a:t> </a:t>
            </a:r>
            <a:r>
              <a:rPr lang="en-US" sz="3200" dirty="0" err="1" smtClean="0"/>
              <a:t>jurnal</a:t>
            </a:r>
            <a:r>
              <a:rPr lang="en-US" sz="3200" dirty="0" smtClean="0"/>
              <a:t> </a:t>
            </a:r>
            <a:r>
              <a:rPr lang="en-US" sz="3200" dirty="0" err="1" smtClean="0"/>
              <a:t>dan</a:t>
            </a:r>
            <a:r>
              <a:rPr lang="en-US" sz="3200" dirty="0" smtClean="0"/>
              <a:t> </a:t>
            </a:r>
            <a:r>
              <a:rPr lang="en-US" sz="3200" dirty="0" err="1" smtClean="0"/>
              <a:t>prosedur</a:t>
            </a:r>
            <a:r>
              <a:rPr lang="en-US" sz="3200" dirty="0" smtClean="0"/>
              <a:t> </a:t>
            </a:r>
            <a:r>
              <a:rPr lang="en-US" sz="3200" dirty="0" err="1" smtClean="0"/>
              <a:t>pengirimannya</a:t>
            </a:r>
            <a:endParaRPr lang="en-US" sz="3200" dirty="0"/>
          </a:p>
          <a:p>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526924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Insentif</a:t>
            </a:r>
            <a:r>
              <a:rPr lang="en-US" dirty="0" smtClean="0"/>
              <a:t> </a:t>
            </a:r>
            <a:r>
              <a:rPr lang="en-US" dirty="0" err="1" smtClean="0"/>
              <a:t>Publikasi</a:t>
            </a:r>
            <a:r>
              <a:rPr lang="en-US" dirty="0" smtClean="0"/>
              <a:t> </a:t>
            </a:r>
            <a:r>
              <a:rPr lang="en-US" dirty="0" err="1" smtClean="0"/>
              <a:t>Internasional</a:t>
            </a:r>
            <a:r>
              <a:rPr lang="en-US" dirty="0" smtClean="0"/>
              <a:t> (ITB)</a:t>
            </a:r>
            <a:endParaRPr lang="id-ID" dirty="0"/>
          </a:p>
        </p:txBody>
      </p:sp>
      <p:sp>
        <p:nvSpPr>
          <p:cNvPr id="3" name="Content Placeholder 2"/>
          <p:cNvSpPr>
            <a:spLocks noGrp="1"/>
          </p:cNvSpPr>
          <p:nvPr>
            <p:ph idx="1"/>
          </p:nvPr>
        </p:nvSpPr>
        <p:spPr/>
        <p:txBody>
          <a:bodyPr/>
          <a:lstStyle/>
          <a:p>
            <a:endParaRPr lang="id-ID"/>
          </a:p>
        </p:txBody>
      </p:sp>
      <p:pic>
        <p:nvPicPr>
          <p:cNvPr id="5" name="Picture 4"/>
          <p:cNvPicPr>
            <a:picLocks noChangeAspect="1"/>
          </p:cNvPicPr>
          <p:nvPr/>
        </p:nvPicPr>
        <p:blipFill rotWithShape="1">
          <a:blip r:embed="rId2"/>
          <a:srcRect l="25833" t="30286" r="11250" b="9999"/>
          <a:stretch/>
        </p:blipFill>
        <p:spPr>
          <a:xfrm>
            <a:off x="0" y="1352549"/>
            <a:ext cx="9198175" cy="4910659"/>
          </a:xfrm>
          <a:prstGeom prst="rect">
            <a:avLst/>
          </a:prstGeom>
        </p:spPr>
      </p:pic>
      <p:sp>
        <p:nvSpPr>
          <p:cNvPr id="6" name="Slide Number Placeholder 5"/>
          <p:cNvSpPr>
            <a:spLocks noGrp="1"/>
          </p:cNvSpPr>
          <p:nvPr>
            <p:ph type="sldNum" sz="quarter" idx="12"/>
          </p:nvPr>
        </p:nvSpPr>
        <p:spPr/>
        <p:txBody>
          <a:bodyPr/>
          <a:lstStyle/>
          <a:p>
            <a:fld id="{C546E0E4-908A-4724-B308-E4F6AE4FA0DD}"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5645699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139112" cy="2095501"/>
          </a:xfrm>
        </p:spPr>
        <p:txBody>
          <a:bodyPr>
            <a:normAutofit/>
          </a:bodyPr>
          <a:lstStyle/>
          <a:p>
            <a:r>
              <a:rPr lang="en-US" sz="4000" dirty="0" smtClean="0"/>
              <a:t>4.2 </a:t>
            </a:r>
            <a:r>
              <a:rPr lang="en-US" sz="4000" dirty="0" err="1" smtClean="0"/>
              <a:t>Teknik</a:t>
            </a:r>
            <a:r>
              <a:rPr lang="en-US" sz="4000" dirty="0" smtClean="0"/>
              <a:t> </a:t>
            </a:r>
            <a:r>
              <a:rPr lang="en-US" sz="4000" dirty="0" err="1" smtClean="0"/>
              <a:t>Pengambilan</a:t>
            </a:r>
            <a:r>
              <a:rPr lang="en-US" sz="4000" dirty="0" smtClean="0"/>
              <a:t> </a:t>
            </a:r>
            <a:r>
              <a:rPr lang="en-US" sz="4000" dirty="0" err="1"/>
              <a:t>Sitasi</a:t>
            </a:r>
            <a:r>
              <a:rPr lang="en-US" sz="4000" dirty="0"/>
              <a:t> (</a:t>
            </a:r>
            <a:r>
              <a:rPr lang="en-US" sz="4000" i="1" dirty="0"/>
              <a:t>Citation</a:t>
            </a:r>
            <a:r>
              <a:rPr lang="en-US" sz="4000" dirty="0"/>
              <a: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6224415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Pengambilan</a:t>
            </a:r>
            <a:r>
              <a:rPr lang="en-US" dirty="0" smtClean="0"/>
              <a:t> </a:t>
            </a:r>
            <a:r>
              <a:rPr lang="en-US" dirty="0" err="1" smtClean="0"/>
              <a:t>Sitasi</a:t>
            </a:r>
            <a:r>
              <a:rPr lang="en-US" dirty="0" smtClean="0"/>
              <a:t> (</a:t>
            </a:r>
            <a:r>
              <a:rPr lang="en-US" i="1" dirty="0" smtClean="0"/>
              <a:t>Citation</a:t>
            </a:r>
            <a:r>
              <a:rPr lang="en-US" dirty="0" smtClean="0"/>
              <a:t>)</a:t>
            </a:r>
            <a:endParaRPr lang="en-US" dirty="0"/>
          </a:p>
        </p:txBody>
      </p:sp>
      <p:sp>
        <p:nvSpPr>
          <p:cNvPr id="3" name="Content Placeholder 2"/>
          <p:cNvSpPr>
            <a:spLocks noGrp="1"/>
          </p:cNvSpPr>
          <p:nvPr>
            <p:ph idx="1"/>
          </p:nvPr>
        </p:nvSpPr>
        <p:spPr>
          <a:xfrm>
            <a:off x="628650" y="1600200"/>
            <a:ext cx="7886700" cy="4643095"/>
          </a:xfrm>
        </p:spPr>
        <p:txBody>
          <a:bodyPr>
            <a:normAutofit lnSpcReduction="10000"/>
          </a:bodyPr>
          <a:lstStyle/>
          <a:p>
            <a:r>
              <a:rPr lang="en-US" sz="3200" dirty="0" smtClean="0"/>
              <a:t>Citation </a:t>
            </a:r>
            <a:r>
              <a:rPr lang="en-US" sz="3200" dirty="0" err="1" smtClean="0"/>
              <a:t>atau</a:t>
            </a:r>
            <a:r>
              <a:rPr lang="en-US" sz="3200" dirty="0" smtClean="0"/>
              <a:t> </a:t>
            </a:r>
            <a:r>
              <a:rPr lang="en-US" sz="3200" dirty="0" err="1" smtClean="0"/>
              <a:t>sitasi</a:t>
            </a:r>
            <a:r>
              <a:rPr lang="en-US" sz="3200" dirty="0" smtClean="0"/>
              <a:t> </a:t>
            </a:r>
            <a:r>
              <a:rPr lang="en-US" sz="3200" dirty="0" err="1" smtClean="0"/>
              <a:t>adalah</a:t>
            </a:r>
            <a:r>
              <a:rPr lang="en-US" sz="3200" dirty="0" smtClean="0"/>
              <a:t> </a:t>
            </a:r>
            <a:r>
              <a:rPr lang="en-US" sz="3200" dirty="0" err="1" smtClean="0">
                <a:solidFill>
                  <a:srgbClr val="C00000"/>
                </a:solidFill>
              </a:rPr>
              <a:t>penggunaan</a:t>
            </a:r>
            <a:r>
              <a:rPr lang="en-US" sz="3200" dirty="0" smtClean="0">
                <a:solidFill>
                  <a:srgbClr val="C00000"/>
                </a:solidFill>
              </a:rPr>
              <a:t> </a:t>
            </a:r>
            <a:r>
              <a:rPr lang="en-US" sz="3200" dirty="0" err="1" smtClean="0">
                <a:solidFill>
                  <a:srgbClr val="C00000"/>
                </a:solidFill>
              </a:rPr>
              <a:t>referensi</a:t>
            </a:r>
            <a:r>
              <a:rPr lang="en-US" sz="3200" dirty="0" smtClean="0">
                <a:solidFill>
                  <a:srgbClr val="C00000"/>
                </a:solidFill>
              </a:rPr>
              <a:t> di </a:t>
            </a:r>
            <a:r>
              <a:rPr lang="en-US" sz="3200" dirty="0" err="1" smtClean="0">
                <a:solidFill>
                  <a:srgbClr val="C00000"/>
                </a:solidFill>
              </a:rPr>
              <a:t>teks</a:t>
            </a:r>
            <a:r>
              <a:rPr lang="en-US" sz="3200" dirty="0" smtClean="0">
                <a:solidFill>
                  <a:srgbClr val="C00000"/>
                </a:solidFill>
              </a:rPr>
              <a:t> </a:t>
            </a:r>
            <a:r>
              <a:rPr lang="en-US" sz="3200" dirty="0" err="1" smtClean="0">
                <a:solidFill>
                  <a:srgbClr val="C00000"/>
                </a:solidFill>
              </a:rPr>
              <a:t>atau</a:t>
            </a:r>
            <a:r>
              <a:rPr lang="en-US" sz="3200" dirty="0" smtClean="0">
                <a:solidFill>
                  <a:srgbClr val="C00000"/>
                </a:solidFill>
              </a:rPr>
              <a:t> </a:t>
            </a:r>
            <a:r>
              <a:rPr lang="en-US" sz="3200" dirty="0" err="1" smtClean="0">
                <a:solidFill>
                  <a:srgbClr val="C00000"/>
                </a:solidFill>
              </a:rPr>
              <a:t>naskah</a:t>
            </a:r>
            <a:r>
              <a:rPr lang="en-US" sz="3200" dirty="0" smtClean="0">
                <a:solidFill>
                  <a:srgbClr val="C00000"/>
                </a:solidFill>
              </a:rPr>
              <a:t> </a:t>
            </a:r>
            <a:r>
              <a:rPr lang="en-US" sz="3200" dirty="0" err="1" smtClean="0">
                <a:solidFill>
                  <a:srgbClr val="C00000"/>
                </a:solidFill>
              </a:rPr>
              <a:t>tulisan</a:t>
            </a:r>
            <a:r>
              <a:rPr lang="en-US" sz="3200" dirty="0" smtClean="0">
                <a:solidFill>
                  <a:srgbClr val="C00000"/>
                </a:solidFill>
              </a:rPr>
              <a:t> </a:t>
            </a:r>
            <a:r>
              <a:rPr lang="en-US" sz="3200" dirty="0" err="1" smtClean="0">
                <a:solidFill>
                  <a:srgbClr val="C00000"/>
                </a:solidFill>
              </a:rPr>
              <a:t>ilmiah</a:t>
            </a:r>
            <a:endParaRPr lang="en-US" sz="3200" dirty="0" smtClean="0">
              <a:solidFill>
                <a:srgbClr val="C00000"/>
              </a:solidFill>
            </a:endParaRPr>
          </a:p>
          <a:p>
            <a:r>
              <a:rPr lang="en-US" sz="3200" dirty="0" err="1" smtClean="0"/>
              <a:t>Penulisan</a:t>
            </a:r>
            <a:r>
              <a:rPr lang="en-US" sz="3200" dirty="0" smtClean="0"/>
              <a:t> </a:t>
            </a:r>
            <a:r>
              <a:rPr lang="en-US" sz="3200" dirty="0" err="1" smtClean="0"/>
              <a:t>sitasi</a:t>
            </a:r>
            <a:r>
              <a:rPr lang="en-US" sz="3200" dirty="0" smtClean="0"/>
              <a:t> </a:t>
            </a:r>
            <a:r>
              <a:rPr lang="en-US" sz="3200" dirty="0" err="1" smtClean="0"/>
              <a:t>tergantung</a:t>
            </a:r>
            <a:r>
              <a:rPr lang="en-US" sz="3200" dirty="0" smtClean="0"/>
              <a:t> </a:t>
            </a:r>
            <a:r>
              <a:rPr lang="en-US" sz="3200" dirty="0" err="1" smtClean="0"/>
              <a:t>dari</a:t>
            </a:r>
            <a:r>
              <a:rPr lang="en-US" sz="3200" dirty="0" smtClean="0"/>
              <a:t> standard (style) </a:t>
            </a:r>
            <a:r>
              <a:rPr lang="en-US" sz="3200" dirty="0" err="1" smtClean="0"/>
              <a:t>penulisan</a:t>
            </a:r>
            <a:r>
              <a:rPr lang="en-US" sz="3200" dirty="0" smtClean="0"/>
              <a:t> </a:t>
            </a:r>
            <a:r>
              <a:rPr lang="en-US" sz="3200" dirty="0" err="1" smtClean="0"/>
              <a:t>referensi</a:t>
            </a:r>
            <a:r>
              <a:rPr lang="en-US" sz="3200" dirty="0" smtClean="0"/>
              <a:t> yang </a:t>
            </a:r>
            <a:r>
              <a:rPr lang="en-US" sz="3200" dirty="0" err="1" smtClean="0"/>
              <a:t>digunakan</a:t>
            </a:r>
            <a:endParaRPr lang="en-US" sz="3200" dirty="0" smtClean="0"/>
          </a:p>
          <a:p>
            <a:r>
              <a:rPr lang="en-US" sz="3200" dirty="0" err="1" smtClean="0"/>
              <a:t>Usahakan</a:t>
            </a:r>
            <a:r>
              <a:rPr lang="en-US" sz="3200" dirty="0" smtClean="0"/>
              <a:t> </a:t>
            </a:r>
            <a:r>
              <a:rPr lang="en-US" sz="3200" dirty="0" err="1" smtClean="0"/>
              <a:t>sitasi</a:t>
            </a:r>
            <a:r>
              <a:rPr lang="en-US" sz="3200" dirty="0" smtClean="0"/>
              <a:t> </a:t>
            </a:r>
            <a:r>
              <a:rPr lang="en-US" sz="3200" dirty="0" err="1" smtClean="0"/>
              <a:t>dan</a:t>
            </a:r>
            <a:r>
              <a:rPr lang="en-US" sz="3200" dirty="0" smtClean="0"/>
              <a:t> </a:t>
            </a:r>
            <a:r>
              <a:rPr lang="en-US" sz="3200" dirty="0" err="1" smtClean="0"/>
              <a:t>referensi</a:t>
            </a:r>
            <a:r>
              <a:rPr lang="en-US" sz="3200" dirty="0" smtClean="0"/>
              <a:t> </a:t>
            </a:r>
            <a:r>
              <a:rPr lang="en-US" sz="3200" dirty="0" err="1" smtClean="0"/>
              <a:t>penelitian</a:t>
            </a:r>
            <a:r>
              <a:rPr lang="en-US" sz="3200" dirty="0" smtClean="0"/>
              <a:t> </a:t>
            </a:r>
            <a:r>
              <a:rPr lang="en-US" sz="3200" dirty="0" err="1" smtClean="0"/>
              <a:t>hanya</a:t>
            </a:r>
            <a:r>
              <a:rPr lang="en-US" sz="3200" dirty="0" smtClean="0"/>
              <a:t> </a:t>
            </a:r>
            <a:r>
              <a:rPr lang="en-US" sz="3200" dirty="0" err="1" smtClean="0"/>
              <a:t>diambil</a:t>
            </a:r>
            <a:r>
              <a:rPr lang="en-US" sz="3200" dirty="0" smtClean="0"/>
              <a:t> </a:t>
            </a:r>
            <a:r>
              <a:rPr lang="en-US" sz="3200" dirty="0" err="1" smtClean="0"/>
              <a:t>dari</a:t>
            </a:r>
            <a:r>
              <a:rPr lang="en-US" sz="3200" dirty="0" smtClean="0"/>
              <a:t> journal </a:t>
            </a:r>
            <a:r>
              <a:rPr lang="en-US" sz="3200" dirty="0" err="1" smtClean="0"/>
              <a:t>ilmiah</a:t>
            </a:r>
            <a:r>
              <a:rPr lang="en-US" sz="3200" dirty="0" smtClean="0"/>
              <a:t> yang </a:t>
            </a:r>
            <a:r>
              <a:rPr lang="en-US" sz="3200" dirty="0" err="1" smtClean="0"/>
              <a:t>terindeks</a:t>
            </a:r>
            <a:r>
              <a:rPr lang="en-US" sz="3200" dirty="0" smtClean="0"/>
              <a:t> </a:t>
            </a:r>
            <a:r>
              <a:rPr lang="en-US" sz="3200" dirty="0" err="1" smtClean="0"/>
              <a:t>oleh</a:t>
            </a:r>
            <a:r>
              <a:rPr lang="en-US" sz="3200" dirty="0" smtClean="0"/>
              <a:t> SCOPUS </a:t>
            </a:r>
            <a:r>
              <a:rPr lang="en-US" sz="3200" dirty="0" err="1" smtClean="0"/>
              <a:t>atau</a:t>
            </a:r>
            <a:r>
              <a:rPr lang="en-US" sz="3200" dirty="0" smtClean="0"/>
              <a:t> ISI</a:t>
            </a:r>
          </a:p>
          <a:p>
            <a:r>
              <a:rPr lang="en-US" sz="3200" dirty="0" err="1" smtClean="0"/>
              <a:t>Pengambilan</a:t>
            </a:r>
            <a:r>
              <a:rPr lang="en-US" sz="3200" dirty="0" smtClean="0"/>
              <a:t> </a:t>
            </a:r>
            <a:r>
              <a:rPr lang="en-US" sz="3200" dirty="0" err="1" smtClean="0"/>
              <a:t>sitasi</a:t>
            </a:r>
            <a:r>
              <a:rPr lang="en-US" sz="3200" dirty="0" smtClean="0"/>
              <a:t> </a:t>
            </a:r>
            <a:r>
              <a:rPr lang="en-US" sz="3200" dirty="0" err="1" smtClean="0"/>
              <a:t>dari</a:t>
            </a:r>
            <a:r>
              <a:rPr lang="en-US" sz="3200" dirty="0" smtClean="0"/>
              <a:t> literature yang </a:t>
            </a:r>
            <a:r>
              <a:rPr lang="en-US" sz="3200" dirty="0" err="1" smtClean="0"/>
              <a:t>tidak</a:t>
            </a:r>
            <a:r>
              <a:rPr lang="en-US" sz="3200" dirty="0" smtClean="0"/>
              <a:t> </a:t>
            </a:r>
            <a:r>
              <a:rPr lang="en-US" sz="3200" dirty="0" err="1" smtClean="0"/>
              <a:t>berkualitas</a:t>
            </a:r>
            <a:r>
              <a:rPr lang="en-US" sz="3200" dirty="0" smtClean="0"/>
              <a:t> </a:t>
            </a:r>
            <a:r>
              <a:rPr lang="en-US" sz="3200" dirty="0" err="1" smtClean="0"/>
              <a:t>akan</a:t>
            </a:r>
            <a:r>
              <a:rPr lang="en-US" sz="3200" dirty="0" smtClean="0"/>
              <a:t> </a:t>
            </a:r>
            <a:r>
              <a:rPr lang="en-US" sz="3200" dirty="0" err="1" smtClean="0"/>
              <a:t>mempengaruhi</a:t>
            </a:r>
            <a:r>
              <a:rPr lang="en-US" sz="3200" dirty="0" smtClean="0"/>
              <a:t> </a:t>
            </a:r>
            <a:r>
              <a:rPr lang="en-US" sz="3200" dirty="0" err="1" smtClean="0"/>
              <a:t>kualitas</a:t>
            </a:r>
            <a:r>
              <a:rPr lang="en-US" sz="3200" dirty="0" smtClean="0"/>
              <a:t> </a:t>
            </a:r>
            <a:r>
              <a:rPr lang="en-US" sz="3200" dirty="0" err="1" smtClean="0"/>
              <a:t>penelitian</a:t>
            </a:r>
            <a:r>
              <a:rPr lang="en-US" sz="3200" dirty="0" smtClean="0"/>
              <a:t> </a:t>
            </a:r>
            <a:r>
              <a:rPr lang="en-US" sz="3200" dirty="0" err="1" smtClean="0"/>
              <a:t>kita</a:t>
            </a:r>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3205573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Tahapan</a:t>
            </a:r>
            <a:r>
              <a:rPr lang="en-US" dirty="0" smtClean="0"/>
              <a:t> </a:t>
            </a:r>
            <a:r>
              <a:rPr lang="en-US" dirty="0" err="1" smtClean="0"/>
              <a:t>Pengambilan</a:t>
            </a:r>
            <a:r>
              <a:rPr lang="en-US" dirty="0" smtClean="0"/>
              <a:t> Citation</a:t>
            </a:r>
            <a:endParaRPr lang="en-US" dirty="0"/>
          </a:p>
        </p:txBody>
      </p:sp>
      <p:sp>
        <p:nvSpPr>
          <p:cNvPr id="3" name="Content Placeholder 2"/>
          <p:cNvSpPr>
            <a:spLocks noGrp="1"/>
          </p:cNvSpPr>
          <p:nvPr>
            <p:ph idx="1"/>
          </p:nvPr>
        </p:nvSpPr>
        <p:spPr>
          <a:xfrm>
            <a:off x="628650" y="1600200"/>
            <a:ext cx="8134350" cy="4792663"/>
          </a:xfrm>
        </p:spPr>
        <p:txBody>
          <a:bodyPr/>
          <a:lstStyle/>
          <a:p>
            <a:pPr marL="457200" indent="-457200">
              <a:buFont typeface="+mj-lt"/>
              <a:buAutoNum type="arabicPeriod"/>
            </a:pPr>
            <a:r>
              <a:rPr lang="en-US" sz="3200" dirty="0" err="1" smtClean="0">
                <a:solidFill>
                  <a:srgbClr val="C00000"/>
                </a:solidFill>
              </a:rPr>
              <a:t>Cari</a:t>
            </a:r>
            <a:r>
              <a:rPr lang="en-US" sz="3200" dirty="0" smtClean="0">
                <a:solidFill>
                  <a:srgbClr val="C00000"/>
                </a:solidFill>
              </a:rPr>
              <a:t> </a:t>
            </a:r>
            <a:r>
              <a:rPr lang="en-US" sz="3200" dirty="0" err="1" smtClean="0">
                <a:solidFill>
                  <a:srgbClr val="C00000"/>
                </a:solidFill>
              </a:rPr>
              <a:t>dan</a:t>
            </a:r>
            <a:r>
              <a:rPr lang="en-US" sz="3200" dirty="0" smtClean="0">
                <a:solidFill>
                  <a:srgbClr val="C00000"/>
                </a:solidFill>
              </a:rPr>
              <a:t> </a:t>
            </a:r>
            <a:r>
              <a:rPr lang="en-US" sz="3200" dirty="0" err="1" smtClean="0">
                <a:solidFill>
                  <a:srgbClr val="C00000"/>
                </a:solidFill>
              </a:rPr>
              <a:t>baca</a:t>
            </a:r>
            <a:r>
              <a:rPr lang="en-US" sz="3200" dirty="0" smtClean="0">
                <a:solidFill>
                  <a:srgbClr val="C00000"/>
                </a:solidFill>
              </a:rPr>
              <a:t> </a:t>
            </a:r>
            <a:r>
              <a:rPr lang="en-US" sz="3200" dirty="0" err="1" smtClean="0"/>
              <a:t>referensi</a:t>
            </a:r>
            <a:r>
              <a:rPr lang="en-US" sz="3200" dirty="0" smtClean="0"/>
              <a:t> </a:t>
            </a:r>
            <a:r>
              <a:rPr lang="en-US" sz="3200" dirty="0" err="1" smtClean="0"/>
              <a:t>penelitian</a:t>
            </a:r>
            <a:r>
              <a:rPr lang="en-US" sz="3200" dirty="0" smtClean="0"/>
              <a:t> yang </a:t>
            </a:r>
            <a:r>
              <a:rPr lang="en-US" sz="3200" dirty="0" err="1" smtClean="0"/>
              <a:t>berhubungan</a:t>
            </a:r>
            <a:r>
              <a:rPr lang="en-US" sz="3200" dirty="0" smtClean="0"/>
              <a:t> </a:t>
            </a:r>
            <a:r>
              <a:rPr lang="en-US" sz="3200" dirty="0" err="1" smtClean="0"/>
              <a:t>dengan</a:t>
            </a:r>
            <a:r>
              <a:rPr lang="en-US" sz="3200" dirty="0" smtClean="0"/>
              <a:t> </a:t>
            </a:r>
            <a:r>
              <a:rPr lang="en-US" sz="3200" dirty="0" err="1" smtClean="0"/>
              <a:t>masalah</a:t>
            </a:r>
            <a:r>
              <a:rPr lang="en-US" sz="3200" dirty="0" smtClean="0"/>
              <a:t> </a:t>
            </a:r>
            <a:r>
              <a:rPr lang="en-US" sz="3200" dirty="0" err="1" smtClean="0"/>
              <a:t>penelitian</a:t>
            </a:r>
            <a:endParaRPr lang="en-US" sz="3200" dirty="0" smtClean="0"/>
          </a:p>
          <a:p>
            <a:pPr marL="457200" indent="-457200">
              <a:buFont typeface="+mj-lt"/>
              <a:buAutoNum type="arabicPeriod"/>
            </a:pPr>
            <a:r>
              <a:rPr lang="it-IT" sz="3200" dirty="0" smtClean="0">
                <a:solidFill>
                  <a:srgbClr val="C00000"/>
                </a:solidFill>
              </a:rPr>
              <a:t>Ambil catatan </a:t>
            </a:r>
            <a:r>
              <a:rPr lang="it-IT" sz="3200" dirty="0" smtClean="0"/>
              <a:t>dari apa yang kita baca. Ikuti aturan umum pengambilan catatan (</a:t>
            </a:r>
            <a:r>
              <a:rPr lang="it-IT" sz="3200" i="1" dirty="0" smtClean="0"/>
              <a:t>citation</a:t>
            </a:r>
            <a:r>
              <a:rPr lang="it-IT" sz="3200" dirty="0" smtClean="0"/>
              <a:t>)</a:t>
            </a:r>
            <a:endParaRPr lang="sv-SE" sz="3200" dirty="0" smtClean="0">
              <a:solidFill>
                <a:srgbClr val="0070C0"/>
              </a:solidFill>
            </a:endParaRPr>
          </a:p>
          <a:p>
            <a:pPr marL="457200" indent="-457200">
              <a:buFont typeface="+mj-lt"/>
              <a:buAutoNum type="arabicPeriod"/>
            </a:pPr>
            <a:r>
              <a:rPr lang="nn-NO" sz="3200" dirty="0" smtClean="0">
                <a:solidFill>
                  <a:srgbClr val="C00000"/>
                </a:solidFill>
              </a:rPr>
              <a:t>Atur susunan tinjauan pustaka </a:t>
            </a:r>
            <a:r>
              <a:rPr lang="nn-NO" sz="3200" dirty="0" smtClean="0"/>
              <a:t>(referensi) dari </a:t>
            </a:r>
            <a:r>
              <a:rPr lang="en-US" sz="3200" dirty="0" err="1" smtClean="0"/>
              <a:t>catatan</a:t>
            </a:r>
            <a:r>
              <a:rPr lang="en-US" sz="3200" dirty="0" smtClean="0"/>
              <a:t> yang </a:t>
            </a:r>
            <a:r>
              <a:rPr lang="en-US" sz="3200" dirty="0" err="1" smtClean="0"/>
              <a:t>kita</a:t>
            </a:r>
            <a:r>
              <a:rPr lang="en-US" sz="3200" dirty="0" smtClean="0"/>
              <a:t> </a:t>
            </a:r>
            <a:r>
              <a:rPr lang="en-US" sz="3200" dirty="0" err="1" smtClean="0"/>
              <a:t>ambil</a:t>
            </a:r>
            <a:r>
              <a:rPr lang="en-US" sz="3200" dirty="0" smtClean="0"/>
              <a:t> </a:t>
            </a:r>
            <a:r>
              <a:rPr lang="en-US" sz="3200" dirty="0" err="1" smtClean="0"/>
              <a:t>dengan</a:t>
            </a:r>
            <a:r>
              <a:rPr lang="en-US" sz="3200" dirty="0" smtClean="0"/>
              <a:t> </a:t>
            </a:r>
            <a:r>
              <a:rPr lang="en-US" sz="3200" dirty="0" err="1" smtClean="0"/>
              <a:t>baik</a:t>
            </a:r>
            <a:r>
              <a:rPr lang="en-US" sz="3200" dirty="0" smtClean="0"/>
              <a:t>. </a:t>
            </a:r>
            <a:r>
              <a:rPr lang="en-US" sz="3200" dirty="0" err="1" smtClean="0"/>
              <a:t>Ikuti</a:t>
            </a:r>
            <a:r>
              <a:rPr lang="en-US" sz="3200" dirty="0" smtClean="0"/>
              <a:t> </a:t>
            </a:r>
            <a:r>
              <a:rPr lang="en-US" sz="3200" dirty="0" err="1" smtClean="0"/>
              <a:t>aturan</a:t>
            </a:r>
            <a:r>
              <a:rPr lang="en-US" sz="3200" dirty="0" smtClean="0"/>
              <a:t> </a:t>
            </a:r>
            <a:r>
              <a:rPr lang="en-US" sz="3200" dirty="0" err="1" smtClean="0"/>
              <a:t>umum</a:t>
            </a:r>
            <a:r>
              <a:rPr lang="en-US" sz="3200" dirty="0" smtClean="0"/>
              <a:t> </a:t>
            </a:r>
            <a:r>
              <a:rPr lang="en-US" sz="3200" dirty="0" err="1" smtClean="0"/>
              <a:t>penulisan</a:t>
            </a:r>
            <a:r>
              <a:rPr lang="en-US" sz="3200" dirty="0" smtClean="0"/>
              <a:t> </a:t>
            </a:r>
            <a:r>
              <a:rPr lang="en-US" sz="3200" dirty="0" err="1" smtClean="0"/>
              <a:t>referensi</a:t>
            </a:r>
            <a:endParaRPr lang="en-US" sz="3200" dirty="0"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73574646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Jenis</a:t>
            </a:r>
            <a:r>
              <a:rPr lang="en-US" smtClean="0"/>
              <a:t> </a:t>
            </a:r>
            <a:r>
              <a:rPr lang="en-US" i="1" smtClean="0"/>
              <a:t>Citation</a:t>
            </a:r>
            <a:endParaRPr lang="en-US" i="1"/>
          </a:p>
        </p:txBody>
      </p:sp>
      <p:sp>
        <p:nvSpPr>
          <p:cNvPr id="3" name="Content Placeholder 2"/>
          <p:cNvSpPr>
            <a:spLocks noGrp="1"/>
          </p:cNvSpPr>
          <p:nvPr>
            <p:ph idx="1"/>
          </p:nvPr>
        </p:nvSpPr>
        <p:spPr>
          <a:xfrm>
            <a:off x="628650" y="1352549"/>
            <a:ext cx="8058150" cy="5105400"/>
          </a:xfrm>
        </p:spPr>
        <p:txBody>
          <a:bodyPr/>
          <a:lstStyle/>
          <a:p>
            <a:pPr marL="514350" indent="-514350">
              <a:buFont typeface="+mj-lt"/>
              <a:buAutoNum type="arabicPeriod"/>
            </a:pPr>
            <a:r>
              <a:rPr lang="en-US" sz="2800" dirty="0" err="1" smtClean="0">
                <a:solidFill>
                  <a:srgbClr val="C00000"/>
                </a:solidFill>
              </a:rPr>
              <a:t>Kutipan</a:t>
            </a:r>
            <a:r>
              <a:rPr lang="en-US" sz="2800" dirty="0" smtClean="0">
                <a:solidFill>
                  <a:srgbClr val="C00000"/>
                </a:solidFill>
              </a:rPr>
              <a:t> (Quotation): </a:t>
            </a:r>
            <a:r>
              <a:rPr lang="en-US" sz="2800" dirty="0" smtClean="0"/>
              <a:t>Kata-kata yang </a:t>
            </a:r>
            <a:r>
              <a:rPr lang="en-US" sz="2800" dirty="0" err="1" smtClean="0"/>
              <a:t>diambil</a:t>
            </a:r>
            <a:r>
              <a:rPr lang="en-US" sz="2800" dirty="0" smtClean="0"/>
              <a:t> </a:t>
            </a:r>
            <a:r>
              <a:rPr lang="en-US" sz="2800" dirty="0" err="1" smtClean="0"/>
              <a:t>persis</a:t>
            </a:r>
            <a:r>
              <a:rPr lang="en-US" sz="2800" dirty="0" smtClean="0"/>
              <a:t> </a:t>
            </a:r>
            <a:r>
              <a:rPr lang="en-US" sz="2800" dirty="0" err="1" smtClean="0"/>
              <a:t>sama</a:t>
            </a:r>
            <a:r>
              <a:rPr lang="en-US" sz="2800" dirty="0" smtClean="0"/>
              <a:t> </a:t>
            </a:r>
            <a:r>
              <a:rPr lang="en-US" sz="2800" dirty="0" err="1" smtClean="0"/>
              <a:t>dengan</a:t>
            </a:r>
            <a:r>
              <a:rPr lang="en-US" sz="2800" dirty="0" smtClean="0"/>
              <a:t> </a:t>
            </a:r>
            <a:r>
              <a:rPr lang="en-US" sz="2800" dirty="0" err="1" smtClean="0"/>
              <a:t>apa</a:t>
            </a:r>
            <a:r>
              <a:rPr lang="en-US" sz="2800" dirty="0" smtClean="0"/>
              <a:t> yang </a:t>
            </a:r>
            <a:r>
              <a:rPr lang="en-US" sz="2800" dirty="0" err="1" smtClean="0"/>
              <a:t>dituliskan</a:t>
            </a:r>
            <a:r>
              <a:rPr lang="en-US" sz="2800" dirty="0" smtClean="0"/>
              <a:t> (</a:t>
            </a:r>
            <a:r>
              <a:rPr lang="en-US" sz="2800" dirty="0" err="1" smtClean="0"/>
              <a:t>tanpa</a:t>
            </a:r>
            <a:r>
              <a:rPr lang="en-US" sz="2800" dirty="0" smtClean="0"/>
              <a:t> </a:t>
            </a:r>
            <a:r>
              <a:rPr lang="fi-FI" sz="2800" dirty="0" smtClean="0"/>
              <a:t>perubahan). Ditulis dalam tanda kutip</a:t>
            </a:r>
          </a:p>
          <a:p>
            <a:pPr marL="514350" indent="-514350">
              <a:buFont typeface="+mj-lt"/>
              <a:buAutoNum type="arabicPeriod"/>
            </a:pPr>
            <a:r>
              <a:rPr lang="en-US" sz="2800" dirty="0" smtClean="0">
                <a:solidFill>
                  <a:srgbClr val="C00000"/>
                </a:solidFill>
              </a:rPr>
              <a:t>Paraphrase</a:t>
            </a:r>
            <a:r>
              <a:rPr lang="en-US" sz="2800" dirty="0" smtClean="0"/>
              <a:t>: </a:t>
            </a:r>
            <a:r>
              <a:rPr lang="en-US" sz="2800" dirty="0" err="1" smtClean="0"/>
              <a:t>Menyusun</a:t>
            </a:r>
            <a:r>
              <a:rPr lang="en-US" sz="2800" dirty="0" smtClean="0"/>
              <a:t> </a:t>
            </a:r>
            <a:r>
              <a:rPr lang="en-US" sz="2800" dirty="0" err="1" smtClean="0"/>
              <a:t>kembali</a:t>
            </a:r>
            <a:r>
              <a:rPr lang="en-US" sz="2800" dirty="0" smtClean="0"/>
              <a:t> </a:t>
            </a:r>
            <a:r>
              <a:rPr lang="en-US" sz="2800" dirty="0" err="1" smtClean="0"/>
              <a:t>pemikiran</a:t>
            </a:r>
            <a:r>
              <a:rPr lang="en-US" sz="2800" dirty="0" smtClean="0"/>
              <a:t> </a:t>
            </a:r>
            <a:r>
              <a:rPr lang="en-US" sz="2800" dirty="0" err="1" smtClean="0"/>
              <a:t>penulis</a:t>
            </a:r>
            <a:r>
              <a:rPr lang="en-US" sz="2800" dirty="0" smtClean="0"/>
              <a:t> </a:t>
            </a:r>
            <a:r>
              <a:rPr lang="en-US" sz="2800" dirty="0" err="1" smtClean="0"/>
              <a:t>dan</a:t>
            </a:r>
            <a:r>
              <a:rPr lang="en-US" sz="2800" dirty="0" smtClean="0"/>
              <a:t> </a:t>
            </a:r>
            <a:r>
              <a:rPr lang="en-US" sz="2800" dirty="0" err="1" smtClean="0"/>
              <a:t>mengungkapkannya</a:t>
            </a:r>
            <a:r>
              <a:rPr lang="en-US" sz="2800" dirty="0" smtClean="0"/>
              <a:t> </a:t>
            </a:r>
            <a:r>
              <a:rPr lang="en-US" sz="2800" dirty="0" err="1" smtClean="0"/>
              <a:t>dengan</a:t>
            </a:r>
            <a:r>
              <a:rPr lang="en-US" sz="2800" dirty="0" smtClean="0"/>
              <a:t> kata</a:t>
            </a:r>
            <a:r>
              <a:rPr lang="id-ID" sz="2800" dirty="0" smtClean="0"/>
              <a:t>-</a:t>
            </a:r>
            <a:r>
              <a:rPr lang="en-US" sz="2800" dirty="0" smtClean="0"/>
              <a:t>kata </a:t>
            </a:r>
            <a:r>
              <a:rPr lang="en-US" sz="2800" dirty="0" err="1" smtClean="0"/>
              <a:t>sendiri</a:t>
            </a:r>
            <a:endParaRPr lang="en-US" sz="2800" dirty="0" smtClean="0"/>
          </a:p>
          <a:p>
            <a:pPr marL="514350" indent="-514350">
              <a:buFont typeface="+mj-lt"/>
              <a:buAutoNum type="arabicPeriod"/>
            </a:pPr>
            <a:r>
              <a:rPr lang="fi-FI" sz="2800" dirty="0" smtClean="0">
                <a:solidFill>
                  <a:srgbClr val="C00000"/>
                </a:solidFill>
              </a:rPr>
              <a:t>Ringkasan</a:t>
            </a:r>
            <a:r>
              <a:rPr lang="fi-FI" sz="2800" dirty="0" smtClean="0"/>
              <a:t>: Sari dari suatu tulisan</a:t>
            </a:r>
          </a:p>
          <a:p>
            <a:pPr marL="514350" indent="-514350">
              <a:buFont typeface="+mj-lt"/>
              <a:buAutoNum type="arabicPeriod"/>
            </a:pPr>
            <a:r>
              <a:rPr lang="it-IT" sz="2800" dirty="0" smtClean="0">
                <a:solidFill>
                  <a:srgbClr val="C00000"/>
                </a:solidFill>
              </a:rPr>
              <a:t>Evaluasi</a:t>
            </a:r>
            <a:r>
              <a:rPr lang="it-IT" sz="2800" dirty="0" smtClean="0"/>
              <a:t>: Interpretasi dalam bentuk komentar, </a:t>
            </a:r>
            <a:r>
              <a:rPr lang="en-US" sz="2800" dirty="0" err="1" smtClean="0"/>
              <a:t>baik</a:t>
            </a:r>
            <a:r>
              <a:rPr lang="en-US" sz="2800" dirty="0" smtClean="0"/>
              <a:t> </a:t>
            </a:r>
            <a:r>
              <a:rPr lang="en-US" sz="2800" dirty="0" err="1" smtClean="0"/>
              <a:t>setuju</a:t>
            </a:r>
            <a:r>
              <a:rPr lang="en-US" sz="2800" dirty="0" smtClean="0"/>
              <a:t> </a:t>
            </a:r>
            <a:r>
              <a:rPr lang="en-US" sz="2800" dirty="0" err="1" smtClean="0"/>
              <a:t>atau</a:t>
            </a:r>
            <a:r>
              <a:rPr lang="en-US" sz="2800" dirty="0" smtClean="0"/>
              <a:t> </a:t>
            </a:r>
            <a:r>
              <a:rPr lang="en-US" sz="2800" dirty="0" err="1" smtClean="0"/>
              <a:t>tidak</a:t>
            </a:r>
            <a:r>
              <a:rPr lang="en-US" sz="2800" dirty="0" smtClean="0"/>
              <a:t> </a:t>
            </a:r>
            <a:r>
              <a:rPr lang="en-US" sz="2800" dirty="0" err="1" smtClean="0"/>
              <a:t>dengan</a:t>
            </a:r>
            <a:r>
              <a:rPr lang="en-US" sz="2800" dirty="0" smtClean="0"/>
              <a:t> </a:t>
            </a:r>
            <a:r>
              <a:rPr lang="en-US" sz="2800" dirty="0" err="1" smtClean="0"/>
              <a:t>menyebutkan</a:t>
            </a:r>
            <a:r>
              <a:rPr lang="en-US" sz="2800" dirty="0" smtClean="0"/>
              <a:t> </a:t>
            </a:r>
            <a:r>
              <a:rPr lang="en-US" sz="2800" dirty="0" err="1" smtClean="0"/>
              <a:t>alasannya</a:t>
            </a:r>
            <a:r>
              <a:rPr lang="en-US" sz="2800" dirty="0" smtClean="0"/>
              <a:t> </a:t>
            </a:r>
          </a:p>
          <a:p>
            <a:pPr>
              <a:buNone/>
            </a:pPr>
            <a:endParaRPr lang="en-US" sz="2800" dirty="0" smtClean="0"/>
          </a:p>
          <a:p>
            <a:pPr algn="r">
              <a:buNone/>
            </a:pPr>
            <a:r>
              <a:rPr lang="en-US" sz="2800" dirty="0" smtClean="0"/>
              <a:t>						</a:t>
            </a:r>
            <a:r>
              <a:rPr lang="id-ID" sz="2800" i="1" dirty="0" smtClean="0"/>
              <a:t>(</a:t>
            </a:r>
            <a:r>
              <a:rPr lang="en-US" sz="2800" i="1" dirty="0" smtClean="0"/>
              <a:t>Beast &amp; Kohn</a:t>
            </a:r>
            <a:r>
              <a:rPr lang="id-ID" sz="2800" i="1" dirty="0" smtClean="0"/>
              <a:t>, </a:t>
            </a:r>
            <a:r>
              <a:rPr lang="en-US" sz="2800" i="1" dirty="0" smtClean="0"/>
              <a:t>1998)</a:t>
            </a:r>
            <a:endParaRPr lang="en-US" sz="2800" i="1"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541010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Aturan</a:t>
            </a:r>
            <a:r>
              <a:rPr lang="en-US" smtClean="0"/>
              <a:t> </a:t>
            </a:r>
            <a:r>
              <a:rPr lang="en-US" i="1" smtClean="0"/>
              <a:t>Citation</a:t>
            </a:r>
            <a:endParaRPr lang="en-US" i="1"/>
          </a:p>
        </p:txBody>
      </p:sp>
      <p:sp>
        <p:nvSpPr>
          <p:cNvPr id="3" name="Content Placeholder 2"/>
          <p:cNvSpPr>
            <a:spLocks noGrp="1"/>
          </p:cNvSpPr>
          <p:nvPr>
            <p:ph idx="1"/>
          </p:nvPr>
        </p:nvSpPr>
        <p:spPr>
          <a:xfrm>
            <a:off x="628650" y="1524000"/>
            <a:ext cx="7753350" cy="4792663"/>
          </a:xfrm>
        </p:spPr>
        <p:txBody>
          <a:bodyPr>
            <a:normAutofit lnSpcReduction="10000"/>
          </a:bodyPr>
          <a:lstStyle/>
          <a:p>
            <a:r>
              <a:rPr lang="en-US" sz="3200" dirty="0" err="1" smtClean="0"/>
              <a:t>Kutipan</a:t>
            </a:r>
            <a:r>
              <a:rPr lang="en-US" sz="3200" dirty="0" smtClean="0"/>
              <a:t> yang </a:t>
            </a:r>
            <a:r>
              <a:rPr lang="en-US" sz="3200" dirty="0" err="1" smtClean="0"/>
              <a:t>diambil</a:t>
            </a:r>
            <a:r>
              <a:rPr lang="en-US" sz="3200" dirty="0" smtClean="0"/>
              <a:t> </a:t>
            </a:r>
            <a:r>
              <a:rPr lang="en-US" sz="3200" dirty="0" err="1" smtClean="0"/>
              <a:t>dari</a:t>
            </a:r>
            <a:r>
              <a:rPr lang="en-US" sz="3200" dirty="0" smtClean="0"/>
              <a:t> </a:t>
            </a:r>
            <a:r>
              <a:rPr lang="en-US" sz="3200" dirty="0" err="1" smtClean="0"/>
              <a:t>buku</a:t>
            </a:r>
            <a:r>
              <a:rPr lang="en-US" sz="3200" dirty="0" smtClean="0"/>
              <a:t> </a:t>
            </a:r>
            <a:r>
              <a:rPr lang="en-US" sz="3200" dirty="0" err="1" smtClean="0"/>
              <a:t>dan</a:t>
            </a:r>
            <a:r>
              <a:rPr lang="en-US" sz="3200" dirty="0" smtClean="0"/>
              <a:t> </a:t>
            </a:r>
            <a:r>
              <a:rPr lang="en-US" sz="3200" dirty="0" err="1" smtClean="0"/>
              <a:t>jurnal</a:t>
            </a:r>
            <a:r>
              <a:rPr lang="en-US" sz="3200" dirty="0" smtClean="0"/>
              <a:t> </a:t>
            </a:r>
            <a:r>
              <a:rPr lang="en-US" sz="3200" dirty="0" err="1" smtClean="0"/>
              <a:t>diperbolehkan</a:t>
            </a:r>
            <a:r>
              <a:rPr lang="en-US" sz="3200" dirty="0" smtClean="0"/>
              <a:t>, </a:t>
            </a:r>
            <a:r>
              <a:rPr lang="en-US" sz="3200" dirty="0" err="1" smtClean="0"/>
              <a:t>selama</a:t>
            </a:r>
            <a:r>
              <a:rPr lang="en-US" sz="3200" dirty="0" smtClean="0">
                <a:solidFill>
                  <a:srgbClr val="C00000"/>
                </a:solidFill>
              </a:rPr>
              <a:t> </a:t>
            </a:r>
            <a:r>
              <a:rPr lang="en-US" sz="3200" dirty="0" err="1" smtClean="0">
                <a:solidFill>
                  <a:srgbClr val="C00000"/>
                </a:solidFill>
              </a:rPr>
              <a:t>tidak</a:t>
            </a:r>
            <a:r>
              <a:rPr lang="en-US" sz="3200" dirty="0" smtClean="0">
                <a:solidFill>
                  <a:srgbClr val="C00000"/>
                </a:solidFill>
              </a:rPr>
              <a:t> </a:t>
            </a:r>
            <a:r>
              <a:rPr lang="en-US" sz="3200" dirty="0" err="1" smtClean="0">
                <a:solidFill>
                  <a:srgbClr val="C00000"/>
                </a:solidFill>
              </a:rPr>
              <a:t>melebihi</a:t>
            </a:r>
            <a:r>
              <a:rPr lang="en-US" sz="3200" dirty="0" smtClean="0">
                <a:solidFill>
                  <a:srgbClr val="C00000"/>
                </a:solidFill>
              </a:rPr>
              <a:t> 250 </a:t>
            </a:r>
            <a:r>
              <a:rPr lang="fi-FI" sz="3200" dirty="0" smtClean="0">
                <a:solidFill>
                  <a:srgbClr val="C00000"/>
                </a:solidFill>
              </a:rPr>
              <a:t>kata untuk buku teks</a:t>
            </a:r>
            <a:r>
              <a:rPr lang="fi-FI" sz="3200" dirty="0" smtClean="0"/>
              <a:t> dan </a:t>
            </a:r>
            <a:r>
              <a:rPr lang="fi-FI" sz="3200" dirty="0" smtClean="0">
                <a:solidFill>
                  <a:srgbClr val="C00000"/>
                </a:solidFill>
              </a:rPr>
              <a:t>5% panjang tulisan </a:t>
            </a:r>
            <a:r>
              <a:rPr lang="en-US" sz="3200" dirty="0" err="1" smtClean="0">
                <a:solidFill>
                  <a:srgbClr val="C00000"/>
                </a:solidFill>
              </a:rPr>
              <a:t>untuk</a:t>
            </a:r>
            <a:r>
              <a:rPr lang="en-US" sz="3200" dirty="0" smtClean="0">
                <a:solidFill>
                  <a:srgbClr val="C00000"/>
                </a:solidFill>
              </a:rPr>
              <a:t> </a:t>
            </a:r>
            <a:r>
              <a:rPr lang="en-US" sz="3200" dirty="0" err="1" smtClean="0">
                <a:solidFill>
                  <a:srgbClr val="C00000"/>
                </a:solidFill>
              </a:rPr>
              <a:t>artikel</a:t>
            </a:r>
            <a:r>
              <a:rPr lang="en-US" sz="3200" dirty="0" smtClean="0">
                <a:solidFill>
                  <a:srgbClr val="C00000"/>
                </a:solidFill>
              </a:rPr>
              <a:t> </a:t>
            </a:r>
            <a:r>
              <a:rPr lang="en-US" sz="3200" dirty="0" err="1" smtClean="0">
                <a:solidFill>
                  <a:srgbClr val="C00000"/>
                </a:solidFill>
              </a:rPr>
              <a:t>jurnal</a:t>
            </a:r>
            <a:endParaRPr lang="en-US" sz="3200" dirty="0" smtClean="0">
              <a:solidFill>
                <a:srgbClr val="C00000"/>
              </a:solidFill>
            </a:endParaRPr>
          </a:p>
          <a:p>
            <a:r>
              <a:rPr lang="fi-FI" sz="3200" dirty="0" smtClean="0"/>
              <a:t>Menyebutkan </a:t>
            </a:r>
            <a:r>
              <a:rPr lang="fi-FI" sz="3200" dirty="0" smtClean="0">
                <a:solidFill>
                  <a:srgbClr val="C00000"/>
                </a:solidFill>
              </a:rPr>
              <a:t>sumber dari mana kutipan dan </a:t>
            </a:r>
            <a:r>
              <a:rPr lang="en-US" sz="3200" dirty="0" smtClean="0">
                <a:solidFill>
                  <a:srgbClr val="C00000"/>
                </a:solidFill>
              </a:rPr>
              <a:t>paraphrase</a:t>
            </a:r>
            <a:r>
              <a:rPr lang="en-US" sz="3200" dirty="0" smtClean="0"/>
              <a:t> </a:t>
            </a:r>
            <a:r>
              <a:rPr lang="en-US" sz="3200" dirty="0" err="1" smtClean="0"/>
              <a:t>diperoleh</a:t>
            </a:r>
            <a:endParaRPr lang="en-US" sz="3200" dirty="0" smtClean="0"/>
          </a:p>
          <a:p>
            <a:r>
              <a:rPr lang="en-US" sz="3200" dirty="0" err="1" smtClean="0"/>
              <a:t>Menyalin</a:t>
            </a:r>
            <a:r>
              <a:rPr lang="en-US" sz="3200" dirty="0" smtClean="0"/>
              <a:t> </a:t>
            </a:r>
            <a:r>
              <a:rPr lang="en-US" sz="3200" dirty="0" err="1" smtClean="0"/>
              <a:t>dari</a:t>
            </a:r>
            <a:r>
              <a:rPr lang="en-US" sz="3200" dirty="0" smtClean="0"/>
              <a:t> </a:t>
            </a:r>
            <a:r>
              <a:rPr lang="en-US" sz="3200" dirty="0" err="1" smtClean="0"/>
              <a:t>artikel</a:t>
            </a:r>
            <a:r>
              <a:rPr lang="id-ID" sz="3200" dirty="0" smtClean="0"/>
              <a:t> </a:t>
            </a:r>
            <a:r>
              <a:rPr lang="en-US" sz="3200" dirty="0" err="1" smtClean="0"/>
              <a:t>berupa</a:t>
            </a:r>
            <a:r>
              <a:rPr lang="en-US" sz="3200" dirty="0" smtClean="0"/>
              <a:t> </a:t>
            </a:r>
            <a:r>
              <a:rPr lang="en-US" sz="3200" dirty="0" err="1" smtClean="0"/>
              <a:t>grafik</a:t>
            </a:r>
            <a:r>
              <a:rPr lang="en-US" sz="3200" dirty="0" smtClean="0"/>
              <a:t> </a:t>
            </a:r>
            <a:r>
              <a:rPr lang="en-US" sz="3200" dirty="0" err="1" smtClean="0"/>
              <a:t>dan</a:t>
            </a:r>
            <a:r>
              <a:rPr lang="en-US" sz="3200" dirty="0" smtClean="0"/>
              <a:t> </a:t>
            </a:r>
            <a:r>
              <a:rPr lang="en-US" sz="3200" dirty="0" err="1" smtClean="0"/>
              <a:t>bagan</a:t>
            </a:r>
            <a:r>
              <a:rPr lang="en-US" sz="3200" dirty="0" smtClean="0"/>
              <a:t> </a:t>
            </a:r>
            <a:r>
              <a:rPr lang="en-US" sz="3200" dirty="0" err="1" smtClean="0">
                <a:solidFill>
                  <a:srgbClr val="C00000"/>
                </a:solidFill>
              </a:rPr>
              <a:t>memerlukan</a:t>
            </a:r>
            <a:r>
              <a:rPr lang="en-US" sz="3200" dirty="0" smtClean="0">
                <a:solidFill>
                  <a:srgbClr val="C00000"/>
                </a:solidFill>
              </a:rPr>
              <a:t> </a:t>
            </a:r>
            <a:r>
              <a:rPr lang="en-US" sz="3200" dirty="0" err="1" smtClean="0">
                <a:solidFill>
                  <a:srgbClr val="C00000"/>
                </a:solidFill>
              </a:rPr>
              <a:t>izin</a:t>
            </a:r>
            <a:r>
              <a:rPr lang="en-US" sz="3200" dirty="0" smtClean="0"/>
              <a:t> </a:t>
            </a:r>
            <a:r>
              <a:rPr lang="en-US" sz="3200" dirty="0" err="1" smtClean="0"/>
              <a:t>dari</a:t>
            </a:r>
            <a:r>
              <a:rPr lang="en-US" sz="3200" dirty="0" smtClean="0"/>
              <a:t> </a:t>
            </a:r>
            <a:r>
              <a:rPr lang="en-US" sz="3200" dirty="0" err="1" smtClean="0"/>
              <a:t>pembuatnya</a:t>
            </a:r>
            <a:endParaRPr lang="en-US" sz="3200" dirty="0" smtClean="0"/>
          </a:p>
          <a:p>
            <a:pPr>
              <a:buNone/>
            </a:pPr>
            <a:endParaRPr lang="en-US" sz="3200" dirty="0" smtClean="0"/>
          </a:p>
          <a:p>
            <a:pPr algn="r">
              <a:buNone/>
            </a:pPr>
            <a:r>
              <a:rPr lang="en-US" sz="2400" i="1" dirty="0" smtClean="0"/>
              <a:t>*American Psychological Association (APA)</a:t>
            </a:r>
          </a:p>
          <a:p>
            <a:pPr>
              <a:buNone/>
            </a:pPr>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7884089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Konsep</a:t>
            </a:r>
            <a:r>
              <a:rPr lang="en-US" smtClean="0"/>
              <a:t> </a:t>
            </a:r>
            <a:r>
              <a:rPr lang="en-US" err="1" smtClean="0"/>
              <a:t>Dasar</a:t>
            </a:r>
            <a:r>
              <a:rPr lang="en-US" smtClean="0"/>
              <a:t> </a:t>
            </a:r>
            <a:r>
              <a:rPr lang="en-US" err="1" smtClean="0"/>
              <a:t>Penulisan</a:t>
            </a:r>
            <a:r>
              <a:rPr lang="en-US" smtClean="0"/>
              <a:t> </a:t>
            </a:r>
            <a:endParaRPr lang="en-US"/>
          </a:p>
        </p:txBody>
      </p:sp>
      <p:sp>
        <p:nvSpPr>
          <p:cNvPr id="3" name="Content Placeholder 2"/>
          <p:cNvSpPr>
            <a:spLocks noGrp="1"/>
          </p:cNvSpPr>
          <p:nvPr>
            <p:ph idx="1"/>
          </p:nvPr>
        </p:nvSpPr>
        <p:spPr>
          <a:xfrm>
            <a:off x="628650" y="1524000"/>
            <a:ext cx="7886700" cy="4792663"/>
          </a:xfrm>
        </p:spPr>
        <p:txBody>
          <a:bodyPr/>
          <a:lstStyle/>
          <a:p>
            <a:r>
              <a:rPr lang="en-US" dirty="0" err="1" smtClean="0"/>
              <a:t>Kutipan</a:t>
            </a:r>
            <a:r>
              <a:rPr lang="en-US" dirty="0" smtClean="0"/>
              <a:t> </a:t>
            </a:r>
            <a:r>
              <a:rPr lang="en-US" dirty="0" err="1" smtClean="0"/>
              <a:t>itu</a:t>
            </a:r>
            <a:r>
              <a:rPr lang="en-US" dirty="0" smtClean="0"/>
              <a:t> </a:t>
            </a:r>
            <a:r>
              <a:rPr lang="en-US" dirty="0" err="1" smtClean="0"/>
              <a:t>tidak</a:t>
            </a:r>
            <a:r>
              <a:rPr lang="en-US" dirty="0" smtClean="0"/>
              <a:t> </a:t>
            </a:r>
            <a:r>
              <a:rPr lang="en-US" dirty="0" err="1" smtClean="0"/>
              <a:t>berarti</a:t>
            </a:r>
            <a:r>
              <a:rPr lang="en-US" dirty="0" smtClean="0"/>
              <a:t> </a:t>
            </a:r>
            <a:r>
              <a:rPr lang="en-US" dirty="0" err="1" smtClean="0"/>
              <a:t>bahwa</a:t>
            </a:r>
            <a:r>
              <a:rPr lang="en-US" dirty="0" smtClean="0"/>
              <a:t> </a:t>
            </a:r>
            <a:r>
              <a:rPr lang="en-US" dirty="0" err="1" smtClean="0">
                <a:solidFill>
                  <a:srgbClr val="C00000"/>
                </a:solidFill>
              </a:rPr>
              <a:t>satu</a:t>
            </a:r>
            <a:r>
              <a:rPr lang="en-US" dirty="0" smtClean="0">
                <a:solidFill>
                  <a:srgbClr val="C00000"/>
                </a:solidFill>
              </a:rPr>
              <a:t> </a:t>
            </a:r>
            <a:r>
              <a:rPr lang="en-US" dirty="0" err="1" smtClean="0">
                <a:solidFill>
                  <a:srgbClr val="C00000"/>
                </a:solidFill>
              </a:rPr>
              <a:t>paragraf</a:t>
            </a:r>
            <a:r>
              <a:rPr lang="en-US" dirty="0" smtClean="0">
                <a:solidFill>
                  <a:srgbClr val="C00000"/>
                </a:solidFill>
              </a:rPr>
              <a:t> </a:t>
            </a:r>
            <a:r>
              <a:rPr lang="en-US" dirty="0" err="1" smtClean="0">
                <a:solidFill>
                  <a:srgbClr val="C00000"/>
                </a:solidFill>
              </a:rPr>
              <a:t>kita</a:t>
            </a:r>
            <a:r>
              <a:rPr lang="en-US" dirty="0" smtClean="0">
                <a:solidFill>
                  <a:srgbClr val="C00000"/>
                </a:solidFill>
              </a:rPr>
              <a:t> copy-paste</a:t>
            </a:r>
            <a:r>
              <a:rPr lang="en-US" dirty="0" smtClean="0"/>
              <a:t>. </a:t>
            </a:r>
            <a:r>
              <a:rPr lang="en-US" dirty="0" err="1" smtClean="0"/>
              <a:t>Praktek</a:t>
            </a:r>
            <a:r>
              <a:rPr lang="en-US" dirty="0" smtClean="0"/>
              <a:t> </a:t>
            </a:r>
            <a:r>
              <a:rPr lang="en-US" dirty="0" err="1" smtClean="0"/>
              <a:t>seperti</a:t>
            </a:r>
            <a:r>
              <a:rPr lang="en-US" dirty="0" smtClean="0"/>
              <a:t> </a:t>
            </a:r>
            <a:r>
              <a:rPr lang="en-US" dirty="0" err="1" smtClean="0"/>
              <a:t>ini</a:t>
            </a:r>
            <a:r>
              <a:rPr lang="en-US" dirty="0" smtClean="0"/>
              <a:t> </a:t>
            </a:r>
            <a:r>
              <a:rPr lang="en-US" dirty="0" err="1" smtClean="0"/>
              <a:t>tetap</a:t>
            </a:r>
            <a:r>
              <a:rPr lang="en-US" dirty="0" smtClean="0"/>
              <a:t> </a:t>
            </a:r>
            <a:r>
              <a:rPr lang="en-US" dirty="0" err="1" smtClean="0"/>
              <a:t>disebut</a:t>
            </a:r>
            <a:r>
              <a:rPr lang="en-US" dirty="0" smtClean="0"/>
              <a:t> plagiarism </a:t>
            </a:r>
            <a:r>
              <a:rPr lang="en-US" dirty="0" err="1" smtClean="0"/>
              <a:t>meskipun</a:t>
            </a:r>
            <a:r>
              <a:rPr lang="en-US" dirty="0" smtClean="0"/>
              <a:t> </a:t>
            </a:r>
            <a:r>
              <a:rPr lang="en-US" dirty="0" err="1" smtClean="0"/>
              <a:t>referensi</a:t>
            </a:r>
            <a:r>
              <a:rPr lang="en-US" dirty="0" smtClean="0"/>
              <a:t> </a:t>
            </a:r>
            <a:r>
              <a:rPr lang="en-US" dirty="0" err="1" smtClean="0"/>
              <a:t>disebutkan</a:t>
            </a:r>
            <a:endParaRPr lang="en-US" dirty="0" smtClean="0"/>
          </a:p>
          <a:p>
            <a:r>
              <a:rPr lang="en-US" dirty="0" err="1" smtClean="0"/>
              <a:t>Kutipan</a:t>
            </a:r>
            <a:r>
              <a:rPr lang="en-US" dirty="0" smtClean="0"/>
              <a:t> </a:t>
            </a:r>
            <a:r>
              <a:rPr lang="en-US" dirty="0" err="1" smtClean="0"/>
              <a:t>hanya</a:t>
            </a:r>
            <a:r>
              <a:rPr lang="en-US" dirty="0" smtClean="0"/>
              <a:t> </a:t>
            </a:r>
            <a:r>
              <a:rPr lang="en-US" dirty="0" err="1" smtClean="0"/>
              <a:t>untuk</a:t>
            </a:r>
            <a:r>
              <a:rPr lang="en-US" dirty="0" smtClean="0"/>
              <a:t> </a:t>
            </a:r>
            <a:r>
              <a:rPr lang="en-US" dirty="0" err="1" smtClean="0"/>
              <a:t>hal</a:t>
            </a:r>
            <a:r>
              <a:rPr lang="en-US" dirty="0" smtClean="0"/>
              <a:t> </a:t>
            </a:r>
            <a:r>
              <a:rPr lang="en-US" dirty="0" err="1" smtClean="0"/>
              <a:t>penting</a:t>
            </a:r>
            <a:r>
              <a:rPr lang="en-US" dirty="0" smtClean="0"/>
              <a:t> (</a:t>
            </a:r>
            <a:r>
              <a:rPr lang="en-US" dirty="0" err="1" smtClean="0"/>
              <a:t>hasil</a:t>
            </a:r>
            <a:r>
              <a:rPr lang="en-US" dirty="0" smtClean="0"/>
              <a:t> </a:t>
            </a:r>
            <a:r>
              <a:rPr lang="en-US" dirty="0" err="1" smtClean="0"/>
              <a:t>penelitian</a:t>
            </a:r>
            <a:r>
              <a:rPr lang="en-US" dirty="0" smtClean="0"/>
              <a:t>, </a:t>
            </a:r>
            <a:r>
              <a:rPr lang="en-US" dirty="0" err="1" smtClean="0"/>
              <a:t>teori</a:t>
            </a:r>
            <a:r>
              <a:rPr lang="en-US" dirty="0" smtClean="0"/>
              <a:t>,</a:t>
            </a:r>
            <a:r>
              <a:rPr lang="id-ID" dirty="0" smtClean="0"/>
              <a:t> data</a:t>
            </a:r>
            <a:r>
              <a:rPr lang="en-US" dirty="0" smtClean="0"/>
              <a:t>, model, </a:t>
            </a:r>
            <a:r>
              <a:rPr lang="en-US" dirty="0" err="1" smtClean="0"/>
              <a:t>definisi</a:t>
            </a:r>
            <a:r>
              <a:rPr lang="en-US" dirty="0" smtClean="0"/>
              <a:t>) </a:t>
            </a:r>
            <a:r>
              <a:rPr lang="en-US" dirty="0" err="1" smtClean="0"/>
              <a:t>dalam</a:t>
            </a:r>
            <a:r>
              <a:rPr lang="en-US" dirty="0" smtClean="0"/>
              <a:t> paper</a:t>
            </a:r>
          </a:p>
          <a:p>
            <a:r>
              <a:rPr lang="en-US" dirty="0" err="1" smtClean="0"/>
              <a:t>Segala</a:t>
            </a:r>
            <a:r>
              <a:rPr lang="en-US" dirty="0" smtClean="0"/>
              <a:t> </a:t>
            </a:r>
            <a:r>
              <a:rPr lang="en-US" dirty="0" err="1" smtClean="0"/>
              <a:t>kalimat</a:t>
            </a:r>
            <a:r>
              <a:rPr lang="en-US" dirty="0" smtClean="0"/>
              <a:t> yang </a:t>
            </a:r>
            <a:r>
              <a:rPr lang="en-US" dirty="0" err="1" smtClean="0">
                <a:solidFill>
                  <a:srgbClr val="C00000"/>
                </a:solidFill>
              </a:rPr>
              <a:t>tidak</a:t>
            </a:r>
            <a:r>
              <a:rPr lang="en-US" dirty="0" smtClean="0">
                <a:solidFill>
                  <a:srgbClr val="C00000"/>
                </a:solidFill>
              </a:rPr>
              <a:t> </a:t>
            </a:r>
            <a:r>
              <a:rPr lang="en-US" dirty="0" err="1" smtClean="0">
                <a:solidFill>
                  <a:srgbClr val="C00000"/>
                </a:solidFill>
              </a:rPr>
              <a:t>merujuk</a:t>
            </a:r>
            <a:r>
              <a:rPr lang="en-US" dirty="0" smtClean="0">
                <a:solidFill>
                  <a:srgbClr val="C00000"/>
                </a:solidFill>
              </a:rPr>
              <a:t> </a:t>
            </a:r>
            <a:r>
              <a:rPr lang="en-US" dirty="0" err="1" smtClean="0"/>
              <a:t>atau</a:t>
            </a:r>
            <a:r>
              <a:rPr lang="en-US" dirty="0" smtClean="0"/>
              <a:t> </a:t>
            </a:r>
            <a:r>
              <a:rPr lang="en-US" dirty="0" err="1" smtClean="0"/>
              <a:t>menunjuk</a:t>
            </a:r>
            <a:r>
              <a:rPr lang="en-US" dirty="0" smtClean="0"/>
              <a:t> </a:t>
            </a:r>
            <a:r>
              <a:rPr lang="en-US" dirty="0" err="1" smtClean="0"/>
              <a:t>ke</a:t>
            </a:r>
            <a:r>
              <a:rPr lang="en-US" dirty="0" smtClean="0"/>
              <a:t> </a:t>
            </a:r>
            <a:r>
              <a:rPr lang="en-US" dirty="0" err="1" smtClean="0"/>
              <a:t>kutipan</a:t>
            </a:r>
            <a:r>
              <a:rPr lang="en-US" dirty="0" smtClean="0"/>
              <a:t>, </a:t>
            </a:r>
            <a:r>
              <a:rPr lang="en-US" dirty="0" err="1" smtClean="0">
                <a:solidFill>
                  <a:srgbClr val="C00000"/>
                </a:solidFill>
              </a:rPr>
              <a:t>berarti</a:t>
            </a:r>
            <a:r>
              <a:rPr lang="en-US" dirty="0" smtClean="0">
                <a:solidFill>
                  <a:srgbClr val="C00000"/>
                </a:solidFill>
              </a:rPr>
              <a:t> </a:t>
            </a:r>
            <a:r>
              <a:rPr lang="en-US" dirty="0" err="1" smtClean="0">
                <a:solidFill>
                  <a:srgbClr val="C00000"/>
                </a:solidFill>
              </a:rPr>
              <a:t>adalah</a:t>
            </a:r>
            <a:r>
              <a:rPr lang="en-US" dirty="0" smtClean="0">
                <a:solidFill>
                  <a:srgbClr val="C00000"/>
                </a:solidFill>
              </a:rPr>
              <a:t> </a:t>
            </a:r>
            <a:r>
              <a:rPr lang="en-US" dirty="0" err="1" smtClean="0">
                <a:solidFill>
                  <a:srgbClr val="C00000"/>
                </a:solidFill>
              </a:rPr>
              <a:t>tulisan</a:t>
            </a:r>
            <a:r>
              <a:rPr lang="en-US" dirty="0" smtClean="0">
                <a:solidFill>
                  <a:srgbClr val="C00000"/>
                </a:solidFill>
              </a:rPr>
              <a:t> </a:t>
            </a:r>
            <a:r>
              <a:rPr lang="en-US" dirty="0" err="1" smtClean="0">
                <a:solidFill>
                  <a:srgbClr val="C00000"/>
                </a:solidFill>
              </a:rPr>
              <a:t>karya</a:t>
            </a:r>
            <a:r>
              <a:rPr lang="en-US" dirty="0" smtClean="0">
                <a:solidFill>
                  <a:srgbClr val="C00000"/>
                </a:solidFill>
              </a:rPr>
              <a:t> </a:t>
            </a:r>
            <a:r>
              <a:rPr lang="en-US" dirty="0" err="1" smtClean="0">
                <a:solidFill>
                  <a:srgbClr val="C00000"/>
                </a:solidFill>
              </a:rPr>
              <a:t>sendiri</a:t>
            </a:r>
            <a:endParaRPr lang="en-US" dirty="0" smtClean="0">
              <a:solidFill>
                <a:srgbClr val="C00000"/>
              </a:solidFill>
            </a:endParaRPr>
          </a:p>
          <a:p>
            <a:r>
              <a:rPr lang="en-US" dirty="0" err="1" smtClean="0"/>
              <a:t>Daftar</a:t>
            </a:r>
            <a:r>
              <a:rPr lang="en-US" dirty="0" smtClean="0"/>
              <a:t> </a:t>
            </a:r>
            <a:r>
              <a:rPr lang="en-US" dirty="0" err="1" smtClean="0"/>
              <a:t>referensi</a:t>
            </a:r>
            <a:r>
              <a:rPr lang="en-US" dirty="0" smtClean="0"/>
              <a:t> </a:t>
            </a:r>
            <a:r>
              <a:rPr lang="en-US" dirty="0" err="1" smtClean="0"/>
              <a:t>bukan</a:t>
            </a:r>
            <a:r>
              <a:rPr lang="en-US" dirty="0" smtClean="0"/>
              <a:t> </a:t>
            </a:r>
            <a:r>
              <a:rPr lang="en-US" dirty="0" err="1" smtClean="0"/>
              <a:t>daftar</a:t>
            </a:r>
            <a:r>
              <a:rPr lang="en-US" dirty="0" smtClean="0"/>
              <a:t> </a:t>
            </a:r>
            <a:r>
              <a:rPr lang="en-US" dirty="0" err="1" smtClean="0"/>
              <a:t>bacaan</a:t>
            </a:r>
            <a:r>
              <a:rPr lang="en-US" dirty="0" smtClean="0"/>
              <a:t>, </a:t>
            </a:r>
            <a:r>
              <a:rPr lang="en-US" dirty="0" err="1" smtClean="0"/>
              <a:t>tapi</a:t>
            </a:r>
            <a:r>
              <a:rPr lang="en-US" dirty="0" smtClean="0"/>
              <a:t> </a:t>
            </a:r>
            <a:r>
              <a:rPr lang="en-US" dirty="0" err="1" smtClean="0"/>
              <a:t>daftar</a:t>
            </a:r>
            <a:r>
              <a:rPr lang="en-US" dirty="0" smtClean="0"/>
              <a:t> </a:t>
            </a:r>
            <a:r>
              <a:rPr lang="en-US" dirty="0" err="1" smtClean="0"/>
              <a:t>rujukan</a:t>
            </a:r>
            <a:r>
              <a:rPr lang="en-US" dirty="0" smtClean="0"/>
              <a:t> </a:t>
            </a:r>
            <a:r>
              <a:rPr lang="en-US" dirty="0" err="1" smtClean="0"/>
              <a:t>atau</a:t>
            </a:r>
            <a:r>
              <a:rPr lang="en-US" dirty="0" smtClean="0"/>
              <a:t> </a:t>
            </a:r>
            <a:r>
              <a:rPr lang="en-US" dirty="0" err="1" smtClean="0"/>
              <a:t>kutipan</a:t>
            </a:r>
            <a:r>
              <a:rPr lang="id-ID" dirty="0" smtClean="0"/>
              <a:t> (dibaca langsung, bukan dari penulis ketiga)</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2826545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Mensitasi</a:t>
            </a:r>
            <a:r>
              <a:rPr lang="en-US" dirty="0" smtClean="0"/>
              <a:t> </a:t>
            </a:r>
            <a:r>
              <a:rPr lang="en-US" dirty="0" err="1" smtClean="0"/>
              <a:t>Sitasi</a:t>
            </a:r>
            <a:r>
              <a:rPr lang="en-US" dirty="0" smtClean="0"/>
              <a:t> Orang Lain</a:t>
            </a:r>
            <a:endParaRPr lang="en-US" dirty="0"/>
          </a:p>
        </p:txBody>
      </p:sp>
      <p:sp>
        <p:nvSpPr>
          <p:cNvPr id="3" name="Content Placeholder 2"/>
          <p:cNvSpPr>
            <a:spLocks noGrp="1"/>
          </p:cNvSpPr>
          <p:nvPr>
            <p:ph idx="1"/>
          </p:nvPr>
        </p:nvSpPr>
        <p:spPr>
          <a:xfrm>
            <a:off x="628650" y="1328486"/>
            <a:ext cx="8058150" cy="5097463"/>
          </a:xfrm>
        </p:spPr>
        <p:txBody>
          <a:bodyPr/>
          <a:lstStyle/>
          <a:p>
            <a:r>
              <a:rPr lang="en-US" sz="2800" dirty="0" err="1" smtClean="0"/>
              <a:t>Mensitasi</a:t>
            </a:r>
            <a:r>
              <a:rPr lang="en-US" sz="2800" dirty="0" smtClean="0"/>
              <a:t> (</a:t>
            </a:r>
            <a:r>
              <a:rPr lang="en-US" sz="2800" dirty="0" err="1" smtClean="0"/>
              <a:t>mengutip</a:t>
            </a:r>
            <a:r>
              <a:rPr lang="en-US" sz="2800" dirty="0" smtClean="0"/>
              <a:t>) </a:t>
            </a:r>
            <a:r>
              <a:rPr lang="en-US" sz="2800" dirty="0" err="1" smtClean="0"/>
              <a:t>hasil</a:t>
            </a:r>
            <a:r>
              <a:rPr lang="en-US" sz="2800" dirty="0" smtClean="0"/>
              <a:t> </a:t>
            </a:r>
            <a:r>
              <a:rPr lang="en-US" sz="2800" dirty="0" err="1" smtClean="0"/>
              <a:t>rangkuman</a:t>
            </a:r>
            <a:r>
              <a:rPr lang="en-US" sz="2800" dirty="0" smtClean="0"/>
              <a:t> </a:t>
            </a:r>
            <a:r>
              <a:rPr lang="en-US" sz="2800" dirty="0" err="1" smtClean="0"/>
              <a:t>dan</a:t>
            </a:r>
            <a:r>
              <a:rPr lang="en-US" sz="2800" dirty="0" smtClean="0"/>
              <a:t> </a:t>
            </a:r>
            <a:r>
              <a:rPr lang="en-US" sz="2800" dirty="0" err="1" smtClean="0"/>
              <a:t>kutipan</a:t>
            </a:r>
            <a:r>
              <a:rPr lang="en-US" sz="2800" dirty="0" smtClean="0"/>
              <a:t> yang </a:t>
            </a:r>
            <a:r>
              <a:rPr lang="en-US" sz="2800" dirty="0" err="1" smtClean="0"/>
              <a:t>dilakukan</a:t>
            </a:r>
            <a:r>
              <a:rPr lang="en-US" sz="2800" dirty="0" smtClean="0"/>
              <a:t> orang lain di </a:t>
            </a:r>
            <a:r>
              <a:rPr lang="en-US" sz="2800" dirty="0" err="1" smtClean="0"/>
              <a:t>buku</a:t>
            </a:r>
            <a:r>
              <a:rPr lang="en-US" sz="2800" dirty="0" smtClean="0"/>
              <a:t> </a:t>
            </a:r>
            <a:r>
              <a:rPr lang="en-US" sz="2800" dirty="0" err="1" smtClean="0"/>
              <a:t>atau</a:t>
            </a:r>
            <a:r>
              <a:rPr lang="en-US" sz="2800" dirty="0" smtClean="0"/>
              <a:t> </a:t>
            </a:r>
            <a:r>
              <a:rPr lang="en-US" sz="2800" dirty="0" err="1" smtClean="0"/>
              <a:t>papernya</a:t>
            </a:r>
            <a:endParaRPr lang="en-US" sz="2800" dirty="0" smtClean="0"/>
          </a:p>
          <a:p>
            <a:r>
              <a:rPr lang="en-US" sz="2800" dirty="0" err="1" smtClean="0"/>
              <a:t>Definisi</a:t>
            </a:r>
            <a:r>
              <a:rPr lang="en-US" sz="2800" dirty="0" smtClean="0"/>
              <a:t> </a:t>
            </a:r>
            <a:r>
              <a:rPr lang="en-US" sz="2800" dirty="0" err="1" smtClean="0"/>
              <a:t>logika</a:t>
            </a:r>
            <a:r>
              <a:rPr lang="en-US" sz="2800" dirty="0" smtClean="0"/>
              <a:t> fuzzy </a:t>
            </a:r>
            <a:r>
              <a:rPr lang="en-US" sz="2800" dirty="0" err="1" smtClean="0">
                <a:solidFill>
                  <a:srgbClr val="C00000"/>
                </a:solidFill>
              </a:rPr>
              <a:t>menurut</a:t>
            </a:r>
            <a:r>
              <a:rPr lang="en-US" sz="2800" dirty="0" smtClean="0">
                <a:solidFill>
                  <a:srgbClr val="C00000"/>
                </a:solidFill>
              </a:rPr>
              <a:t> </a:t>
            </a:r>
            <a:r>
              <a:rPr lang="en-US" sz="2800" dirty="0" err="1" smtClean="0">
                <a:solidFill>
                  <a:srgbClr val="C00000"/>
                </a:solidFill>
              </a:rPr>
              <a:t>Lotfie</a:t>
            </a:r>
            <a:r>
              <a:rPr lang="en-US" sz="2800" dirty="0" smtClean="0">
                <a:solidFill>
                  <a:srgbClr val="C00000"/>
                </a:solidFill>
              </a:rPr>
              <a:t> </a:t>
            </a:r>
            <a:r>
              <a:rPr lang="en-US" sz="2800" dirty="0" err="1" smtClean="0">
                <a:solidFill>
                  <a:srgbClr val="C00000"/>
                </a:solidFill>
              </a:rPr>
              <a:t>Zadeh</a:t>
            </a:r>
            <a:r>
              <a:rPr lang="en-US" sz="2800" dirty="0" smtClean="0">
                <a:solidFill>
                  <a:srgbClr val="C00000"/>
                </a:solidFill>
              </a:rPr>
              <a:t> </a:t>
            </a:r>
            <a:r>
              <a:rPr lang="en-US" sz="2800" dirty="0" err="1" smtClean="0">
                <a:solidFill>
                  <a:srgbClr val="C00000"/>
                </a:solidFill>
              </a:rPr>
              <a:t>dalam</a:t>
            </a:r>
            <a:r>
              <a:rPr lang="en-US" sz="2800" dirty="0" smtClean="0">
                <a:solidFill>
                  <a:srgbClr val="C00000"/>
                </a:solidFill>
              </a:rPr>
              <a:t> </a:t>
            </a:r>
            <a:r>
              <a:rPr lang="en-US" sz="2800" dirty="0" err="1" smtClean="0">
                <a:solidFill>
                  <a:srgbClr val="C00000"/>
                </a:solidFill>
              </a:rPr>
              <a:t>Suyanto</a:t>
            </a:r>
            <a:r>
              <a:rPr lang="en-US" sz="2800" dirty="0" smtClean="0"/>
              <a:t> (</a:t>
            </a:r>
            <a:r>
              <a:rPr lang="en-US" sz="2800" dirty="0" err="1" smtClean="0"/>
              <a:t>Suyanto</a:t>
            </a:r>
            <a:r>
              <a:rPr lang="en-US" sz="2800" dirty="0" smtClean="0"/>
              <a:t>, 2009) </a:t>
            </a:r>
            <a:r>
              <a:rPr lang="en-US" sz="2800" dirty="0" err="1" smtClean="0"/>
              <a:t>adalah</a:t>
            </a:r>
            <a:r>
              <a:rPr lang="en-US" sz="2800" dirty="0" smtClean="0"/>
              <a:t>:</a:t>
            </a:r>
          </a:p>
          <a:p>
            <a:pPr>
              <a:buNone/>
            </a:pPr>
            <a:r>
              <a:rPr lang="en-US" sz="2800" dirty="0" smtClean="0"/>
              <a:t>	</a:t>
            </a:r>
            <a:r>
              <a:rPr lang="en-US" sz="2800" dirty="0" err="1" smtClean="0"/>
              <a:t>blablabla</a:t>
            </a:r>
            <a:endParaRPr lang="en-US" sz="2800" dirty="0" smtClean="0"/>
          </a:p>
          <a:p>
            <a:r>
              <a:rPr lang="en-US" sz="2800" dirty="0" err="1" smtClean="0">
                <a:solidFill>
                  <a:srgbClr val="C00000"/>
                </a:solidFill>
              </a:rPr>
              <a:t>Jangan</a:t>
            </a:r>
            <a:r>
              <a:rPr lang="en-US" sz="2800" dirty="0" smtClean="0">
                <a:solidFill>
                  <a:srgbClr val="C00000"/>
                </a:solidFill>
              </a:rPr>
              <a:t> </a:t>
            </a:r>
            <a:r>
              <a:rPr lang="en-US" sz="2800" dirty="0" err="1" smtClean="0">
                <a:solidFill>
                  <a:srgbClr val="C00000"/>
                </a:solidFill>
              </a:rPr>
              <a:t>terlalu</a:t>
            </a:r>
            <a:r>
              <a:rPr lang="en-US" sz="2800" dirty="0" smtClean="0">
                <a:solidFill>
                  <a:srgbClr val="C00000"/>
                </a:solidFill>
              </a:rPr>
              <a:t> </a:t>
            </a:r>
            <a:r>
              <a:rPr lang="en-US" sz="2800" dirty="0" err="1" smtClean="0">
                <a:solidFill>
                  <a:srgbClr val="C00000"/>
                </a:solidFill>
              </a:rPr>
              <a:t>banyak</a:t>
            </a:r>
            <a:r>
              <a:rPr lang="en-US" sz="2800" dirty="0" smtClean="0">
                <a:solidFill>
                  <a:srgbClr val="C00000"/>
                </a:solidFill>
              </a:rPr>
              <a:t> </a:t>
            </a:r>
            <a:r>
              <a:rPr lang="en-US" sz="2800" dirty="0" err="1" smtClean="0">
                <a:solidFill>
                  <a:srgbClr val="C00000"/>
                </a:solidFill>
              </a:rPr>
              <a:t>dilakukan</a:t>
            </a:r>
            <a:r>
              <a:rPr lang="en-US" sz="2800" dirty="0" smtClean="0">
                <a:solidFill>
                  <a:srgbClr val="C00000"/>
                </a:solidFill>
              </a:rPr>
              <a:t> </a:t>
            </a:r>
            <a:r>
              <a:rPr lang="en-US" sz="2800" dirty="0" err="1" smtClean="0"/>
              <a:t>kecuali</a:t>
            </a:r>
            <a:r>
              <a:rPr lang="en-US" sz="2800" dirty="0" smtClean="0"/>
              <a:t> </a:t>
            </a:r>
            <a:r>
              <a:rPr lang="en-US" sz="2800" dirty="0" err="1" smtClean="0"/>
              <a:t>dalam</a:t>
            </a:r>
            <a:r>
              <a:rPr lang="en-US" sz="2800" dirty="0" smtClean="0"/>
              <a:t> </a:t>
            </a:r>
            <a:r>
              <a:rPr lang="en-US" sz="2800" dirty="0" err="1" smtClean="0"/>
              <a:t>keadaan</a:t>
            </a:r>
            <a:r>
              <a:rPr lang="en-US" sz="2800" dirty="0" smtClean="0"/>
              <a:t>:</a:t>
            </a:r>
          </a:p>
          <a:p>
            <a:pPr lvl="1"/>
            <a:r>
              <a:rPr lang="en-US" sz="2400" dirty="0" smtClean="0"/>
              <a:t>Kita </a:t>
            </a:r>
            <a:r>
              <a:rPr lang="en-US" sz="2400" dirty="0" err="1" smtClean="0"/>
              <a:t>tidak</a:t>
            </a:r>
            <a:r>
              <a:rPr lang="en-US" sz="2400" dirty="0" smtClean="0"/>
              <a:t> </a:t>
            </a:r>
            <a:r>
              <a:rPr lang="en-US" sz="2400" dirty="0" err="1" smtClean="0"/>
              <a:t>bisa</a:t>
            </a:r>
            <a:r>
              <a:rPr lang="en-US" sz="2400" dirty="0" smtClean="0"/>
              <a:t> </a:t>
            </a:r>
            <a:r>
              <a:rPr lang="en-US" sz="2400" dirty="0" err="1" smtClean="0"/>
              <a:t>mengakses</a:t>
            </a:r>
            <a:r>
              <a:rPr lang="en-US" sz="2400" dirty="0" smtClean="0"/>
              <a:t> </a:t>
            </a:r>
            <a:r>
              <a:rPr lang="en-US" sz="2400" dirty="0" err="1" smtClean="0"/>
              <a:t>publikasi</a:t>
            </a:r>
            <a:r>
              <a:rPr lang="en-US" sz="2400" dirty="0" smtClean="0"/>
              <a:t> </a:t>
            </a:r>
            <a:r>
              <a:rPr lang="en-US" sz="2400" dirty="0" err="1" smtClean="0"/>
              <a:t>asli</a:t>
            </a:r>
            <a:endParaRPr lang="en-US" sz="2400" dirty="0" smtClean="0"/>
          </a:p>
          <a:p>
            <a:pPr lvl="1"/>
            <a:r>
              <a:rPr lang="en-US" sz="2400" dirty="0" err="1" smtClean="0"/>
              <a:t>Bahasa</a:t>
            </a:r>
            <a:r>
              <a:rPr lang="en-US" sz="2400" dirty="0" smtClean="0"/>
              <a:t> </a:t>
            </a:r>
            <a:r>
              <a:rPr lang="en-US" sz="2400" dirty="0" err="1" smtClean="0"/>
              <a:t>asli</a:t>
            </a:r>
            <a:r>
              <a:rPr lang="en-US" sz="2400" dirty="0" smtClean="0"/>
              <a:t> </a:t>
            </a:r>
            <a:r>
              <a:rPr lang="en-US" sz="2400" dirty="0" err="1" smtClean="0"/>
              <a:t>publikasi</a:t>
            </a:r>
            <a:r>
              <a:rPr lang="en-US" sz="2400" dirty="0" smtClean="0"/>
              <a:t> </a:t>
            </a:r>
            <a:r>
              <a:rPr lang="en-US" sz="2400" dirty="0" err="1" smtClean="0"/>
              <a:t>bukan</a:t>
            </a:r>
            <a:r>
              <a:rPr lang="en-US" sz="2400" dirty="0" smtClean="0"/>
              <a:t> </a:t>
            </a:r>
            <a:r>
              <a:rPr lang="en-US" sz="2400" dirty="0" err="1" smtClean="0"/>
              <a:t>bahasa</a:t>
            </a:r>
            <a:r>
              <a:rPr lang="en-US" sz="2400" dirty="0" smtClean="0"/>
              <a:t> </a:t>
            </a:r>
            <a:r>
              <a:rPr lang="en-US" sz="2400" dirty="0" err="1" smtClean="0"/>
              <a:t>inggris</a:t>
            </a:r>
            <a:r>
              <a:rPr lang="en-US" sz="2400" dirty="0" smtClean="0"/>
              <a:t> (</a:t>
            </a:r>
            <a:r>
              <a:rPr lang="en-US" sz="2400" dirty="0" err="1" smtClean="0"/>
              <a:t>sulit</a:t>
            </a:r>
            <a:r>
              <a:rPr lang="en-US" sz="2400" dirty="0" smtClean="0"/>
              <a:t> </a:t>
            </a:r>
            <a:r>
              <a:rPr lang="en-US" sz="2400" dirty="0" err="1" smtClean="0"/>
              <a:t>dipahami</a:t>
            </a:r>
            <a:r>
              <a:rPr lang="en-US" sz="2400" dirty="0" smtClean="0"/>
              <a:t>)</a:t>
            </a:r>
          </a:p>
          <a:p>
            <a:r>
              <a:rPr lang="en-US" sz="2800" dirty="0" err="1" smtClean="0"/>
              <a:t>Terlalu</a:t>
            </a:r>
            <a:r>
              <a:rPr lang="en-US" sz="2800" dirty="0" smtClean="0"/>
              <a:t> </a:t>
            </a:r>
            <a:r>
              <a:rPr lang="en-US" sz="2800" dirty="0" err="1" smtClean="0"/>
              <a:t>banyak</a:t>
            </a:r>
            <a:r>
              <a:rPr lang="en-US" sz="2800" dirty="0" smtClean="0"/>
              <a:t> </a:t>
            </a:r>
            <a:r>
              <a:rPr lang="en-US" sz="2800" dirty="0" err="1" smtClean="0"/>
              <a:t>melakukan</a:t>
            </a:r>
            <a:r>
              <a:rPr lang="en-US" sz="2800" dirty="0" smtClean="0"/>
              <a:t> </a:t>
            </a:r>
            <a:r>
              <a:rPr lang="en-US" sz="2800" dirty="0" err="1" smtClean="0"/>
              <a:t>akan</a:t>
            </a:r>
            <a:r>
              <a:rPr lang="en-US" sz="2800" dirty="0" smtClean="0"/>
              <a:t> </a:t>
            </a:r>
            <a:r>
              <a:rPr lang="en-US" sz="2800" dirty="0" err="1" smtClean="0"/>
              <a:t>membuat</a:t>
            </a:r>
            <a:r>
              <a:rPr lang="en-US" sz="2800" dirty="0" smtClean="0"/>
              <a:t> orang lain </a:t>
            </a:r>
            <a:r>
              <a:rPr lang="en-US" sz="2800" dirty="0" err="1" smtClean="0"/>
              <a:t>menyebut</a:t>
            </a:r>
            <a:r>
              <a:rPr lang="en-US" sz="2800" dirty="0" smtClean="0"/>
              <a:t> </a:t>
            </a:r>
            <a:r>
              <a:rPr lang="en-US" sz="2800" dirty="0" err="1" smtClean="0"/>
              <a:t>kita</a:t>
            </a:r>
            <a:r>
              <a:rPr lang="en-US" sz="2800" dirty="0" smtClean="0"/>
              <a:t> “</a:t>
            </a:r>
            <a:r>
              <a:rPr lang="en-US" sz="2800" dirty="0" err="1" smtClean="0">
                <a:solidFill>
                  <a:srgbClr val="C00000"/>
                </a:solidFill>
              </a:rPr>
              <a:t>peneliti</a:t>
            </a:r>
            <a:r>
              <a:rPr lang="en-US" sz="2800" dirty="0" smtClean="0">
                <a:solidFill>
                  <a:srgbClr val="C00000"/>
                </a:solidFill>
              </a:rPr>
              <a:t> </a:t>
            </a:r>
            <a:r>
              <a:rPr lang="en-US" sz="2800" dirty="0" err="1" smtClean="0">
                <a:solidFill>
                  <a:srgbClr val="C00000"/>
                </a:solidFill>
              </a:rPr>
              <a:t>malas</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5152239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4.3 </a:t>
            </a:r>
            <a:r>
              <a:rPr lang="en-US" sz="4000" dirty="0"/>
              <a:t>Standard </a:t>
            </a:r>
            <a:r>
              <a:rPr lang="en-US" sz="4000" dirty="0" err="1"/>
              <a:t>Penulisan</a:t>
            </a:r>
            <a:r>
              <a:rPr lang="en-US" sz="4000" dirty="0"/>
              <a:t> </a:t>
            </a:r>
            <a:r>
              <a:rPr lang="en-US" sz="4000" dirty="0" err="1" smtClean="0"/>
              <a:t>Referensi</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294921321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8305800" cy="647700"/>
          </a:xfrm>
        </p:spPr>
        <p:txBody>
          <a:bodyPr>
            <a:noAutofit/>
          </a:bodyPr>
          <a:lstStyle/>
          <a:p>
            <a:r>
              <a:rPr lang="en-US" dirty="0"/>
              <a:t>Course Outline</a:t>
            </a:r>
            <a:endParaRPr lang="id-ID"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0285133"/>
              </p:ext>
            </p:extLst>
          </p:nvPr>
        </p:nvGraphicFramePr>
        <p:xfrm>
          <a:off x="628650" y="1528763"/>
          <a:ext cx="7886700" cy="4643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3</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150318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Standard </a:t>
            </a:r>
            <a:r>
              <a:rPr lang="en-US" err="1" smtClean="0"/>
              <a:t>Penulisan</a:t>
            </a:r>
            <a:r>
              <a:rPr lang="en-US" smtClean="0"/>
              <a:t> </a:t>
            </a:r>
            <a:r>
              <a:rPr lang="en-US" err="1" smtClean="0"/>
              <a:t>Referensi</a:t>
            </a:r>
            <a:endParaRPr lang="en-US"/>
          </a:p>
        </p:txBody>
      </p:sp>
      <p:sp>
        <p:nvSpPr>
          <p:cNvPr id="3" name="Content Placeholder 2"/>
          <p:cNvSpPr>
            <a:spLocks noGrp="1"/>
          </p:cNvSpPr>
          <p:nvPr>
            <p:ph idx="1"/>
          </p:nvPr>
        </p:nvSpPr>
        <p:spPr>
          <a:xfrm>
            <a:off x="628650" y="1352549"/>
            <a:ext cx="8229600" cy="5173663"/>
          </a:xfrm>
        </p:spPr>
        <p:txBody>
          <a:bodyPr/>
          <a:lstStyle/>
          <a:p>
            <a:pPr marL="742950" indent="-742950">
              <a:buFont typeface="+mj-lt"/>
              <a:buAutoNum type="arabicPeriod"/>
            </a:pPr>
            <a:r>
              <a:rPr lang="en-US" sz="3600" dirty="0" smtClean="0">
                <a:solidFill>
                  <a:srgbClr val="C00000"/>
                </a:solidFill>
              </a:rPr>
              <a:t>APA</a:t>
            </a:r>
            <a:r>
              <a:rPr lang="en-US" sz="3600" dirty="0" smtClean="0"/>
              <a:t> Style</a:t>
            </a:r>
          </a:p>
          <a:p>
            <a:pPr marL="742950" indent="-742950">
              <a:buFont typeface="+mj-lt"/>
              <a:buAutoNum type="arabicPeriod"/>
            </a:pPr>
            <a:r>
              <a:rPr lang="en-US" sz="3600" dirty="0" smtClean="0">
                <a:solidFill>
                  <a:srgbClr val="C00000"/>
                </a:solidFill>
              </a:rPr>
              <a:t>Harvard</a:t>
            </a:r>
            <a:r>
              <a:rPr lang="en-US" sz="3600" dirty="0" smtClean="0"/>
              <a:t> Style</a:t>
            </a:r>
          </a:p>
          <a:p>
            <a:pPr marL="742950" indent="-742950">
              <a:buFont typeface="+mj-lt"/>
              <a:buAutoNum type="arabicPeriod"/>
            </a:pPr>
            <a:r>
              <a:rPr lang="en-US" sz="3600" dirty="0" smtClean="0">
                <a:solidFill>
                  <a:srgbClr val="C00000"/>
                </a:solidFill>
              </a:rPr>
              <a:t>Vancouver</a:t>
            </a:r>
            <a:r>
              <a:rPr lang="en-US" sz="3600" dirty="0" smtClean="0"/>
              <a:t> Style</a:t>
            </a:r>
          </a:p>
          <a:p>
            <a:pPr marL="742950" indent="-742950">
              <a:buFont typeface="+mj-lt"/>
              <a:buAutoNum type="arabicPeriod"/>
            </a:pPr>
            <a:r>
              <a:rPr lang="en-US" sz="3600" dirty="0" smtClean="0">
                <a:solidFill>
                  <a:srgbClr val="C00000"/>
                </a:solidFill>
              </a:rPr>
              <a:t>IEEE</a:t>
            </a:r>
            <a:r>
              <a:rPr lang="en-US" sz="3600" dirty="0" smtClean="0"/>
              <a:t> Style</a:t>
            </a:r>
          </a:p>
          <a:p>
            <a:pPr marL="742950" indent="-742950">
              <a:buFont typeface="+mj-lt"/>
              <a:buAutoNum type="arabicPeriod"/>
            </a:pPr>
            <a:r>
              <a:rPr lang="en-US" sz="3600" dirty="0" smtClean="0">
                <a:solidFill>
                  <a:srgbClr val="C00000"/>
                </a:solidFill>
              </a:rPr>
              <a:t>ISO</a:t>
            </a:r>
            <a:r>
              <a:rPr lang="en-US" sz="3600" dirty="0" smtClean="0"/>
              <a:t> Style</a:t>
            </a:r>
          </a:p>
          <a:p>
            <a:pPr>
              <a:buNone/>
            </a:pPr>
            <a:endParaRPr lang="en-US" dirty="0" smtClean="0"/>
          </a:p>
          <a:p>
            <a:pPr>
              <a:buNone/>
            </a:pPr>
            <a:r>
              <a:rPr lang="en-US" dirty="0" smtClean="0"/>
              <a:t>	</a:t>
            </a:r>
            <a:r>
              <a:rPr lang="en-US" sz="2800" i="1" dirty="0" err="1" smtClean="0"/>
              <a:t>Menggunakan</a:t>
            </a:r>
            <a:r>
              <a:rPr lang="en-US" sz="2800" i="1" dirty="0" smtClean="0"/>
              <a:t> </a:t>
            </a:r>
            <a:r>
              <a:rPr lang="en-US" sz="2800" i="1" dirty="0" err="1" smtClean="0"/>
              <a:t>fitur</a:t>
            </a:r>
            <a:r>
              <a:rPr lang="en-US" sz="2800" i="1" dirty="0" smtClean="0"/>
              <a:t> </a:t>
            </a:r>
            <a:r>
              <a:rPr lang="en-US" sz="2800" i="1" dirty="0" smtClean="0">
                <a:solidFill>
                  <a:srgbClr val="C00000"/>
                </a:solidFill>
              </a:rPr>
              <a:t>references</a:t>
            </a:r>
            <a:r>
              <a:rPr lang="en-US" sz="2800" i="1" dirty="0" smtClean="0"/>
              <a:t> </a:t>
            </a:r>
            <a:r>
              <a:rPr lang="en-US" sz="2800" i="1" dirty="0" err="1" smtClean="0"/>
              <a:t>pada</a:t>
            </a:r>
            <a:r>
              <a:rPr lang="en-US" sz="2800" i="1" dirty="0" smtClean="0"/>
              <a:t> word processor </a:t>
            </a:r>
            <a:r>
              <a:rPr lang="en-US" sz="2800" i="1" dirty="0" err="1" smtClean="0"/>
              <a:t>akan</a:t>
            </a:r>
            <a:r>
              <a:rPr lang="en-US" sz="2800" i="1" dirty="0" smtClean="0"/>
              <a:t> </a:t>
            </a:r>
            <a:r>
              <a:rPr lang="en-US" sz="2800" i="1" dirty="0" err="1" smtClean="0"/>
              <a:t>mempermudah</a:t>
            </a:r>
            <a:r>
              <a:rPr lang="en-US" sz="2800" i="1" dirty="0" smtClean="0"/>
              <a:t> </a:t>
            </a:r>
            <a:r>
              <a:rPr lang="en-US" sz="2800" i="1" dirty="0" err="1" smtClean="0"/>
              <a:t>pengaturan</a:t>
            </a:r>
            <a:r>
              <a:rPr lang="en-US" sz="2800" i="1" dirty="0" smtClean="0"/>
              <a:t> </a:t>
            </a:r>
            <a:r>
              <a:rPr lang="en-US" sz="2800" i="1" dirty="0" err="1" smtClean="0"/>
              <a:t>dan</a:t>
            </a:r>
            <a:r>
              <a:rPr lang="en-US" sz="2800" i="1" dirty="0" smtClean="0"/>
              <a:t> </a:t>
            </a:r>
            <a:r>
              <a:rPr lang="en-US" sz="2800" i="1" dirty="0" err="1" smtClean="0"/>
              <a:t>pengelolaan</a:t>
            </a:r>
            <a:r>
              <a:rPr lang="en-US" sz="2800" i="1" dirty="0" smtClean="0"/>
              <a:t> </a:t>
            </a:r>
            <a:r>
              <a:rPr lang="en-US" sz="2800" i="1" dirty="0" err="1" smtClean="0"/>
              <a:t>referensi</a:t>
            </a:r>
            <a:r>
              <a:rPr lang="en-US" sz="2800" i="1" dirty="0" smtClean="0"/>
              <a:t> </a:t>
            </a:r>
            <a:r>
              <a:rPr lang="en-US" sz="2800" i="1" dirty="0" err="1" smtClean="0"/>
              <a:t>pada</a:t>
            </a:r>
            <a:r>
              <a:rPr lang="en-US" sz="2800" i="1" dirty="0" smtClean="0"/>
              <a:t> </a:t>
            </a:r>
            <a:r>
              <a:rPr lang="en-US" sz="2800" i="1" dirty="0" err="1" smtClean="0"/>
              <a:t>dokumen</a:t>
            </a:r>
            <a:r>
              <a:rPr lang="en-US" sz="2800" i="1" dirty="0" smtClean="0"/>
              <a:t> </a:t>
            </a:r>
          </a:p>
          <a:p>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711611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382000" cy="838200"/>
          </a:xfrm>
        </p:spPr>
        <p:txBody>
          <a:bodyPr/>
          <a:lstStyle/>
          <a:p>
            <a:r>
              <a:rPr lang="en-US" dirty="0" err="1" smtClean="0"/>
              <a:t>Penulisan</a:t>
            </a:r>
            <a:r>
              <a:rPr lang="en-US" dirty="0" smtClean="0"/>
              <a:t> Citation (APA)</a:t>
            </a:r>
            <a:endParaRPr lang="en-US" dirty="0"/>
          </a:p>
        </p:txBody>
      </p:sp>
      <p:sp>
        <p:nvSpPr>
          <p:cNvPr id="3" name="Content Placeholder 2"/>
          <p:cNvSpPr>
            <a:spLocks noGrp="1"/>
          </p:cNvSpPr>
          <p:nvPr>
            <p:ph idx="1"/>
          </p:nvPr>
        </p:nvSpPr>
        <p:spPr>
          <a:xfrm>
            <a:off x="609600" y="1371600"/>
            <a:ext cx="8077200" cy="5257800"/>
          </a:xfrm>
        </p:spPr>
        <p:txBody>
          <a:bodyPr>
            <a:normAutofit lnSpcReduction="10000"/>
          </a:bodyPr>
          <a:lstStyle/>
          <a:p>
            <a:r>
              <a:rPr lang="fi-FI" sz="2800" dirty="0" smtClean="0"/>
              <a:t>Teks (Nama Keluarga Penulis, Tahun Terbit)</a:t>
            </a:r>
          </a:p>
          <a:p>
            <a:pPr lvl="1"/>
            <a:r>
              <a:rPr lang="en-US" sz="2200" dirty="0" smtClean="0"/>
              <a:t>Model </a:t>
            </a:r>
            <a:r>
              <a:rPr lang="en-US" sz="2200" dirty="0" err="1" smtClean="0"/>
              <a:t>motivasi</a:t>
            </a:r>
            <a:r>
              <a:rPr lang="en-US" sz="2200" dirty="0" smtClean="0"/>
              <a:t> </a:t>
            </a:r>
            <a:r>
              <a:rPr lang="en-US" sz="2200" dirty="0" err="1" smtClean="0"/>
              <a:t>komunitas</a:t>
            </a:r>
            <a:r>
              <a:rPr lang="en-US" sz="2200" dirty="0" smtClean="0"/>
              <a:t> </a:t>
            </a:r>
            <a:r>
              <a:rPr lang="en-US" sz="2200" dirty="0" err="1" smtClean="0"/>
              <a:t>efektif</a:t>
            </a:r>
            <a:r>
              <a:rPr lang="en-US" sz="2200" dirty="0" smtClean="0"/>
              <a:t> </a:t>
            </a:r>
            <a:r>
              <a:rPr lang="en-US" sz="2200" dirty="0" err="1" smtClean="0"/>
              <a:t>diterapkan</a:t>
            </a:r>
            <a:r>
              <a:rPr lang="en-US" sz="2200" dirty="0" smtClean="0"/>
              <a:t> </a:t>
            </a:r>
            <a:r>
              <a:rPr lang="en-US" sz="2200" dirty="0" err="1" smtClean="0"/>
              <a:t>pada</a:t>
            </a:r>
            <a:r>
              <a:rPr lang="en-US" sz="2200" dirty="0" smtClean="0"/>
              <a:t> </a:t>
            </a:r>
            <a:r>
              <a:rPr lang="en-US" sz="2200" dirty="0" err="1" smtClean="0"/>
              <a:t>implementasi</a:t>
            </a:r>
            <a:r>
              <a:rPr lang="en-US" sz="2200" dirty="0" smtClean="0"/>
              <a:t> eLearning </a:t>
            </a:r>
            <a:r>
              <a:rPr lang="en-US" sz="2200" dirty="0" err="1" smtClean="0"/>
              <a:t>publik</a:t>
            </a:r>
            <a:r>
              <a:rPr lang="en-US" sz="2200" dirty="0" smtClean="0"/>
              <a:t> (</a:t>
            </a:r>
            <a:r>
              <a:rPr lang="en-US" sz="2200" dirty="0" smtClean="0">
                <a:solidFill>
                  <a:srgbClr val="C00000"/>
                </a:solidFill>
              </a:rPr>
              <a:t>Wahono, 2007</a:t>
            </a:r>
            <a:r>
              <a:rPr lang="en-US" sz="2200" dirty="0" smtClean="0"/>
              <a:t>) </a:t>
            </a:r>
            <a:r>
              <a:rPr lang="en-US" sz="2400" dirty="0" smtClean="0">
                <a:solidFill>
                  <a:srgbClr val="0070C0"/>
                </a:solidFill>
              </a:rPr>
              <a:t>(</a:t>
            </a:r>
            <a:r>
              <a:rPr lang="en-US" sz="2400" dirty="0" err="1" smtClean="0">
                <a:solidFill>
                  <a:srgbClr val="0070C0"/>
                </a:solidFill>
              </a:rPr>
              <a:t>satu</a:t>
            </a:r>
            <a:r>
              <a:rPr lang="en-US" sz="2400" dirty="0" smtClean="0">
                <a:solidFill>
                  <a:srgbClr val="0070C0"/>
                </a:solidFill>
              </a:rPr>
              <a:t> </a:t>
            </a:r>
            <a:r>
              <a:rPr lang="en-US" sz="2400" dirty="0" err="1" smtClean="0">
                <a:solidFill>
                  <a:srgbClr val="0070C0"/>
                </a:solidFill>
              </a:rPr>
              <a:t>penulis</a:t>
            </a:r>
            <a:r>
              <a:rPr lang="en-US" sz="2400" dirty="0" smtClean="0">
                <a:solidFill>
                  <a:srgbClr val="0070C0"/>
                </a:solidFill>
              </a:rPr>
              <a:t>)</a:t>
            </a:r>
            <a:endParaRPr lang="en-US" sz="2200" dirty="0" smtClean="0"/>
          </a:p>
          <a:p>
            <a:pPr lvl="1"/>
            <a:r>
              <a:rPr lang="en-US" sz="2200" dirty="0" smtClean="0"/>
              <a:t>Model </a:t>
            </a:r>
            <a:r>
              <a:rPr lang="en-US" sz="2200" dirty="0" err="1" smtClean="0"/>
              <a:t>komunikasi</a:t>
            </a:r>
            <a:r>
              <a:rPr lang="en-US" sz="2200" dirty="0" smtClean="0"/>
              <a:t> </a:t>
            </a:r>
            <a:r>
              <a:rPr lang="en-US" sz="2200" dirty="0" err="1" smtClean="0"/>
              <a:t>multiagent</a:t>
            </a:r>
            <a:r>
              <a:rPr lang="en-US" sz="2200" dirty="0" smtClean="0"/>
              <a:t> system </a:t>
            </a:r>
            <a:r>
              <a:rPr lang="en-US" sz="2200" dirty="0" err="1" smtClean="0"/>
              <a:t>mengacu</a:t>
            </a:r>
            <a:r>
              <a:rPr lang="en-US" sz="2200" dirty="0" smtClean="0"/>
              <a:t> </a:t>
            </a:r>
            <a:r>
              <a:rPr lang="en-US" sz="2200" dirty="0" err="1" smtClean="0"/>
              <a:t>pada</a:t>
            </a:r>
            <a:r>
              <a:rPr lang="en-US" sz="2200" dirty="0" smtClean="0"/>
              <a:t> </a:t>
            </a:r>
            <a:r>
              <a:rPr lang="en-US" sz="2200" dirty="0" err="1" smtClean="0"/>
              <a:t>konsep</a:t>
            </a:r>
            <a:r>
              <a:rPr lang="en-US" sz="2200" dirty="0" smtClean="0"/>
              <a:t> game theory (</a:t>
            </a:r>
            <a:r>
              <a:rPr lang="en-US" sz="2200" dirty="0" smtClean="0">
                <a:solidFill>
                  <a:srgbClr val="C00000"/>
                </a:solidFill>
              </a:rPr>
              <a:t>Wahono &amp; Far, 2003</a:t>
            </a:r>
            <a:r>
              <a:rPr lang="en-US" sz="2200" dirty="0" smtClean="0"/>
              <a:t>) </a:t>
            </a:r>
            <a:r>
              <a:rPr lang="en-US" sz="2400" dirty="0" smtClean="0">
                <a:solidFill>
                  <a:srgbClr val="0070C0"/>
                </a:solidFill>
              </a:rPr>
              <a:t>(</a:t>
            </a:r>
            <a:r>
              <a:rPr lang="en-US" sz="2400" dirty="0" err="1" smtClean="0">
                <a:solidFill>
                  <a:srgbClr val="0070C0"/>
                </a:solidFill>
              </a:rPr>
              <a:t>dua</a:t>
            </a:r>
            <a:r>
              <a:rPr lang="en-US" sz="2400" dirty="0" smtClean="0">
                <a:solidFill>
                  <a:srgbClr val="0070C0"/>
                </a:solidFill>
              </a:rPr>
              <a:t> </a:t>
            </a:r>
            <a:r>
              <a:rPr lang="en-US" sz="2400" dirty="0" err="1" smtClean="0">
                <a:solidFill>
                  <a:srgbClr val="0070C0"/>
                </a:solidFill>
              </a:rPr>
              <a:t>penulis</a:t>
            </a:r>
            <a:r>
              <a:rPr lang="en-US" sz="2400" dirty="0" smtClean="0">
                <a:solidFill>
                  <a:srgbClr val="0070C0"/>
                </a:solidFill>
              </a:rPr>
              <a:t>)</a:t>
            </a:r>
            <a:endParaRPr lang="en-US" sz="2200" dirty="0" smtClean="0"/>
          </a:p>
          <a:p>
            <a:pPr lvl="1"/>
            <a:r>
              <a:rPr lang="en-US" sz="2200" dirty="0" smtClean="0"/>
              <a:t>Model </a:t>
            </a:r>
            <a:r>
              <a:rPr lang="en-US" sz="2200" dirty="0" err="1" smtClean="0"/>
              <a:t>komunikasi</a:t>
            </a:r>
            <a:r>
              <a:rPr lang="en-US" sz="2200" dirty="0" smtClean="0"/>
              <a:t> </a:t>
            </a:r>
            <a:r>
              <a:rPr lang="en-US" sz="2200" dirty="0" err="1" smtClean="0"/>
              <a:t>multiagent</a:t>
            </a:r>
            <a:r>
              <a:rPr lang="en-US" sz="2200" dirty="0" smtClean="0"/>
              <a:t> system </a:t>
            </a:r>
            <a:r>
              <a:rPr lang="en-US" sz="2200" dirty="0" err="1" smtClean="0"/>
              <a:t>mengacu</a:t>
            </a:r>
            <a:r>
              <a:rPr lang="en-US" sz="2200" dirty="0" smtClean="0"/>
              <a:t> </a:t>
            </a:r>
            <a:r>
              <a:rPr lang="en-US" sz="2200" dirty="0" err="1" smtClean="0"/>
              <a:t>pada</a:t>
            </a:r>
            <a:r>
              <a:rPr lang="en-US" sz="2200" dirty="0" smtClean="0"/>
              <a:t> </a:t>
            </a:r>
            <a:r>
              <a:rPr lang="en-US" sz="2200" dirty="0" err="1" smtClean="0"/>
              <a:t>konsep</a:t>
            </a:r>
            <a:r>
              <a:rPr lang="en-US" sz="2200" dirty="0" smtClean="0"/>
              <a:t> game theory (</a:t>
            </a:r>
            <a:r>
              <a:rPr lang="en-US" sz="2200" dirty="0" smtClean="0">
                <a:solidFill>
                  <a:srgbClr val="C00000"/>
                </a:solidFill>
              </a:rPr>
              <a:t>Wahono et al., 2003</a:t>
            </a:r>
            <a:r>
              <a:rPr lang="en-US" sz="2200" dirty="0" smtClean="0"/>
              <a:t>) </a:t>
            </a:r>
            <a:r>
              <a:rPr lang="en-US" sz="2400" dirty="0" smtClean="0">
                <a:solidFill>
                  <a:srgbClr val="0070C0"/>
                </a:solidFill>
              </a:rPr>
              <a:t>(</a:t>
            </a:r>
            <a:r>
              <a:rPr lang="en-US" sz="2400" dirty="0" err="1" smtClean="0">
                <a:solidFill>
                  <a:srgbClr val="0070C0"/>
                </a:solidFill>
              </a:rPr>
              <a:t>lebih</a:t>
            </a:r>
            <a:r>
              <a:rPr lang="en-US" sz="2400" dirty="0" smtClean="0">
                <a:solidFill>
                  <a:srgbClr val="0070C0"/>
                </a:solidFill>
              </a:rPr>
              <a:t> </a:t>
            </a:r>
            <a:r>
              <a:rPr lang="en-US" sz="2400" dirty="0" err="1" smtClean="0">
                <a:solidFill>
                  <a:srgbClr val="0070C0"/>
                </a:solidFill>
              </a:rPr>
              <a:t>dari</a:t>
            </a:r>
            <a:r>
              <a:rPr lang="en-US" sz="2400" dirty="0" smtClean="0">
                <a:solidFill>
                  <a:srgbClr val="0070C0"/>
                </a:solidFill>
              </a:rPr>
              <a:t> 6 </a:t>
            </a:r>
            <a:r>
              <a:rPr lang="en-US" sz="2400" dirty="0" err="1" smtClean="0">
                <a:solidFill>
                  <a:srgbClr val="0070C0"/>
                </a:solidFill>
              </a:rPr>
              <a:t>penulis</a:t>
            </a:r>
            <a:r>
              <a:rPr lang="en-US" sz="2400" dirty="0" smtClean="0">
                <a:solidFill>
                  <a:srgbClr val="0070C0"/>
                </a:solidFill>
              </a:rPr>
              <a:t>)</a:t>
            </a:r>
            <a:endParaRPr lang="en-US" sz="2200" dirty="0" smtClean="0"/>
          </a:p>
          <a:p>
            <a:r>
              <a:rPr lang="en-US" sz="2800" dirty="0" err="1" smtClean="0"/>
              <a:t>Teks</a:t>
            </a:r>
            <a:r>
              <a:rPr lang="en-US" sz="2800" dirty="0" smtClean="0"/>
              <a:t> (</a:t>
            </a:r>
            <a:r>
              <a:rPr lang="en-US" sz="2800" dirty="0" err="1" smtClean="0"/>
              <a:t>Tahun</a:t>
            </a:r>
            <a:r>
              <a:rPr lang="en-US" sz="2800" dirty="0" smtClean="0"/>
              <a:t> </a:t>
            </a:r>
            <a:r>
              <a:rPr lang="en-US" sz="2800" dirty="0" err="1" smtClean="0"/>
              <a:t>Terbit</a:t>
            </a:r>
            <a:r>
              <a:rPr lang="en-US" sz="2800" dirty="0" smtClean="0"/>
              <a:t>)</a:t>
            </a:r>
          </a:p>
          <a:p>
            <a:pPr lvl="1"/>
            <a:r>
              <a:rPr lang="en-US" sz="2200" dirty="0" err="1" smtClean="0"/>
              <a:t>Penelitian</a:t>
            </a:r>
            <a:r>
              <a:rPr lang="en-US" sz="2200" dirty="0" smtClean="0"/>
              <a:t> yang </a:t>
            </a:r>
            <a:r>
              <a:rPr lang="en-US" sz="2200" dirty="0" err="1" smtClean="0"/>
              <a:t>dilakukan</a:t>
            </a:r>
            <a:r>
              <a:rPr lang="en-US" sz="2200" dirty="0" smtClean="0"/>
              <a:t> </a:t>
            </a:r>
            <a:r>
              <a:rPr lang="en-US" sz="2200" dirty="0" smtClean="0">
                <a:solidFill>
                  <a:srgbClr val="C00000"/>
                </a:solidFill>
              </a:rPr>
              <a:t>Wahono</a:t>
            </a:r>
            <a:r>
              <a:rPr lang="en-US" sz="2200" dirty="0" smtClean="0"/>
              <a:t> </a:t>
            </a:r>
            <a:r>
              <a:rPr lang="en-US" sz="2200" dirty="0" err="1" smtClean="0"/>
              <a:t>menunjukkan</a:t>
            </a:r>
            <a:r>
              <a:rPr lang="en-US" sz="2200" dirty="0" smtClean="0"/>
              <a:t> </a:t>
            </a:r>
            <a:r>
              <a:rPr lang="en-US" sz="2200" dirty="0" err="1" smtClean="0"/>
              <a:t>bahwa</a:t>
            </a:r>
            <a:r>
              <a:rPr lang="en-US" sz="2200" dirty="0" smtClean="0"/>
              <a:t> model </a:t>
            </a:r>
            <a:r>
              <a:rPr lang="en-US" sz="2200" dirty="0" err="1" smtClean="0"/>
              <a:t>motivasi</a:t>
            </a:r>
            <a:r>
              <a:rPr lang="en-US" sz="2200" dirty="0" smtClean="0"/>
              <a:t> </a:t>
            </a:r>
            <a:r>
              <a:rPr lang="en-US" sz="2200" dirty="0" err="1" smtClean="0"/>
              <a:t>komunitas</a:t>
            </a:r>
            <a:r>
              <a:rPr lang="en-US" sz="2200" dirty="0" smtClean="0"/>
              <a:t> </a:t>
            </a:r>
            <a:r>
              <a:rPr lang="en-US" sz="2200" dirty="0" err="1" smtClean="0"/>
              <a:t>efektif</a:t>
            </a:r>
            <a:r>
              <a:rPr lang="en-US" sz="2200" dirty="0" smtClean="0"/>
              <a:t> </a:t>
            </a:r>
            <a:r>
              <a:rPr lang="en-US" sz="2200" dirty="0" err="1" smtClean="0"/>
              <a:t>diterapkan</a:t>
            </a:r>
            <a:r>
              <a:rPr lang="en-US" sz="2200" dirty="0" smtClean="0"/>
              <a:t> </a:t>
            </a:r>
            <a:r>
              <a:rPr lang="en-US" sz="2200" dirty="0" err="1" smtClean="0"/>
              <a:t>pada</a:t>
            </a:r>
            <a:r>
              <a:rPr lang="en-US" sz="2200" dirty="0" smtClean="0"/>
              <a:t> </a:t>
            </a:r>
            <a:r>
              <a:rPr lang="en-US" sz="2200" dirty="0" err="1" smtClean="0"/>
              <a:t>implementasi</a:t>
            </a:r>
            <a:r>
              <a:rPr lang="en-US" sz="2200" dirty="0" smtClean="0"/>
              <a:t> eLearning </a:t>
            </a:r>
            <a:r>
              <a:rPr lang="en-US" sz="2200" dirty="0" err="1" smtClean="0"/>
              <a:t>publik</a:t>
            </a:r>
            <a:r>
              <a:rPr lang="en-US" sz="2200" dirty="0" smtClean="0"/>
              <a:t> </a:t>
            </a:r>
            <a:r>
              <a:rPr lang="en-US" sz="2200" dirty="0" smtClean="0">
                <a:solidFill>
                  <a:srgbClr val="C00000"/>
                </a:solidFill>
              </a:rPr>
              <a:t>(2007)</a:t>
            </a:r>
          </a:p>
          <a:p>
            <a:pPr lvl="1"/>
            <a:r>
              <a:rPr lang="en-US" sz="2200" dirty="0" err="1" smtClean="0"/>
              <a:t>Penelitian</a:t>
            </a:r>
            <a:r>
              <a:rPr lang="en-US" sz="2200" dirty="0" smtClean="0"/>
              <a:t> yang </a:t>
            </a:r>
            <a:r>
              <a:rPr lang="en-US" sz="2200" dirty="0" err="1" smtClean="0"/>
              <a:t>dilakukan</a:t>
            </a:r>
            <a:r>
              <a:rPr lang="en-US" sz="2200" dirty="0" smtClean="0"/>
              <a:t> </a:t>
            </a:r>
            <a:r>
              <a:rPr lang="en-US" sz="2200" dirty="0" smtClean="0">
                <a:solidFill>
                  <a:srgbClr val="C00000"/>
                </a:solidFill>
              </a:rPr>
              <a:t>Wahono </a:t>
            </a:r>
            <a:r>
              <a:rPr lang="en-US" sz="2200" dirty="0" err="1" smtClean="0">
                <a:solidFill>
                  <a:srgbClr val="C00000"/>
                </a:solidFill>
              </a:rPr>
              <a:t>dan</a:t>
            </a:r>
            <a:r>
              <a:rPr lang="en-US" sz="2200" dirty="0" smtClean="0">
                <a:solidFill>
                  <a:srgbClr val="C00000"/>
                </a:solidFill>
              </a:rPr>
              <a:t> Far </a:t>
            </a:r>
            <a:r>
              <a:rPr lang="en-US" sz="2200" dirty="0" err="1" smtClean="0"/>
              <a:t>menunjukkan</a:t>
            </a:r>
            <a:r>
              <a:rPr lang="en-US" sz="2200" dirty="0" smtClean="0"/>
              <a:t> </a:t>
            </a:r>
            <a:r>
              <a:rPr lang="en-US" sz="2200" dirty="0" err="1" smtClean="0"/>
              <a:t>bahwa</a:t>
            </a:r>
            <a:r>
              <a:rPr lang="en-US" sz="2200" dirty="0" smtClean="0"/>
              <a:t> model </a:t>
            </a:r>
            <a:r>
              <a:rPr lang="en-US" sz="2200" dirty="0" err="1" smtClean="0"/>
              <a:t>komunikasi</a:t>
            </a:r>
            <a:r>
              <a:rPr lang="en-US" sz="2200" dirty="0" smtClean="0"/>
              <a:t> </a:t>
            </a:r>
            <a:r>
              <a:rPr lang="en-US" sz="2200" dirty="0" err="1" smtClean="0"/>
              <a:t>multiagent</a:t>
            </a:r>
            <a:r>
              <a:rPr lang="en-US" sz="2200" dirty="0" smtClean="0"/>
              <a:t> system </a:t>
            </a:r>
            <a:r>
              <a:rPr lang="en-US" sz="2200" dirty="0" err="1" smtClean="0"/>
              <a:t>mengacu</a:t>
            </a:r>
            <a:r>
              <a:rPr lang="en-US" sz="2200" dirty="0" smtClean="0"/>
              <a:t> </a:t>
            </a:r>
            <a:r>
              <a:rPr lang="en-US" sz="2200" dirty="0" err="1" smtClean="0"/>
              <a:t>pada</a:t>
            </a:r>
            <a:r>
              <a:rPr lang="en-US" sz="2200" dirty="0" smtClean="0"/>
              <a:t> </a:t>
            </a:r>
            <a:r>
              <a:rPr lang="en-US" sz="2200" dirty="0" err="1" smtClean="0"/>
              <a:t>konsep</a:t>
            </a:r>
            <a:r>
              <a:rPr lang="en-US" sz="2200" dirty="0" smtClean="0"/>
              <a:t> game theory</a:t>
            </a:r>
            <a:r>
              <a:rPr lang="en-US" sz="2200" dirty="0" smtClean="0">
                <a:solidFill>
                  <a:srgbClr val="C00000"/>
                </a:solidFill>
              </a:rPr>
              <a:t> (2003) </a:t>
            </a:r>
          </a:p>
          <a:p>
            <a:pPr>
              <a:buNone/>
            </a:pPr>
            <a:endParaRPr lang="en-US" sz="2000" dirty="0" smtClean="0"/>
          </a:p>
          <a:p>
            <a:pPr algn="r">
              <a:buNone/>
            </a:pPr>
            <a:r>
              <a:rPr lang="en-US" sz="2000" dirty="0" smtClean="0"/>
              <a:t>				</a:t>
            </a:r>
            <a:endParaRPr lang="en-US" sz="2000" i="1"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35864837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382000" cy="609600"/>
          </a:xfrm>
        </p:spPr>
        <p:txBody>
          <a:bodyPr>
            <a:normAutofit fontScale="90000"/>
          </a:bodyPr>
          <a:lstStyle/>
          <a:p>
            <a:r>
              <a:rPr lang="en-US" dirty="0" err="1" smtClean="0"/>
              <a:t>Penulisan</a:t>
            </a:r>
            <a:r>
              <a:rPr lang="en-US" dirty="0" smtClean="0"/>
              <a:t> </a:t>
            </a:r>
            <a:r>
              <a:rPr lang="en-US" dirty="0" err="1" smtClean="0"/>
              <a:t>Referensi</a:t>
            </a:r>
            <a:r>
              <a:rPr lang="en-US" dirty="0" smtClean="0"/>
              <a:t> (APA)   -1-</a:t>
            </a:r>
            <a:endParaRPr lang="en-US" dirty="0"/>
          </a:p>
        </p:txBody>
      </p:sp>
      <p:sp>
        <p:nvSpPr>
          <p:cNvPr id="3" name="Content Placeholder 2"/>
          <p:cNvSpPr>
            <a:spLocks noGrp="1"/>
          </p:cNvSpPr>
          <p:nvPr>
            <p:ph idx="1"/>
          </p:nvPr>
        </p:nvSpPr>
        <p:spPr>
          <a:xfrm>
            <a:off x="609600" y="1219200"/>
            <a:ext cx="8001000" cy="5021263"/>
          </a:xfrm>
        </p:spPr>
        <p:txBody>
          <a:bodyPr/>
          <a:lstStyle/>
          <a:p>
            <a:pPr>
              <a:buNone/>
            </a:pPr>
            <a:r>
              <a:rPr lang="en-US" sz="2800" dirty="0" smtClean="0">
                <a:solidFill>
                  <a:srgbClr val="C00000"/>
                </a:solidFill>
              </a:rPr>
              <a:t>JURNAL DAN KARYA ILMIAH</a:t>
            </a:r>
          </a:p>
          <a:p>
            <a:r>
              <a:rPr lang="en-US" sz="2600" dirty="0" smtClean="0"/>
              <a:t>Wahono, R.S. (2007, </a:t>
            </a:r>
            <a:r>
              <a:rPr lang="en-US" sz="2600" dirty="0" err="1" smtClean="0"/>
              <a:t>Agustus</a:t>
            </a:r>
            <a:r>
              <a:rPr lang="en-US" sz="2600" dirty="0" smtClean="0"/>
              <a:t>). </a:t>
            </a:r>
            <a:r>
              <a:rPr lang="en-US" sz="2600" dirty="0" err="1" smtClean="0"/>
              <a:t>Sistem</a:t>
            </a:r>
            <a:r>
              <a:rPr lang="en-US" sz="2600" dirty="0" smtClean="0"/>
              <a:t> eLearning </a:t>
            </a:r>
            <a:r>
              <a:rPr lang="en-US" sz="2600" dirty="0" err="1" smtClean="0"/>
              <a:t>Berbasis</a:t>
            </a:r>
            <a:r>
              <a:rPr lang="en-US" sz="2600" dirty="0" smtClean="0"/>
              <a:t> Model </a:t>
            </a:r>
            <a:r>
              <a:rPr lang="en-US" sz="2600" dirty="0" err="1" smtClean="0"/>
              <a:t>Motivasi</a:t>
            </a:r>
            <a:r>
              <a:rPr lang="en-US" sz="2600" dirty="0" smtClean="0"/>
              <a:t> </a:t>
            </a:r>
            <a:r>
              <a:rPr lang="en-US" sz="2600" dirty="0" err="1" smtClean="0"/>
              <a:t>Komunitas</a:t>
            </a:r>
            <a:r>
              <a:rPr lang="en-US" sz="2600" dirty="0" smtClean="0"/>
              <a:t>, </a:t>
            </a:r>
            <a:r>
              <a:rPr lang="en-US" sz="2600" dirty="0" err="1" smtClean="0"/>
              <a:t>Jurnal</a:t>
            </a:r>
            <a:r>
              <a:rPr lang="en-US" sz="2600" dirty="0" smtClean="0"/>
              <a:t> </a:t>
            </a:r>
            <a:r>
              <a:rPr lang="en-US" sz="2600" dirty="0" err="1" smtClean="0"/>
              <a:t>Teknodik</a:t>
            </a:r>
            <a:r>
              <a:rPr lang="en-US" sz="2600" dirty="0" smtClean="0"/>
              <a:t> , No. 21 Vol. XI, pp. 60-80. </a:t>
            </a:r>
            <a:r>
              <a:rPr lang="en-US" sz="2600" dirty="0" smtClean="0">
                <a:solidFill>
                  <a:srgbClr val="0070C0"/>
                </a:solidFill>
              </a:rPr>
              <a:t>(</a:t>
            </a:r>
            <a:r>
              <a:rPr lang="en-US" sz="2600" dirty="0" err="1" smtClean="0">
                <a:solidFill>
                  <a:srgbClr val="0070C0"/>
                </a:solidFill>
              </a:rPr>
              <a:t>satu</a:t>
            </a:r>
            <a:r>
              <a:rPr lang="en-US" sz="2600" dirty="0" smtClean="0">
                <a:solidFill>
                  <a:srgbClr val="0070C0"/>
                </a:solidFill>
              </a:rPr>
              <a:t> </a:t>
            </a:r>
            <a:r>
              <a:rPr lang="en-US" sz="2600" dirty="0" err="1" smtClean="0">
                <a:solidFill>
                  <a:srgbClr val="0070C0"/>
                </a:solidFill>
              </a:rPr>
              <a:t>penulis</a:t>
            </a:r>
            <a:r>
              <a:rPr lang="en-US" sz="2600" dirty="0" smtClean="0">
                <a:solidFill>
                  <a:srgbClr val="0070C0"/>
                </a:solidFill>
              </a:rPr>
              <a:t>)</a:t>
            </a:r>
          </a:p>
          <a:p>
            <a:r>
              <a:rPr lang="en-US" sz="2600" dirty="0" smtClean="0"/>
              <a:t>Wahono, R.S. &amp; Far, B.H (2003, August). Cognitive-Decision-Making Issues for Software Agents, Kluwer journal of Brain and Mind , Vol. 4 </a:t>
            </a:r>
            <a:r>
              <a:rPr lang="pt-BR" sz="2600" dirty="0" smtClean="0"/>
              <a:t>No. 2, pp.239-252</a:t>
            </a:r>
            <a:r>
              <a:rPr lang="id-ID" sz="2600" dirty="0" smtClean="0"/>
              <a:t>.</a:t>
            </a:r>
            <a:r>
              <a:rPr lang="pt-BR" sz="2600" dirty="0" smtClean="0"/>
              <a:t> </a:t>
            </a:r>
            <a:r>
              <a:rPr lang="pt-BR" sz="2600" dirty="0" smtClean="0">
                <a:solidFill>
                  <a:srgbClr val="0070C0"/>
                </a:solidFill>
              </a:rPr>
              <a:t>(dua penulis)</a:t>
            </a:r>
          </a:p>
          <a:p>
            <a:r>
              <a:rPr lang="en-US" sz="2600" dirty="0" smtClean="0"/>
              <a:t>Wahono, R.S. et al. (2002, March). A Framework for Object Identification and Refinement Process, IEEE Transaction on Software Engineering, Vol. 12 </a:t>
            </a:r>
            <a:r>
              <a:rPr lang="it-IT" sz="2600" dirty="0" smtClean="0"/>
              <a:t>No 4, pp. 125-143. </a:t>
            </a:r>
            <a:r>
              <a:rPr lang="it-IT" sz="2600" dirty="0" smtClean="0">
                <a:solidFill>
                  <a:srgbClr val="0070C0"/>
                </a:solidFill>
              </a:rPr>
              <a:t>(lebih dari enam penulis)</a:t>
            </a:r>
            <a:endParaRPr lang="en-US" sz="2600" dirty="0">
              <a:solidFill>
                <a:srgbClr val="0070C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3909036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6989"/>
            <a:ext cx="8382000" cy="685800"/>
          </a:xfrm>
        </p:spPr>
        <p:txBody>
          <a:bodyPr>
            <a:normAutofit fontScale="90000"/>
          </a:bodyPr>
          <a:lstStyle/>
          <a:p>
            <a:r>
              <a:rPr lang="en-US" dirty="0" err="1" smtClean="0"/>
              <a:t>Penulisan</a:t>
            </a:r>
            <a:r>
              <a:rPr lang="en-US" dirty="0" smtClean="0"/>
              <a:t> </a:t>
            </a:r>
            <a:r>
              <a:rPr lang="en-US" dirty="0" err="1" smtClean="0"/>
              <a:t>Referensi</a:t>
            </a:r>
            <a:r>
              <a:rPr lang="en-US" dirty="0" smtClean="0"/>
              <a:t> (APA)   -2-</a:t>
            </a:r>
            <a:endParaRPr lang="en-US" dirty="0"/>
          </a:p>
        </p:txBody>
      </p:sp>
      <p:sp>
        <p:nvSpPr>
          <p:cNvPr id="3" name="Content Placeholder 2"/>
          <p:cNvSpPr>
            <a:spLocks noGrp="1"/>
          </p:cNvSpPr>
          <p:nvPr>
            <p:ph idx="1"/>
          </p:nvPr>
        </p:nvSpPr>
        <p:spPr>
          <a:xfrm>
            <a:off x="609600" y="1447800"/>
            <a:ext cx="8229600" cy="4792663"/>
          </a:xfrm>
        </p:spPr>
        <p:txBody>
          <a:bodyPr/>
          <a:lstStyle/>
          <a:p>
            <a:pPr>
              <a:buNone/>
            </a:pPr>
            <a:r>
              <a:rPr lang="en-US" sz="2800" dirty="0" smtClean="0">
                <a:solidFill>
                  <a:srgbClr val="C00000"/>
                </a:solidFill>
              </a:rPr>
              <a:t>BUKU</a:t>
            </a:r>
          </a:p>
          <a:p>
            <a:r>
              <a:rPr lang="en-US" sz="2800" dirty="0" smtClean="0"/>
              <a:t>Wahono, R.S. (2004). </a:t>
            </a:r>
            <a:r>
              <a:rPr lang="en-US" sz="2800" dirty="0" err="1" smtClean="0"/>
              <a:t>Cepat</a:t>
            </a:r>
            <a:r>
              <a:rPr lang="en-US" sz="2800" dirty="0" smtClean="0"/>
              <a:t> </a:t>
            </a:r>
            <a:r>
              <a:rPr lang="en-US" sz="2800" dirty="0" err="1" smtClean="0"/>
              <a:t>Mahir</a:t>
            </a:r>
            <a:r>
              <a:rPr lang="en-US" sz="2800" dirty="0" smtClean="0"/>
              <a:t> </a:t>
            </a:r>
            <a:r>
              <a:rPr lang="en-US" sz="2800" dirty="0" err="1" smtClean="0"/>
              <a:t>Bahasa</a:t>
            </a:r>
            <a:r>
              <a:rPr lang="en-US" sz="2800" dirty="0" smtClean="0"/>
              <a:t> C, Jakarta: </a:t>
            </a:r>
            <a:r>
              <a:rPr lang="en-US" sz="2800" dirty="0" err="1" smtClean="0"/>
              <a:t>Elex</a:t>
            </a:r>
            <a:r>
              <a:rPr lang="en-US" sz="2800" dirty="0" smtClean="0"/>
              <a:t> Media </a:t>
            </a:r>
            <a:r>
              <a:rPr lang="en-US" sz="2800" dirty="0" err="1" smtClean="0"/>
              <a:t>Komputindo</a:t>
            </a:r>
            <a:r>
              <a:rPr lang="en-US" sz="2800" dirty="0" smtClean="0"/>
              <a:t>. </a:t>
            </a:r>
            <a:r>
              <a:rPr lang="en-US" sz="2800" dirty="0" smtClean="0">
                <a:solidFill>
                  <a:srgbClr val="0070C0"/>
                </a:solidFill>
              </a:rPr>
              <a:t>(</a:t>
            </a:r>
            <a:r>
              <a:rPr lang="en-US" sz="2800" dirty="0" err="1" smtClean="0">
                <a:solidFill>
                  <a:srgbClr val="0070C0"/>
                </a:solidFill>
              </a:rPr>
              <a:t>Satu</a:t>
            </a:r>
            <a:r>
              <a:rPr lang="en-US" sz="2800" dirty="0" smtClean="0">
                <a:solidFill>
                  <a:srgbClr val="0070C0"/>
                </a:solidFill>
              </a:rPr>
              <a:t> </a:t>
            </a:r>
            <a:r>
              <a:rPr lang="en-US" sz="2800" dirty="0" err="1" smtClean="0">
                <a:solidFill>
                  <a:srgbClr val="0070C0"/>
                </a:solidFill>
              </a:rPr>
              <a:t>penulis</a:t>
            </a:r>
            <a:r>
              <a:rPr lang="en-US" sz="2800" dirty="0" smtClean="0">
                <a:solidFill>
                  <a:srgbClr val="0070C0"/>
                </a:solidFill>
              </a:rPr>
              <a:t>)</a:t>
            </a:r>
          </a:p>
          <a:p>
            <a:r>
              <a:rPr lang="en-US" sz="2800" dirty="0" smtClean="0"/>
              <a:t>Wahono, R.S. &amp; </a:t>
            </a:r>
            <a:r>
              <a:rPr lang="en-US" sz="2800" dirty="0" err="1" smtClean="0"/>
              <a:t>Amri</a:t>
            </a:r>
            <a:r>
              <a:rPr lang="en-US" sz="2800" dirty="0" smtClean="0"/>
              <a:t>, M.C (2006). </a:t>
            </a:r>
            <a:r>
              <a:rPr lang="en-US" sz="2800" dirty="0" err="1" smtClean="0"/>
              <a:t>Migrasi</a:t>
            </a:r>
            <a:r>
              <a:rPr lang="en-US" sz="2800" dirty="0" smtClean="0"/>
              <a:t> Windows-Linux, </a:t>
            </a:r>
            <a:r>
              <a:rPr lang="en-US" sz="2800" dirty="0" err="1" smtClean="0"/>
              <a:t>Jakarta:IlmuKomputer.Com</a:t>
            </a:r>
            <a:r>
              <a:rPr lang="en-US" sz="2800" dirty="0" smtClean="0"/>
              <a:t>. </a:t>
            </a:r>
            <a:r>
              <a:rPr lang="en-US" sz="2800" dirty="0" smtClean="0">
                <a:solidFill>
                  <a:srgbClr val="0070C0"/>
                </a:solidFill>
              </a:rPr>
              <a:t>(</a:t>
            </a:r>
            <a:r>
              <a:rPr lang="en-US" sz="2800" dirty="0" err="1" smtClean="0">
                <a:solidFill>
                  <a:srgbClr val="0070C0"/>
                </a:solidFill>
              </a:rPr>
              <a:t>dua</a:t>
            </a:r>
            <a:r>
              <a:rPr lang="en-US" sz="2800" dirty="0" smtClean="0">
                <a:solidFill>
                  <a:srgbClr val="0070C0"/>
                </a:solidFill>
              </a:rPr>
              <a:t> </a:t>
            </a:r>
            <a:r>
              <a:rPr lang="en-US" sz="2800" dirty="0" err="1" smtClean="0">
                <a:solidFill>
                  <a:srgbClr val="0070C0"/>
                </a:solidFill>
              </a:rPr>
              <a:t>penulis</a:t>
            </a:r>
            <a:r>
              <a:rPr lang="en-US" sz="2800" dirty="0" smtClean="0">
                <a:solidFill>
                  <a:srgbClr val="0070C0"/>
                </a:solidFill>
              </a:rPr>
              <a:t>)</a:t>
            </a:r>
          </a:p>
          <a:p>
            <a:r>
              <a:rPr lang="en-US" sz="2800" dirty="0" smtClean="0"/>
              <a:t>Wahono, R.S. et al. (2007). </a:t>
            </a:r>
            <a:r>
              <a:rPr lang="en-US" sz="2800" dirty="0" err="1" smtClean="0"/>
              <a:t>Panduan</a:t>
            </a:r>
            <a:r>
              <a:rPr lang="en-US" sz="2800" dirty="0" smtClean="0"/>
              <a:t> </a:t>
            </a:r>
            <a:r>
              <a:rPr lang="en-US" sz="2800" dirty="0" err="1" smtClean="0"/>
              <a:t>Pengembangan</a:t>
            </a:r>
            <a:r>
              <a:rPr lang="en-US" sz="2800" dirty="0" smtClean="0"/>
              <a:t> Multimedia </a:t>
            </a:r>
            <a:r>
              <a:rPr lang="en-US" sz="2800" dirty="0" err="1" smtClean="0"/>
              <a:t>Pembelajaran</a:t>
            </a:r>
            <a:r>
              <a:rPr lang="en-US" sz="2800" dirty="0" smtClean="0"/>
              <a:t>, Jakarta: </a:t>
            </a:r>
            <a:r>
              <a:rPr lang="en-US" sz="2800" dirty="0" err="1" smtClean="0"/>
              <a:t>Direktorat</a:t>
            </a:r>
            <a:r>
              <a:rPr lang="en-US" sz="2800" dirty="0" smtClean="0"/>
              <a:t> </a:t>
            </a:r>
            <a:r>
              <a:rPr lang="en-US" sz="2800" dirty="0" err="1" smtClean="0"/>
              <a:t>Pembinaan</a:t>
            </a:r>
            <a:r>
              <a:rPr lang="en-US" sz="2800" dirty="0" smtClean="0"/>
              <a:t> SMA, </a:t>
            </a:r>
            <a:r>
              <a:rPr lang="en-US" sz="2800" dirty="0" err="1" smtClean="0"/>
              <a:t>Ditjen</a:t>
            </a:r>
            <a:r>
              <a:rPr lang="en-US" sz="2800" dirty="0" smtClean="0"/>
              <a:t> </a:t>
            </a:r>
            <a:r>
              <a:rPr lang="en-US" sz="2800" dirty="0" err="1" smtClean="0"/>
              <a:t>Manajemen</a:t>
            </a:r>
            <a:r>
              <a:rPr lang="en-US" sz="2800" dirty="0" smtClean="0"/>
              <a:t> </a:t>
            </a:r>
            <a:r>
              <a:rPr lang="en-US" sz="2800" dirty="0" err="1" smtClean="0"/>
              <a:t>Pendidikan</a:t>
            </a:r>
            <a:r>
              <a:rPr lang="en-US" sz="2800" dirty="0" smtClean="0"/>
              <a:t> </a:t>
            </a:r>
            <a:r>
              <a:rPr lang="en-US" sz="2800" dirty="0" err="1" smtClean="0"/>
              <a:t>Dasar</a:t>
            </a:r>
            <a:r>
              <a:rPr lang="en-US" sz="2800" dirty="0" smtClean="0"/>
              <a:t> </a:t>
            </a:r>
            <a:r>
              <a:rPr lang="en-US" sz="2800" dirty="0" err="1" smtClean="0"/>
              <a:t>dan</a:t>
            </a:r>
            <a:r>
              <a:rPr lang="en-US" sz="2800" dirty="0" smtClean="0"/>
              <a:t> </a:t>
            </a:r>
            <a:r>
              <a:rPr lang="en-US" sz="2800" dirty="0" err="1" smtClean="0"/>
              <a:t>Menengah</a:t>
            </a:r>
            <a:r>
              <a:rPr lang="en-US" sz="2800" dirty="0" smtClean="0"/>
              <a:t>, </a:t>
            </a:r>
            <a:r>
              <a:rPr lang="en-US" sz="2800" dirty="0" err="1" smtClean="0"/>
              <a:t>Depdiknas</a:t>
            </a:r>
            <a:r>
              <a:rPr lang="en-US" sz="2800" dirty="0" smtClean="0"/>
              <a:t>. </a:t>
            </a:r>
            <a:r>
              <a:rPr lang="en-US" sz="2800" dirty="0" smtClean="0">
                <a:solidFill>
                  <a:srgbClr val="0070C0"/>
                </a:solidFill>
              </a:rPr>
              <a:t>(</a:t>
            </a:r>
            <a:r>
              <a:rPr lang="en-US" sz="2800" dirty="0" err="1" smtClean="0">
                <a:solidFill>
                  <a:srgbClr val="0070C0"/>
                </a:solidFill>
              </a:rPr>
              <a:t>lebih</a:t>
            </a:r>
            <a:r>
              <a:rPr lang="en-US" sz="2800" dirty="0" smtClean="0">
                <a:solidFill>
                  <a:srgbClr val="0070C0"/>
                </a:solidFill>
              </a:rPr>
              <a:t> </a:t>
            </a:r>
            <a:r>
              <a:rPr lang="en-US" sz="2800" dirty="0" err="1" smtClean="0">
                <a:solidFill>
                  <a:srgbClr val="0070C0"/>
                </a:solidFill>
              </a:rPr>
              <a:t>dari</a:t>
            </a:r>
            <a:r>
              <a:rPr lang="en-US" sz="2800" dirty="0" smtClean="0">
                <a:solidFill>
                  <a:srgbClr val="0070C0"/>
                </a:solidFill>
              </a:rPr>
              <a:t> </a:t>
            </a:r>
            <a:r>
              <a:rPr lang="en-US" sz="2800" dirty="0" err="1" smtClean="0">
                <a:solidFill>
                  <a:srgbClr val="0070C0"/>
                </a:solidFill>
              </a:rPr>
              <a:t>enam</a:t>
            </a:r>
            <a:r>
              <a:rPr lang="en-US" sz="2800" dirty="0" smtClean="0">
                <a:solidFill>
                  <a:srgbClr val="0070C0"/>
                </a:solidFill>
              </a:rPr>
              <a:t> </a:t>
            </a:r>
            <a:r>
              <a:rPr lang="en-US" sz="2800" dirty="0" err="1" smtClean="0">
                <a:solidFill>
                  <a:srgbClr val="0070C0"/>
                </a:solidFill>
              </a:rPr>
              <a:t>penulis</a:t>
            </a:r>
            <a:r>
              <a:rPr lang="en-US" sz="2800" dirty="0" smtClean="0">
                <a:solidFill>
                  <a:srgbClr val="0070C0"/>
                </a:solidFill>
              </a:rPr>
              <a:t>)</a:t>
            </a:r>
            <a:endParaRPr lang="en-US" sz="2800" dirty="0">
              <a:solidFill>
                <a:srgbClr val="0070C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8430463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2926"/>
            <a:ext cx="8382000" cy="685800"/>
          </a:xfrm>
        </p:spPr>
        <p:txBody>
          <a:bodyPr>
            <a:normAutofit fontScale="90000"/>
          </a:bodyPr>
          <a:lstStyle/>
          <a:p>
            <a:r>
              <a:rPr lang="en-US" dirty="0" err="1" smtClean="0"/>
              <a:t>Penulisan</a:t>
            </a:r>
            <a:r>
              <a:rPr lang="en-US" dirty="0" smtClean="0"/>
              <a:t> </a:t>
            </a:r>
            <a:r>
              <a:rPr lang="en-US" dirty="0" err="1" smtClean="0"/>
              <a:t>Referensi</a:t>
            </a:r>
            <a:r>
              <a:rPr lang="en-US" dirty="0" smtClean="0"/>
              <a:t> (APA)   -3-</a:t>
            </a:r>
            <a:endParaRPr lang="en-US" dirty="0"/>
          </a:p>
        </p:txBody>
      </p:sp>
      <p:sp>
        <p:nvSpPr>
          <p:cNvPr id="3" name="Content Placeholder 2"/>
          <p:cNvSpPr>
            <a:spLocks noGrp="1"/>
          </p:cNvSpPr>
          <p:nvPr>
            <p:ph idx="1"/>
          </p:nvPr>
        </p:nvSpPr>
        <p:spPr>
          <a:xfrm>
            <a:off x="609600" y="1295400"/>
            <a:ext cx="8229600" cy="4792663"/>
          </a:xfrm>
        </p:spPr>
        <p:txBody>
          <a:bodyPr>
            <a:normAutofit lnSpcReduction="10000"/>
          </a:bodyPr>
          <a:lstStyle/>
          <a:p>
            <a:pPr>
              <a:buNone/>
            </a:pPr>
            <a:r>
              <a:rPr lang="en-US" sz="2800" dirty="0" smtClean="0">
                <a:solidFill>
                  <a:srgbClr val="C00000"/>
                </a:solidFill>
              </a:rPr>
              <a:t>TESIS DAN DISERTASI</a:t>
            </a:r>
          </a:p>
          <a:p>
            <a:r>
              <a:rPr lang="en-US" sz="2800" dirty="0" smtClean="0"/>
              <a:t>Wahono, R.S. (1999). Distributed Knowledge Based System for Automatic Object-Oriented Software Design Development. </a:t>
            </a:r>
            <a:r>
              <a:rPr lang="en-US" sz="2800" dirty="0" err="1" smtClean="0"/>
              <a:t>B.Eng</a:t>
            </a:r>
            <a:r>
              <a:rPr lang="en-US" sz="2800" dirty="0" smtClean="0"/>
              <a:t> Dissertation, Saitama University, Saitama- Japan.</a:t>
            </a:r>
          </a:p>
          <a:p>
            <a:endParaRPr lang="en-US" sz="2800" dirty="0" smtClean="0"/>
          </a:p>
          <a:p>
            <a:pPr>
              <a:buNone/>
            </a:pPr>
            <a:r>
              <a:rPr lang="en-US" sz="2800" dirty="0" smtClean="0">
                <a:solidFill>
                  <a:srgbClr val="C00000"/>
                </a:solidFill>
              </a:rPr>
              <a:t>ARTIKEL DI INTERNET</a:t>
            </a:r>
          </a:p>
          <a:p>
            <a:r>
              <a:rPr lang="en-US" sz="2800" dirty="0" smtClean="0"/>
              <a:t>Wahono, R.S. (2008). </a:t>
            </a:r>
            <a:r>
              <a:rPr lang="en-US" sz="2800" dirty="0" err="1" smtClean="0"/>
              <a:t>Pengembangan</a:t>
            </a:r>
            <a:r>
              <a:rPr lang="en-US" sz="2800" dirty="0" smtClean="0"/>
              <a:t> </a:t>
            </a:r>
            <a:r>
              <a:rPr lang="en-US" sz="2800" dirty="0" err="1" smtClean="0"/>
              <a:t>Konten</a:t>
            </a:r>
            <a:r>
              <a:rPr lang="en-US" sz="2800" dirty="0" smtClean="0"/>
              <a:t> di </a:t>
            </a:r>
            <a:r>
              <a:rPr lang="it-IT" sz="2800" dirty="0" smtClean="0"/>
              <a:t>Era Web 2.0. Diambil 5 Mei 2008, dari </a:t>
            </a:r>
            <a:r>
              <a:rPr lang="en-US" sz="2800" dirty="0" smtClean="0"/>
              <a:t>http://romisatriawahono.net/2008/04/21/pengem bangan-konten-di-era-web-20/</a:t>
            </a:r>
          </a:p>
          <a:p>
            <a:pPr>
              <a:buNone/>
            </a:pPr>
            <a:endParaRPr lang="en-US" sz="28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40958693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 </a:t>
            </a:r>
            <a:r>
              <a:rPr lang="en-US" sz="4000" dirty="0" err="1" smtClean="0"/>
              <a:t>Struktur</a:t>
            </a:r>
            <a:r>
              <a:rPr lang="en-US" sz="4000" dirty="0" smtClean="0"/>
              <a:t> </a:t>
            </a:r>
            <a:r>
              <a:rPr lang="en-US" sz="4000" dirty="0" err="1" smtClean="0"/>
              <a:t>dan</a:t>
            </a:r>
            <a:r>
              <a:rPr lang="en-US" sz="4000" dirty="0" smtClean="0"/>
              <a:t> </a:t>
            </a:r>
            <a:r>
              <a:rPr lang="en-US" sz="4000" dirty="0" err="1" smtClean="0"/>
              <a:t>Kiat</a:t>
            </a:r>
            <a:r>
              <a:rPr lang="en-US" sz="4000" dirty="0" smtClean="0"/>
              <a:t> </a:t>
            </a:r>
            <a:r>
              <a:rPr lang="en-US" sz="4000" dirty="0" err="1" smtClean="0"/>
              <a:t>Penulisan</a:t>
            </a:r>
            <a:r>
              <a:rPr lang="en-US" sz="4000" dirty="0" smtClean="0"/>
              <a:t> </a:t>
            </a:r>
            <a:r>
              <a:rPr lang="en-US" sz="4000" dirty="0" err="1" smtClean="0"/>
              <a:t>Tesis</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669229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4.4.1 </a:t>
            </a:r>
            <a:r>
              <a:rPr lang="en-US" sz="4000" dirty="0" err="1" smtClean="0"/>
              <a:t>Judul</a:t>
            </a:r>
            <a:r>
              <a:rPr lang="en-US" sz="4000" dirty="0" smtClean="0"/>
              <a:t> </a:t>
            </a:r>
            <a:r>
              <a:rPr lang="en-US" sz="4000" dirty="0" err="1" smtClean="0"/>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6132182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Judul</a:t>
            </a:r>
            <a:r>
              <a:rPr lang="en-US" dirty="0" smtClean="0"/>
              <a:t> </a:t>
            </a:r>
            <a:r>
              <a:rPr lang="id-ID" dirty="0" smtClean="0"/>
              <a:t>Penelitian</a:t>
            </a:r>
            <a:endParaRPr lang="en-US" dirty="0"/>
          </a:p>
        </p:txBody>
      </p:sp>
      <p:sp>
        <p:nvSpPr>
          <p:cNvPr id="3" name="Content Placeholder 2"/>
          <p:cNvSpPr>
            <a:spLocks noGrp="1"/>
          </p:cNvSpPr>
          <p:nvPr>
            <p:ph idx="1"/>
          </p:nvPr>
        </p:nvSpPr>
        <p:spPr/>
        <p:txBody>
          <a:bodyPr/>
          <a:lstStyle/>
          <a:p>
            <a:r>
              <a:rPr lang="en-US" sz="2800" dirty="0" err="1" smtClean="0"/>
              <a:t>Judul</a:t>
            </a:r>
            <a:r>
              <a:rPr lang="en-US" sz="2800" dirty="0" smtClean="0"/>
              <a:t> </a:t>
            </a:r>
            <a:r>
              <a:rPr lang="en-US" sz="2800" dirty="0" err="1" smtClean="0"/>
              <a:t>penelitian</a:t>
            </a:r>
            <a:r>
              <a:rPr lang="en-US" sz="2800" dirty="0" smtClean="0"/>
              <a:t> </a:t>
            </a:r>
            <a:r>
              <a:rPr lang="en-US" sz="2800" dirty="0" err="1" smtClean="0"/>
              <a:t>sebaiknya</a:t>
            </a:r>
            <a:r>
              <a:rPr lang="en-US" sz="2800" dirty="0" smtClean="0"/>
              <a:t> </a:t>
            </a:r>
            <a:r>
              <a:rPr lang="en-US" sz="2800" dirty="0" err="1" smtClean="0"/>
              <a:t>singkat</a:t>
            </a:r>
            <a:r>
              <a:rPr lang="en-US" sz="2800" dirty="0" smtClean="0"/>
              <a:t> </a:t>
            </a:r>
            <a:r>
              <a:rPr lang="en-US" sz="2800" dirty="0" err="1" smtClean="0">
                <a:solidFill>
                  <a:srgbClr val="C00000"/>
                </a:solidFill>
              </a:rPr>
              <a:t>padat</a:t>
            </a:r>
            <a:r>
              <a:rPr lang="en-US" sz="2800" dirty="0" smtClean="0"/>
              <a:t> </a:t>
            </a:r>
            <a:r>
              <a:rPr lang="en-US" sz="2800" dirty="0" err="1" smtClean="0"/>
              <a:t>dan</a:t>
            </a:r>
            <a:r>
              <a:rPr lang="en-US" sz="2800" dirty="0" smtClean="0"/>
              <a:t> </a:t>
            </a:r>
            <a:r>
              <a:rPr lang="en-US" sz="2800" dirty="0" err="1" smtClean="0">
                <a:solidFill>
                  <a:srgbClr val="C00000"/>
                </a:solidFill>
              </a:rPr>
              <a:t>mewakili</a:t>
            </a:r>
            <a:r>
              <a:rPr lang="en-US" sz="2800" dirty="0" smtClean="0"/>
              <a:t> </a:t>
            </a:r>
            <a:r>
              <a:rPr lang="en-US" sz="2800" dirty="0" err="1" smtClean="0"/>
              <a:t>seluruh</a:t>
            </a:r>
            <a:r>
              <a:rPr lang="en-US" sz="2800" dirty="0" smtClean="0"/>
              <a:t> </a:t>
            </a:r>
            <a:r>
              <a:rPr lang="en-US" sz="2800" dirty="0" err="1" smtClean="0"/>
              <a:t>isi</a:t>
            </a:r>
            <a:r>
              <a:rPr lang="en-US" sz="2800" dirty="0" smtClean="0"/>
              <a:t> </a:t>
            </a:r>
            <a:r>
              <a:rPr lang="en-US" sz="2800" dirty="0" err="1" smtClean="0"/>
              <a:t>penelitian</a:t>
            </a:r>
            <a:r>
              <a:rPr lang="en-US" sz="2800" dirty="0" smtClean="0"/>
              <a:t> </a:t>
            </a:r>
            <a:r>
              <a:rPr lang="en-US" sz="2800" dirty="0" err="1" smtClean="0"/>
              <a:t>kita</a:t>
            </a:r>
            <a:endParaRPr lang="en-US" sz="2800" dirty="0" smtClean="0"/>
          </a:p>
          <a:p>
            <a:r>
              <a:rPr lang="en-US" sz="2800" dirty="0" err="1" smtClean="0"/>
              <a:t>Maksimal</a:t>
            </a:r>
            <a:r>
              <a:rPr lang="en-US" sz="2800" dirty="0" smtClean="0"/>
              <a:t> </a:t>
            </a:r>
            <a:r>
              <a:rPr lang="en-US" sz="2800" dirty="0" err="1" smtClean="0"/>
              <a:t>hanya</a:t>
            </a:r>
            <a:r>
              <a:rPr lang="en-US" sz="2800" dirty="0" smtClean="0"/>
              <a:t> </a:t>
            </a:r>
            <a:r>
              <a:rPr lang="en-US" sz="2800" dirty="0" err="1" smtClean="0"/>
              <a:t>terdiri</a:t>
            </a:r>
            <a:r>
              <a:rPr lang="en-US" sz="2800" dirty="0" smtClean="0"/>
              <a:t> </a:t>
            </a:r>
            <a:r>
              <a:rPr lang="en-US" sz="2800" dirty="0" err="1" smtClean="0"/>
              <a:t>dari</a:t>
            </a:r>
            <a:r>
              <a:rPr lang="en-US" sz="2800" dirty="0" smtClean="0"/>
              <a:t> </a:t>
            </a:r>
            <a:r>
              <a:rPr lang="en-US" dirty="0">
                <a:solidFill>
                  <a:srgbClr val="C00000"/>
                </a:solidFill>
              </a:rPr>
              <a:t>8</a:t>
            </a:r>
            <a:r>
              <a:rPr lang="en-US" sz="2800" dirty="0" smtClean="0">
                <a:solidFill>
                  <a:srgbClr val="C00000"/>
                </a:solidFill>
              </a:rPr>
              <a:t>-12 kata</a:t>
            </a:r>
            <a:endParaRPr lang="en-US" sz="2800" dirty="0">
              <a:solidFill>
                <a:srgbClr val="C00000"/>
              </a:solidFill>
            </a:endParaRPr>
          </a:p>
          <a:p>
            <a:r>
              <a:rPr lang="en-US" sz="2800" dirty="0" err="1" smtClean="0"/>
              <a:t>Tidak</a:t>
            </a:r>
            <a:r>
              <a:rPr lang="en-US" sz="2800" dirty="0" smtClean="0"/>
              <a:t> </a:t>
            </a:r>
            <a:r>
              <a:rPr lang="en-US" sz="2800" dirty="0" err="1"/>
              <a:t>ada</a:t>
            </a:r>
            <a:r>
              <a:rPr lang="en-US" sz="2800" dirty="0"/>
              <a:t> </a:t>
            </a:r>
            <a:r>
              <a:rPr lang="en-US" sz="2800" dirty="0" err="1">
                <a:solidFill>
                  <a:srgbClr val="C00000"/>
                </a:solidFill>
              </a:rPr>
              <a:t>singkatan</a:t>
            </a:r>
            <a:endParaRPr lang="en-US" sz="2800" dirty="0">
              <a:solidFill>
                <a:srgbClr val="C00000"/>
              </a:solidFill>
            </a:endParaRPr>
          </a:p>
          <a:p>
            <a:r>
              <a:rPr lang="en-US" sz="2800" dirty="0" err="1"/>
              <a:t>Tidak</a:t>
            </a:r>
            <a:r>
              <a:rPr lang="en-US" sz="2800" dirty="0"/>
              <a:t> </a:t>
            </a:r>
            <a:r>
              <a:rPr lang="en-US" sz="2800" dirty="0" err="1"/>
              <a:t>menggunakan</a:t>
            </a:r>
            <a:r>
              <a:rPr lang="en-US" sz="2800" dirty="0"/>
              <a:t> </a:t>
            </a:r>
            <a:r>
              <a:rPr lang="en-US" sz="2800" dirty="0">
                <a:solidFill>
                  <a:srgbClr val="C00000"/>
                </a:solidFill>
              </a:rPr>
              <a:t>kata-kata </a:t>
            </a:r>
            <a:r>
              <a:rPr lang="en-US" sz="2800" dirty="0" smtClean="0">
                <a:solidFill>
                  <a:srgbClr val="C00000"/>
                </a:solidFill>
              </a:rPr>
              <a:t>redundant </a:t>
            </a:r>
            <a:r>
              <a:rPr lang="en-US" sz="2800" dirty="0" smtClean="0"/>
              <a:t>(</a:t>
            </a:r>
            <a:r>
              <a:rPr lang="en-US" sz="2800" i="1" dirty="0" smtClean="0"/>
              <a:t>study on</a:t>
            </a:r>
            <a:r>
              <a:rPr lang="en-US" sz="2800" dirty="0" smtClean="0"/>
              <a:t>, </a:t>
            </a:r>
            <a:r>
              <a:rPr lang="en-US" sz="2800" i="1" dirty="0" smtClean="0"/>
              <a:t>research on</a:t>
            </a:r>
            <a:r>
              <a:rPr lang="en-US" sz="2800" dirty="0" smtClean="0"/>
              <a:t>, </a:t>
            </a:r>
            <a:r>
              <a:rPr lang="en-US" sz="2800" dirty="0" err="1" smtClean="0"/>
              <a:t>dsb</a:t>
            </a:r>
            <a:r>
              <a:rPr lang="en-US" sz="2800" dirty="0" smtClean="0"/>
              <a:t>)</a:t>
            </a:r>
          </a:p>
          <a:p>
            <a:r>
              <a:rPr lang="en-US" sz="2800" dirty="0" err="1" smtClean="0"/>
              <a:t>Judul</a:t>
            </a:r>
            <a:r>
              <a:rPr lang="en-US" sz="2800" dirty="0" smtClean="0"/>
              <a:t> </a:t>
            </a:r>
            <a:r>
              <a:rPr lang="en-US" sz="2800" dirty="0" err="1" smtClean="0"/>
              <a:t>penelitian</a:t>
            </a:r>
            <a:r>
              <a:rPr lang="en-US" sz="2800" dirty="0" smtClean="0"/>
              <a:t> </a:t>
            </a:r>
            <a:r>
              <a:rPr lang="en-US" sz="2800" dirty="0" err="1" smtClean="0"/>
              <a:t>wajib</a:t>
            </a:r>
            <a:r>
              <a:rPr lang="en-US" sz="2800" dirty="0" smtClean="0"/>
              <a:t> </a:t>
            </a:r>
            <a:r>
              <a:rPr lang="en-US" sz="2800" dirty="0" err="1" smtClean="0"/>
              <a:t>memuat</a:t>
            </a:r>
            <a:r>
              <a:rPr lang="en-US" sz="2800" dirty="0" smtClean="0"/>
              <a:t>:</a:t>
            </a:r>
          </a:p>
          <a:p>
            <a:pPr marL="976312" lvl="1" indent="-514350">
              <a:buFont typeface="+mj-lt"/>
              <a:buAutoNum type="arabicPeriod"/>
            </a:pPr>
            <a:r>
              <a:rPr lang="id-ID" sz="2800" dirty="0" err="1" smtClean="0">
                <a:solidFill>
                  <a:srgbClr val="C00000"/>
                </a:solidFill>
              </a:rPr>
              <a:t>Met</a:t>
            </a:r>
            <a:r>
              <a:rPr lang="en-US" sz="2800" dirty="0" smtClean="0">
                <a:solidFill>
                  <a:srgbClr val="C00000"/>
                </a:solidFill>
              </a:rPr>
              <a:t>ode yang </a:t>
            </a:r>
            <a:r>
              <a:rPr lang="en-US" sz="2800" dirty="0" err="1" smtClean="0">
                <a:solidFill>
                  <a:srgbClr val="C00000"/>
                </a:solidFill>
              </a:rPr>
              <a:t>Diusulkan</a:t>
            </a:r>
            <a:endParaRPr lang="en-US" sz="2800" dirty="0" smtClean="0"/>
          </a:p>
          <a:p>
            <a:pPr marL="976312" lvl="1" indent="-514350">
              <a:buFont typeface="+mj-lt"/>
              <a:buAutoNum type="arabicPeriod"/>
            </a:pPr>
            <a:r>
              <a:rPr lang="en-US" sz="2800" dirty="0" err="1" smtClean="0">
                <a:solidFill>
                  <a:srgbClr val="0070C0"/>
                </a:solidFill>
              </a:rPr>
              <a:t>Tujuan</a:t>
            </a:r>
            <a:r>
              <a:rPr lang="en-US" sz="2800" dirty="0" smtClean="0">
                <a:solidFill>
                  <a:srgbClr val="0070C0"/>
                </a:solidFill>
              </a:rPr>
              <a:t> </a:t>
            </a:r>
            <a:r>
              <a:rPr lang="id-ID" sz="2800" dirty="0">
                <a:solidFill>
                  <a:srgbClr val="0070C0"/>
                </a:solidFill>
              </a:rPr>
              <a:t>P</a:t>
            </a:r>
            <a:r>
              <a:rPr lang="en-US" sz="2800" dirty="0" err="1" smtClean="0">
                <a:solidFill>
                  <a:srgbClr val="0070C0"/>
                </a:solidFill>
              </a:rPr>
              <a:t>enelitan</a:t>
            </a:r>
            <a:endParaRPr lang="en-US" sz="2800" dirty="0" smtClean="0">
              <a:solidFill>
                <a:srgbClr val="0070C0"/>
              </a:solidFill>
            </a:endParaRPr>
          </a:p>
          <a:p>
            <a:pPr marL="976312" lvl="1" indent="-514350">
              <a:buFont typeface="+mj-lt"/>
              <a:buAutoNum type="arabicPeriod"/>
            </a:pPr>
            <a:r>
              <a:rPr lang="en-US" sz="2800" dirty="0" err="1" smtClean="0">
                <a:solidFill>
                  <a:srgbClr val="00B050"/>
                </a:solidFill>
              </a:rPr>
              <a:t>Obyek</a:t>
            </a:r>
            <a:r>
              <a:rPr lang="en-US" sz="2800" dirty="0" smtClean="0">
                <a:solidFill>
                  <a:srgbClr val="00B050"/>
                </a:solidFill>
              </a:rPr>
              <a:t> </a:t>
            </a:r>
            <a:r>
              <a:rPr lang="en-US" sz="2800" dirty="0" err="1" smtClean="0">
                <a:solidFill>
                  <a:srgbClr val="00B050"/>
                </a:solidFill>
              </a:rPr>
              <a:t>Penelitian</a:t>
            </a:r>
            <a:endParaRPr lang="en-US" sz="2800" dirty="0">
              <a:solidFill>
                <a:srgbClr val="00B05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3105488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Judul</a:t>
            </a:r>
            <a:r>
              <a:rPr lang="en-US" dirty="0"/>
              <a:t> </a:t>
            </a:r>
            <a:r>
              <a:rPr lang="id-ID" dirty="0"/>
              <a:t>Penelitian</a:t>
            </a:r>
          </a:p>
        </p:txBody>
      </p:sp>
      <p:sp>
        <p:nvSpPr>
          <p:cNvPr id="3" name="Content Placeholder 2"/>
          <p:cNvSpPr>
            <a:spLocks noGrp="1"/>
          </p:cNvSpPr>
          <p:nvPr>
            <p:ph idx="1"/>
          </p:nvPr>
        </p:nvSpPr>
        <p:spPr/>
        <p:txBody>
          <a:bodyPr/>
          <a:lstStyle/>
          <a:p>
            <a:r>
              <a:rPr lang="id-ID" dirty="0"/>
              <a:t>Hindari kata “berbasis”, harus lebih jelas sebenarnya </a:t>
            </a:r>
            <a:r>
              <a:rPr lang="en-US" dirty="0" err="1" smtClean="0"/>
              <a:t>tujuan</a:t>
            </a:r>
            <a:r>
              <a:rPr lang="en-US" dirty="0" smtClean="0"/>
              <a:t> </a:t>
            </a:r>
            <a:r>
              <a:rPr lang="en-US" dirty="0" err="1" smtClean="0"/>
              <a:t>apa</a:t>
            </a:r>
            <a:r>
              <a:rPr lang="id-ID" dirty="0" smtClean="0"/>
              <a:t>, </a:t>
            </a:r>
            <a:r>
              <a:rPr lang="id-ID" dirty="0"/>
              <a:t>masalahnya apa, dan solusinya </a:t>
            </a:r>
            <a:r>
              <a:rPr lang="id-ID" dirty="0" err="1"/>
              <a:t>yg</a:t>
            </a:r>
            <a:r>
              <a:rPr lang="id-ID" dirty="0"/>
              <a:t> ditawarkan juga apa</a:t>
            </a:r>
          </a:p>
          <a:p>
            <a:pPr lvl="1"/>
            <a:r>
              <a:rPr lang="id-ID" dirty="0"/>
              <a:t>Prediksi Produksi Padi dengan Menggunakan SVM berbasis PSO (</a:t>
            </a:r>
            <a:r>
              <a:rPr lang="id-ID" sz="3200" dirty="0">
                <a:solidFill>
                  <a:srgbClr val="C00000"/>
                </a:solidFill>
              </a:rPr>
              <a:t>X</a:t>
            </a:r>
            <a:r>
              <a:rPr lang="id-ID" dirty="0"/>
              <a:t>)</a:t>
            </a:r>
          </a:p>
          <a:p>
            <a:pPr lvl="1"/>
            <a:r>
              <a:rPr lang="id-ID" dirty="0"/>
              <a:t>Pemilihan Parameter pada SVM dengan menggunakan PSO untuk Prediksi Produksi Padi (</a:t>
            </a:r>
            <a:r>
              <a:rPr lang="id-ID" sz="3200" dirty="0">
                <a:solidFill>
                  <a:srgbClr val="00B050"/>
                </a:solidFill>
              </a:rPr>
              <a:t>O</a:t>
            </a:r>
            <a:r>
              <a:rPr lang="id-ID" dirty="0"/>
              <a:t>)</a:t>
            </a:r>
          </a:p>
          <a:p>
            <a:endParaRPr lang="id-ID"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241822952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id-ID" dirty="0" smtClean="0"/>
              <a:t>Judul Penelitian</a:t>
            </a:r>
            <a:endParaRPr lang="id-ID" dirty="0"/>
          </a:p>
        </p:txBody>
      </p:sp>
      <p:sp>
        <p:nvSpPr>
          <p:cNvPr id="3" name="Content Placeholder 2"/>
          <p:cNvSpPr>
            <a:spLocks noGrp="1"/>
          </p:cNvSpPr>
          <p:nvPr>
            <p:ph idx="1"/>
          </p:nvPr>
        </p:nvSpPr>
        <p:spPr>
          <a:xfrm>
            <a:off x="266700" y="1435768"/>
            <a:ext cx="8610600" cy="5410200"/>
          </a:xfrm>
        </p:spPr>
        <p:txBody>
          <a:bodyPr/>
          <a:lstStyle/>
          <a:p>
            <a:pPr algn="ctr">
              <a:buNone/>
            </a:pPr>
            <a:r>
              <a:rPr lang="en-US" sz="2800" b="1" dirty="0" err="1" smtClean="0">
                <a:solidFill>
                  <a:srgbClr val="C00000"/>
                </a:solidFill>
                <a:effectLst/>
              </a:rPr>
              <a:t>Metode</a:t>
            </a:r>
            <a:r>
              <a:rPr lang="en-US" sz="2800" b="1" dirty="0" smtClean="0">
                <a:solidFill>
                  <a:srgbClr val="0070C0"/>
                </a:solidFill>
                <a:effectLst/>
              </a:rPr>
              <a:t>	</a:t>
            </a:r>
            <a:r>
              <a:rPr lang="id-ID" sz="2800" b="1" dirty="0"/>
              <a:t> </a:t>
            </a:r>
            <a:r>
              <a:rPr lang="id-ID" sz="2800" b="1" dirty="0" smtClean="0"/>
              <a:t>                </a:t>
            </a:r>
            <a:r>
              <a:rPr lang="id-ID" sz="2800" b="1" dirty="0" smtClean="0">
                <a:solidFill>
                  <a:srgbClr val="0070C0"/>
                </a:solidFill>
                <a:effectLst/>
              </a:rPr>
              <a:t>Tujuan</a:t>
            </a:r>
            <a:r>
              <a:rPr lang="id-ID" sz="2800" b="1" dirty="0" smtClean="0">
                <a:effectLst/>
              </a:rPr>
              <a:t>  </a:t>
            </a:r>
            <a:r>
              <a:rPr lang="en-US" sz="2800" b="1" dirty="0" smtClean="0">
                <a:effectLst/>
              </a:rPr>
              <a:t>			</a:t>
            </a:r>
            <a:r>
              <a:rPr lang="en-US" sz="2800" b="1" dirty="0" err="1" smtClean="0">
                <a:solidFill>
                  <a:srgbClr val="00B050"/>
                </a:solidFill>
                <a:effectLst/>
              </a:rPr>
              <a:t>Obyek</a:t>
            </a:r>
            <a:endParaRPr lang="id-ID" sz="2800" b="1" dirty="0" smtClean="0">
              <a:solidFill>
                <a:srgbClr val="00B050"/>
              </a:solidFill>
              <a:effectLst/>
            </a:endParaRPr>
          </a:p>
          <a:p>
            <a:pPr>
              <a:buNone/>
            </a:pPr>
            <a:endParaRPr lang="en-US" sz="1400" dirty="0" smtClean="0">
              <a:solidFill>
                <a:srgbClr val="C00000"/>
              </a:solidFill>
              <a:effectLst/>
            </a:endParaRPr>
          </a:p>
          <a:p>
            <a:pPr>
              <a:buNone/>
            </a:pPr>
            <a:endParaRPr lang="id-ID" sz="1400" dirty="0" smtClean="0">
              <a:solidFill>
                <a:srgbClr val="C00000"/>
              </a:solidFill>
              <a:effectLst/>
            </a:endParaRPr>
          </a:p>
          <a:p>
            <a:r>
              <a:rPr lang="en-US" sz="2800" dirty="0" err="1" smtClean="0">
                <a:effectLst/>
              </a:rPr>
              <a:t>Penerapan</a:t>
            </a:r>
            <a:r>
              <a:rPr lang="en-US" sz="2800" dirty="0" smtClean="0">
                <a:effectLst/>
              </a:rPr>
              <a:t> </a:t>
            </a:r>
            <a:r>
              <a:rPr lang="en-US" sz="2800" dirty="0" err="1" smtClean="0">
                <a:solidFill>
                  <a:srgbClr val="C00000"/>
                </a:solidFill>
              </a:rPr>
              <a:t>Algoritma</a:t>
            </a:r>
            <a:r>
              <a:rPr lang="en-US" sz="2800" dirty="0" smtClean="0">
                <a:solidFill>
                  <a:srgbClr val="C00000"/>
                </a:solidFill>
              </a:rPr>
              <a:t> </a:t>
            </a:r>
            <a:r>
              <a:rPr lang="en-US" sz="2800" dirty="0" err="1" smtClean="0">
                <a:solidFill>
                  <a:srgbClr val="C00000"/>
                </a:solidFill>
              </a:rPr>
              <a:t>Semut</a:t>
            </a:r>
            <a:r>
              <a:rPr lang="en-US" sz="2800" dirty="0" smtClean="0">
                <a:solidFill>
                  <a:srgbClr val="C00000"/>
                </a:solidFill>
              </a:rPr>
              <a:t> </a:t>
            </a:r>
            <a:r>
              <a:rPr lang="en-US" sz="2800" dirty="0" err="1" smtClean="0">
                <a:solidFill>
                  <a:srgbClr val="0070C0"/>
                </a:solidFill>
              </a:rPr>
              <a:t>untuk</a:t>
            </a:r>
            <a:r>
              <a:rPr lang="en-US" sz="2800" dirty="0" smtClean="0">
                <a:solidFill>
                  <a:srgbClr val="0070C0"/>
                </a:solidFill>
              </a:rPr>
              <a:t> </a:t>
            </a:r>
            <a:r>
              <a:rPr lang="en-US" sz="2800" dirty="0" err="1" smtClean="0">
                <a:solidFill>
                  <a:srgbClr val="0070C0"/>
                </a:solidFill>
                <a:effectLst/>
              </a:rPr>
              <a:t>Pemilihan</a:t>
            </a:r>
            <a:r>
              <a:rPr lang="en-US" sz="2800" dirty="0" smtClean="0">
                <a:solidFill>
                  <a:srgbClr val="0070C0"/>
                </a:solidFill>
                <a:effectLst/>
              </a:rPr>
              <a:t> </a:t>
            </a:r>
            <a:r>
              <a:rPr lang="en-US" sz="2800" dirty="0" err="1" smtClean="0">
                <a:solidFill>
                  <a:srgbClr val="0070C0"/>
                </a:solidFill>
                <a:effectLst/>
              </a:rPr>
              <a:t>Arsitektur</a:t>
            </a:r>
            <a:r>
              <a:rPr lang="en-US" sz="2800" dirty="0" smtClean="0">
                <a:solidFill>
                  <a:srgbClr val="0070C0"/>
                </a:solidFill>
                <a:effectLst/>
              </a:rPr>
              <a:t> </a:t>
            </a:r>
            <a:r>
              <a:rPr lang="en-US" sz="2800" dirty="0" err="1" smtClean="0">
                <a:solidFill>
                  <a:srgbClr val="0070C0"/>
                </a:solidFill>
                <a:effectLst/>
              </a:rPr>
              <a:t>Jaringa</a:t>
            </a:r>
            <a:r>
              <a:rPr lang="en-US" sz="2800" dirty="0" err="1" smtClean="0">
                <a:solidFill>
                  <a:srgbClr val="0070C0"/>
                </a:solidFill>
              </a:rPr>
              <a:t>n</a:t>
            </a:r>
            <a:r>
              <a:rPr lang="en-US" sz="2800" dirty="0" smtClean="0">
                <a:solidFill>
                  <a:srgbClr val="0070C0"/>
                </a:solidFill>
              </a:rPr>
              <a:t> </a:t>
            </a:r>
            <a:r>
              <a:rPr lang="en-US" sz="2800" dirty="0" err="1" smtClean="0">
                <a:solidFill>
                  <a:srgbClr val="0070C0"/>
                </a:solidFill>
              </a:rPr>
              <a:t>pada</a:t>
            </a:r>
            <a:r>
              <a:rPr lang="en-US" sz="2800" dirty="0" smtClean="0">
                <a:solidFill>
                  <a:srgbClr val="0070C0"/>
                </a:solidFill>
              </a:rPr>
              <a:t> Neural Network</a:t>
            </a:r>
            <a:r>
              <a:rPr lang="en-US" sz="2800" dirty="0" smtClean="0">
                <a:solidFill>
                  <a:srgbClr val="00B050"/>
                </a:solidFill>
              </a:rPr>
              <a:t> </a:t>
            </a:r>
            <a:r>
              <a:rPr lang="en-US" sz="2800" dirty="0" err="1" smtClean="0">
                <a:effectLst/>
              </a:rPr>
              <a:t>untuk</a:t>
            </a:r>
            <a:r>
              <a:rPr lang="en-US" sz="2800" dirty="0" smtClean="0">
                <a:effectLst/>
              </a:rPr>
              <a:t>  </a:t>
            </a:r>
            <a:r>
              <a:rPr lang="en-US" sz="2800" dirty="0" err="1" smtClean="0">
                <a:solidFill>
                  <a:srgbClr val="00B050"/>
                </a:solidFill>
                <a:effectLst/>
              </a:rPr>
              <a:t>Pengujian</a:t>
            </a:r>
            <a:r>
              <a:rPr lang="en-US" sz="2800" dirty="0" smtClean="0">
                <a:solidFill>
                  <a:srgbClr val="00B050"/>
                </a:solidFill>
                <a:effectLst/>
              </a:rPr>
              <a:t> </a:t>
            </a:r>
            <a:r>
              <a:rPr lang="id-ID" sz="2800" dirty="0" smtClean="0">
                <a:solidFill>
                  <a:srgbClr val="00B050"/>
                </a:solidFill>
                <a:effectLst/>
              </a:rPr>
              <a:t>Software Metode </a:t>
            </a:r>
            <a:r>
              <a:rPr lang="en-US" sz="2800" dirty="0" err="1" smtClean="0">
                <a:solidFill>
                  <a:srgbClr val="00B050"/>
                </a:solidFill>
                <a:effectLst/>
              </a:rPr>
              <a:t>Blackbox</a:t>
            </a:r>
            <a:r>
              <a:rPr lang="en-US" sz="2800" dirty="0" smtClean="0">
                <a:solidFill>
                  <a:srgbClr val="00B050"/>
                </a:solidFill>
                <a:effectLst/>
              </a:rPr>
              <a:t> </a:t>
            </a:r>
          </a:p>
          <a:p>
            <a:r>
              <a:rPr lang="en-US" sz="2800" dirty="0" err="1" smtClean="0">
                <a:effectLst/>
              </a:rPr>
              <a:t>Penerapan</a:t>
            </a:r>
            <a:r>
              <a:rPr lang="en-US" sz="2800" dirty="0" smtClean="0">
                <a:effectLst/>
              </a:rPr>
              <a:t> </a:t>
            </a:r>
            <a:r>
              <a:rPr lang="en-US" sz="2800" dirty="0" err="1">
                <a:solidFill>
                  <a:srgbClr val="C00000"/>
                </a:solidFill>
                <a:effectLst/>
              </a:rPr>
              <a:t>Algoritma</a:t>
            </a:r>
            <a:r>
              <a:rPr lang="en-US" sz="2800" dirty="0">
                <a:solidFill>
                  <a:srgbClr val="C00000"/>
                </a:solidFill>
                <a:effectLst/>
              </a:rPr>
              <a:t> A* </a:t>
            </a:r>
            <a:r>
              <a:rPr lang="id-ID" sz="2800" dirty="0" smtClean="0">
                <a:solidFill>
                  <a:srgbClr val="C00000"/>
                </a:solidFill>
                <a:effectLst/>
              </a:rPr>
              <a:t>yang Diperbaiki </a:t>
            </a:r>
            <a:r>
              <a:rPr lang="en-US" sz="2800" dirty="0" err="1" smtClean="0">
                <a:effectLst/>
              </a:rPr>
              <a:t>untuk</a:t>
            </a:r>
            <a:r>
              <a:rPr lang="en-US" sz="2800" dirty="0" smtClean="0">
                <a:effectLst/>
              </a:rPr>
              <a:t> </a:t>
            </a:r>
            <a:r>
              <a:rPr lang="en-US" sz="2800" dirty="0" err="1">
                <a:solidFill>
                  <a:srgbClr val="0070C0"/>
                </a:solidFill>
                <a:effectLst/>
              </a:rPr>
              <a:t>Pencarian</a:t>
            </a:r>
            <a:r>
              <a:rPr lang="en-US" sz="2800" dirty="0">
                <a:solidFill>
                  <a:srgbClr val="0070C0"/>
                </a:solidFill>
                <a:effectLst/>
              </a:rPr>
              <a:t> </a:t>
            </a:r>
            <a:r>
              <a:rPr lang="en-US" sz="2800" dirty="0" err="1">
                <a:solidFill>
                  <a:srgbClr val="0070C0"/>
                </a:solidFill>
                <a:effectLst/>
              </a:rPr>
              <a:t>Tempat</a:t>
            </a:r>
            <a:r>
              <a:rPr lang="en-US" sz="2800" dirty="0">
                <a:solidFill>
                  <a:srgbClr val="0070C0"/>
                </a:solidFill>
                <a:effectLst/>
              </a:rPr>
              <a:t> </a:t>
            </a:r>
            <a:r>
              <a:rPr lang="en-US" sz="2800" dirty="0" err="1">
                <a:solidFill>
                  <a:srgbClr val="0070C0"/>
                </a:solidFill>
                <a:effectLst/>
              </a:rPr>
              <a:t>Parkir</a:t>
            </a:r>
            <a:r>
              <a:rPr lang="en-US" sz="2800" dirty="0">
                <a:solidFill>
                  <a:srgbClr val="0070C0"/>
                </a:solidFill>
                <a:effectLst/>
              </a:rPr>
              <a:t> </a:t>
            </a:r>
            <a:r>
              <a:rPr lang="en-US" sz="2800" dirty="0" err="1">
                <a:solidFill>
                  <a:srgbClr val="0070C0"/>
                </a:solidFill>
                <a:effectLst/>
              </a:rPr>
              <a:t>Kosong</a:t>
            </a:r>
            <a:r>
              <a:rPr lang="en-US" sz="2800" dirty="0">
                <a:solidFill>
                  <a:srgbClr val="0070C0"/>
                </a:solidFill>
                <a:effectLst/>
              </a:rPr>
              <a:t> </a:t>
            </a:r>
            <a:r>
              <a:rPr lang="en-US" sz="2800" dirty="0">
                <a:effectLst/>
              </a:rPr>
              <a:t>di </a:t>
            </a:r>
            <a:r>
              <a:rPr lang="en-US" sz="2800" dirty="0">
                <a:solidFill>
                  <a:srgbClr val="00B050"/>
                </a:solidFill>
                <a:effectLst/>
              </a:rPr>
              <a:t>Mal </a:t>
            </a:r>
            <a:r>
              <a:rPr lang="en-US" sz="2800" dirty="0" err="1">
                <a:solidFill>
                  <a:srgbClr val="00B050"/>
                </a:solidFill>
                <a:effectLst/>
              </a:rPr>
              <a:t>dan</a:t>
            </a:r>
            <a:r>
              <a:rPr lang="en-US" sz="2800" dirty="0">
                <a:solidFill>
                  <a:srgbClr val="00B050"/>
                </a:solidFill>
                <a:effectLst/>
              </a:rPr>
              <a:t> </a:t>
            </a:r>
            <a:r>
              <a:rPr lang="en-US" sz="2800" dirty="0" err="1">
                <a:solidFill>
                  <a:srgbClr val="00B050"/>
                </a:solidFill>
                <a:effectLst/>
              </a:rPr>
              <a:t>Supermaket</a:t>
            </a:r>
            <a:endParaRPr lang="id-ID" sz="2800" dirty="0">
              <a:solidFill>
                <a:srgbClr val="00B050"/>
              </a:solidFill>
              <a:effectLst/>
            </a:endParaRPr>
          </a:p>
          <a:p>
            <a:r>
              <a:rPr lang="en-US" sz="2800" dirty="0" err="1" smtClean="0">
                <a:solidFill>
                  <a:srgbClr val="C00000"/>
                </a:solidFill>
                <a:effectLst/>
              </a:rPr>
              <a:t>Penggabungan</a:t>
            </a:r>
            <a:r>
              <a:rPr lang="en-US" sz="2800" dirty="0" smtClean="0">
                <a:solidFill>
                  <a:srgbClr val="C00000"/>
                </a:solidFill>
                <a:effectLst/>
              </a:rPr>
              <a:t> Forward Selection </a:t>
            </a:r>
            <a:r>
              <a:rPr lang="en-US" sz="2800" dirty="0" err="1" smtClean="0">
                <a:solidFill>
                  <a:srgbClr val="C00000"/>
                </a:solidFill>
                <a:effectLst/>
              </a:rPr>
              <a:t>dan</a:t>
            </a:r>
            <a:r>
              <a:rPr lang="en-US" sz="2800" dirty="0" smtClean="0">
                <a:solidFill>
                  <a:srgbClr val="C00000"/>
                </a:solidFill>
                <a:effectLst/>
              </a:rPr>
              <a:t> Backward Elimination </a:t>
            </a:r>
            <a:r>
              <a:rPr lang="en-US" sz="2800" dirty="0" err="1" smtClean="0">
                <a:effectLst/>
              </a:rPr>
              <a:t>untuk</a:t>
            </a:r>
            <a:r>
              <a:rPr lang="en-US" sz="2800" dirty="0" smtClean="0">
                <a:effectLst/>
              </a:rPr>
              <a:t> </a:t>
            </a:r>
            <a:r>
              <a:rPr lang="en-US" sz="2800" dirty="0" err="1" smtClean="0">
                <a:solidFill>
                  <a:srgbClr val="0070C0"/>
                </a:solidFill>
                <a:effectLst/>
              </a:rPr>
              <a:t>Pemilihan</a:t>
            </a:r>
            <a:r>
              <a:rPr lang="en-US" sz="2800" dirty="0" smtClean="0">
                <a:solidFill>
                  <a:srgbClr val="0070C0"/>
                </a:solidFill>
                <a:effectLst/>
              </a:rPr>
              <a:t> </a:t>
            </a:r>
            <a:r>
              <a:rPr lang="en-US" sz="2800" dirty="0" err="1" smtClean="0">
                <a:solidFill>
                  <a:srgbClr val="0070C0"/>
                </a:solidFill>
                <a:effectLst/>
              </a:rPr>
              <a:t>Fitur</a:t>
            </a:r>
            <a:r>
              <a:rPr lang="en-US" sz="2800" dirty="0" smtClean="0">
                <a:solidFill>
                  <a:srgbClr val="0070C0"/>
                </a:solidFill>
                <a:effectLst/>
              </a:rPr>
              <a:t> </a:t>
            </a:r>
            <a:r>
              <a:rPr lang="en-US" sz="2800" dirty="0" err="1" smtClean="0">
                <a:effectLst/>
              </a:rPr>
              <a:t>pada</a:t>
            </a:r>
            <a:r>
              <a:rPr lang="en-US" sz="2800" dirty="0" smtClean="0">
                <a:effectLst/>
              </a:rPr>
              <a:t> </a:t>
            </a:r>
            <a:r>
              <a:rPr lang="en-US" sz="2800" dirty="0" err="1" smtClean="0">
                <a:solidFill>
                  <a:srgbClr val="00B050"/>
                </a:solidFill>
                <a:effectLst/>
              </a:rPr>
              <a:t>Prediksi</a:t>
            </a:r>
            <a:r>
              <a:rPr lang="en-US" sz="2800" dirty="0" smtClean="0">
                <a:solidFill>
                  <a:srgbClr val="00B050"/>
                </a:solidFill>
                <a:effectLst/>
              </a:rPr>
              <a:t> </a:t>
            </a:r>
            <a:r>
              <a:rPr lang="en-US" sz="2800" dirty="0" err="1" smtClean="0">
                <a:solidFill>
                  <a:srgbClr val="00B050"/>
                </a:solidFill>
                <a:effectLst/>
              </a:rPr>
              <a:t>Mahasiswa</a:t>
            </a:r>
            <a:r>
              <a:rPr lang="en-US" sz="2800" dirty="0" smtClean="0">
                <a:solidFill>
                  <a:srgbClr val="00B050"/>
                </a:solidFill>
                <a:effectLst/>
              </a:rPr>
              <a:t> DO </a:t>
            </a:r>
            <a:r>
              <a:rPr lang="en-US" sz="2800" dirty="0" err="1" smtClean="0">
                <a:effectLst/>
              </a:rPr>
              <a:t>dengan</a:t>
            </a:r>
            <a:r>
              <a:rPr lang="en-US" sz="2800" dirty="0" smtClean="0">
                <a:effectLst/>
              </a:rPr>
              <a:t> </a:t>
            </a:r>
            <a:r>
              <a:rPr lang="en-US" sz="2800" dirty="0" err="1" smtClean="0">
                <a:effectLst/>
              </a:rPr>
              <a:t>menggunakan</a:t>
            </a:r>
            <a:r>
              <a:rPr lang="en-US" sz="2800" dirty="0" smtClean="0">
                <a:effectLst/>
              </a:rPr>
              <a:t> </a:t>
            </a:r>
            <a:r>
              <a:rPr lang="en-US" sz="2800" dirty="0" err="1" smtClean="0">
                <a:effectLst/>
              </a:rPr>
              <a:t>Algoritma</a:t>
            </a:r>
            <a:r>
              <a:rPr lang="en-US" sz="2800" dirty="0" smtClean="0">
                <a:effectLst/>
              </a:rPr>
              <a:t> C4.5</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354520055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800" dirty="0" smtClean="0"/>
              <a:t>4. </a:t>
            </a:r>
            <a:r>
              <a:rPr lang="en-US" sz="4800" dirty="0" err="1" smtClean="0"/>
              <a:t>Penulisan</a:t>
            </a:r>
            <a:r>
              <a:rPr lang="en-US" sz="4800" dirty="0" smtClean="0"/>
              <a:t> </a:t>
            </a:r>
            <a:r>
              <a:rPr lang="en-US" sz="4800" dirty="0" err="1" smtClean="0"/>
              <a:t>Ilmiah</a:t>
            </a:r>
            <a:r>
              <a:rPr lang="en-US" sz="4800" dirty="0" smtClean="0"/>
              <a:t> </a:t>
            </a:r>
            <a:r>
              <a:rPr lang="en-US" sz="4800" dirty="0" err="1" smtClean="0"/>
              <a:t>dan</a:t>
            </a:r>
            <a:r>
              <a:rPr lang="en-US" sz="4800" dirty="0"/>
              <a:t/>
            </a:r>
            <a:br>
              <a:rPr lang="en-US" sz="4800" dirty="0"/>
            </a:br>
            <a:r>
              <a:rPr lang="en-US" sz="4800" dirty="0" smtClean="0"/>
              <a:t>    </a:t>
            </a:r>
            <a:r>
              <a:rPr lang="en-US" sz="4800" dirty="0" err="1" smtClean="0"/>
              <a:t>Publikasi</a:t>
            </a:r>
            <a:r>
              <a:rPr lang="en-US" sz="4800" dirty="0" smtClean="0"/>
              <a:t> </a:t>
            </a:r>
            <a:r>
              <a:rPr lang="en-US" sz="4800" dirty="0" err="1" smtClean="0"/>
              <a:t>Penelitian</a:t>
            </a:r>
            <a:endParaRPr lang="en-US" sz="4800" dirty="0"/>
          </a:p>
        </p:txBody>
      </p:sp>
      <p:sp>
        <p:nvSpPr>
          <p:cNvPr id="3" name="Text Placeholder 2"/>
          <p:cNvSpPr>
            <a:spLocks noGrp="1"/>
          </p:cNvSpPr>
          <p:nvPr>
            <p:ph type="body" idx="1"/>
          </p:nvPr>
        </p:nvSpPr>
        <p:spPr>
          <a:xfrm>
            <a:off x="623888" y="4495800"/>
            <a:ext cx="7886700" cy="1887085"/>
          </a:xfrm>
        </p:spPr>
        <p:txBody>
          <a:bodyPr>
            <a:noAutofit/>
          </a:bodyPr>
          <a:lstStyle/>
          <a:p>
            <a:r>
              <a:rPr lang="en-US" sz="2000" dirty="0" smtClean="0"/>
              <a:t>4.1 </a:t>
            </a:r>
            <a:r>
              <a:rPr lang="en-US" sz="2000" dirty="0" err="1" smtClean="0"/>
              <a:t>Mengapa</a:t>
            </a:r>
            <a:r>
              <a:rPr lang="en-US" sz="2000" dirty="0" smtClean="0"/>
              <a:t> </a:t>
            </a:r>
            <a:r>
              <a:rPr lang="en-US" sz="2000" dirty="0" err="1" smtClean="0"/>
              <a:t>Melakukan</a:t>
            </a:r>
            <a:r>
              <a:rPr lang="en-US" sz="2000" dirty="0" smtClean="0"/>
              <a:t> </a:t>
            </a:r>
            <a:r>
              <a:rPr lang="en-US" sz="2000" dirty="0" err="1" smtClean="0"/>
              <a:t>Publikasi</a:t>
            </a:r>
            <a:r>
              <a:rPr lang="en-US" sz="2000" dirty="0" smtClean="0"/>
              <a:t> </a:t>
            </a:r>
            <a:r>
              <a:rPr lang="en-US" sz="2000" dirty="0" err="1" smtClean="0"/>
              <a:t>Ilmiah</a:t>
            </a:r>
            <a:r>
              <a:rPr lang="en-US" sz="2000" dirty="0" smtClean="0"/>
              <a:t>?</a:t>
            </a:r>
          </a:p>
          <a:p>
            <a:r>
              <a:rPr lang="en-US" sz="2000" dirty="0" smtClean="0"/>
              <a:t>4.2 </a:t>
            </a:r>
            <a:r>
              <a:rPr lang="en-US" sz="2000" dirty="0" err="1"/>
              <a:t>Teknik</a:t>
            </a:r>
            <a:r>
              <a:rPr lang="en-US" sz="2000" dirty="0"/>
              <a:t> </a:t>
            </a:r>
            <a:r>
              <a:rPr lang="en-US" sz="2000" dirty="0" err="1"/>
              <a:t>Pengambilan</a:t>
            </a:r>
            <a:r>
              <a:rPr lang="en-US" sz="2000" dirty="0"/>
              <a:t> </a:t>
            </a:r>
            <a:r>
              <a:rPr lang="en-US" sz="2000" dirty="0" err="1"/>
              <a:t>Sitasi</a:t>
            </a:r>
            <a:r>
              <a:rPr lang="en-US" sz="2000" dirty="0"/>
              <a:t> (</a:t>
            </a:r>
            <a:r>
              <a:rPr lang="en-US" sz="2000" i="1" dirty="0"/>
              <a:t>Citation</a:t>
            </a:r>
            <a:r>
              <a:rPr lang="en-US" sz="2000" dirty="0" smtClean="0"/>
              <a:t>)</a:t>
            </a:r>
          </a:p>
          <a:p>
            <a:r>
              <a:rPr lang="en-US" sz="2000" dirty="0" smtClean="0"/>
              <a:t>4.3 </a:t>
            </a:r>
            <a:r>
              <a:rPr lang="en-US" sz="2000" dirty="0"/>
              <a:t>Standard </a:t>
            </a:r>
            <a:r>
              <a:rPr lang="en-US" sz="2000" dirty="0" err="1"/>
              <a:t>Penulisan</a:t>
            </a:r>
            <a:r>
              <a:rPr lang="en-US" sz="2000" dirty="0"/>
              <a:t> </a:t>
            </a:r>
            <a:r>
              <a:rPr lang="en-US" sz="2000" dirty="0" err="1" smtClean="0"/>
              <a:t>Referensi</a:t>
            </a:r>
            <a:endParaRPr lang="en-US" sz="2000" dirty="0" smtClean="0"/>
          </a:p>
          <a:p>
            <a:r>
              <a:rPr lang="en-US" sz="2000" dirty="0" smtClean="0"/>
              <a:t>4.4 </a:t>
            </a:r>
            <a:r>
              <a:rPr lang="en-US" sz="2000" dirty="0" err="1"/>
              <a:t>Struktur</a:t>
            </a:r>
            <a:r>
              <a:rPr lang="en-US" sz="2000" dirty="0"/>
              <a:t> </a:t>
            </a:r>
            <a:r>
              <a:rPr lang="en-US" sz="2000" dirty="0" err="1"/>
              <a:t>dan</a:t>
            </a:r>
            <a:r>
              <a:rPr lang="en-US" sz="2000" dirty="0"/>
              <a:t> </a:t>
            </a:r>
            <a:r>
              <a:rPr lang="en-US" sz="2000" dirty="0" err="1"/>
              <a:t>Kiat</a:t>
            </a:r>
            <a:r>
              <a:rPr lang="en-US" sz="2000" dirty="0"/>
              <a:t> </a:t>
            </a:r>
            <a:r>
              <a:rPr lang="en-US" sz="2000" dirty="0" err="1"/>
              <a:t>Penulisan</a:t>
            </a:r>
            <a:r>
              <a:rPr lang="en-US" sz="2000" dirty="0"/>
              <a:t> </a:t>
            </a:r>
            <a:r>
              <a:rPr lang="en-US" sz="2000" dirty="0" err="1" smtClean="0"/>
              <a:t>Tesis</a:t>
            </a:r>
            <a:endParaRPr lang="en-US" sz="2000" dirty="0" smtClean="0"/>
          </a:p>
          <a:p>
            <a:r>
              <a:rPr lang="en-US" sz="2000" dirty="0"/>
              <a:t>4.5 </a:t>
            </a:r>
            <a:r>
              <a:rPr lang="en-US" sz="2000" dirty="0" err="1"/>
              <a:t>Kiat</a:t>
            </a:r>
            <a:r>
              <a:rPr lang="en-US" sz="2000" dirty="0"/>
              <a:t> </a:t>
            </a:r>
            <a:r>
              <a:rPr lang="en-US" sz="2000" dirty="0" err="1"/>
              <a:t>dan</a:t>
            </a:r>
            <a:r>
              <a:rPr lang="en-US" sz="2000" dirty="0"/>
              <a:t> </a:t>
            </a:r>
            <a:r>
              <a:rPr lang="en-US" sz="2000" dirty="0" err="1"/>
              <a:t>Prosedur</a:t>
            </a:r>
            <a:r>
              <a:rPr lang="en-US" sz="2000" dirty="0"/>
              <a:t> </a:t>
            </a:r>
            <a:r>
              <a:rPr lang="en-US" sz="2000" dirty="0" err="1"/>
              <a:t>Publikasi</a:t>
            </a:r>
            <a:r>
              <a:rPr lang="en-US" sz="2000" dirty="0"/>
              <a:t> </a:t>
            </a:r>
            <a:r>
              <a:rPr lang="en-US" sz="2000" dirty="0" err="1"/>
              <a:t>Ilmiah</a:t>
            </a:r>
            <a:r>
              <a:rPr lang="en-US" sz="2000" dirty="0"/>
              <a:t> </a:t>
            </a:r>
            <a:r>
              <a:rPr lang="en-US" sz="2000" dirty="0" err="1"/>
              <a:t>untuk</a:t>
            </a:r>
            <a:r>
              <a:rPr lang="en-US" sz="2000" dirty="0"/>
              <a:t> </a:t>
            </a:r>
            <a:r>
              <a:rPr lang="en-US" sz="2000" dirty="0" err="1"/>
              <a:t>Jurnal</a:t>
            </a:r>
            <a:r>
              <a:rPr lang="en-US" sz="2000" dirty="0"/>
              <a:t> </a:t>
            </a:r>
            <a:r>
              <a:rPr lang="en-US" sz="2000" dirty="0" err="1"/>
              <a:t>Internasional</a:t>
            </a:r>
            <a:endParaRPr lang="en-US" sz="20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9065361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Penulis</a:t>
            </a:r>
            <a:endParaRPr lang="en-US" dirty="0"/>
          </a:p>
        </p:txBody>
      </p:sp>
      <p:sp>
        <p:nvSpPr>
          <p:cNvPr id="3" name="Content Placeholder 2"/>
          <p:cNvSpPr>
            <a:spLocks noGrp="1"/>
          </p:cNvSpPr>
          <p:nvPr>
            <p:ph idx="1"/>
          </p:nvPr>
        </p:nvSpPr>
        <p:spPr/>
        <p:txBody>
          <a:bodyPr/>
          <a:lstStyle/>
          <a:p>
            <a:r>
              <a:rPr lang="en-US" sz="3200" dirty="0" err="1">
                <a:solidFill>
                  <a:srgbClr val="C00000"/>
                </a:solidFill>
              </a:rPr>
              <a:t>Tanpa</a:t>
            </a:r>
            <a:r>
              <a:rPr lang="en-US" sz="3200" dirty="0">
                <a:solidFill>
                  <a:srgbClr val="C00000"/>
                </a:solidFill>
              </a:rPr>
              <a:t> </a:t>
            </a:r>
            <a:r>
              <a:rPr lang="en-US" sz="3200" dirty="0" err="1">
                <a:solidFill>
                  <a:srgbClr val="C00000"/>
                </a:solidFill>
              </a:rPr>
              <a:t>disertai</a:t>
            </a:r>
            <a:r>
              <a:rPr lang="en-US" sz="3200" dirty="0">
                <a:solidFill>
                  <a:srgbClr val="C00000"/>
                </a:solidFill>
              </a:rPr>
              <a:t> </a:t>
            </a:r>
            <a:r>
              <a:rPr lang="en-US" sz="3200" dirty="0" err="1">
                <a:solidFill>
                  <a:srgbClr val="C00000"/>
                </a:solidFill>
              </a:rPr>
              <a:t>gelar</a:t>
            </a:r>
            <a:r>
              <a:rPr lang="en-US" sz="3200" dirty="0">
                <a:solidFill>
                  <a:srgbClr val="C00000"/>
                </a:solidFill>
              </a:rPr>
              <a:t> </a:t>
            </a:r>
            <a:r>
              <a:rPr lang="en-US" sz="3200" dirty="0" err="1">
                <a:solidFill>
                  <a:srgbClr val="C00000"/>
                </a:solidFill>
              </a:rPr>
              <a:t>akademik</a:t>
            </a:r>
            <a:endParaRPr lang="en-US" sz="3200" dirty="0">
              <a:solidFill>
                <a:srgbClr val="C00000"/>
              </a:solidFill>
            </a:endParaRPr>
          </a:p>
          <a:p>
            <a:r>
              <a:rPr lang="en-US" sz="3200" dirty="0" err="1"/>
              <a:t>Hanya</a:t>
            </a:r>
            <a:r>
              <a:rPr lang="en-US" sz="3200" dirty="0"/>
              <a:t> yang </a:t>
            </a:r>
            <a:r>
              <a:rPr lang="en-US" sz="3200" dirty="0" err="1"/>
              <a:t>memberikan</a:t>
            </a:r>
            <a:r>
              <a:rPr lang="en-US" sz="3200" dirty="0"/>
              <a:t> </a:t>
            </a:r>
            <a:r>
              <a:rPr lang="en-US" sz="3200" dirty="0" err="1"/>
              <a:t>kontribusi</a:t>
            </a:r>
            <a:r>
              <a:rPr lang="en-US" sz="3200" dirty="0"/>
              <a:t> </a:t>
            </a:r>
            <a:r>
              <a:rPr lang="en-US" sz="3200" dirty="0" err="1"/>
              <a:t>signifikan</a:t>
            </a:r>
            <a:r>
              <a:rPr lang="en-US" sz="3200" dirty="0"/>
              <a:t> yang </a:t>
            </a:r>
            <a:r>
              <a:rPr lang="en-US" sz="3200" dirty="0" err="1"/>
              <a:t>berhak</a:t>
            </a:r>
            <a:r>
              <a:rPr lang="en-US" sz="3200" dirty="0"/>
              <a:t> </a:t>
            </a:r>
            <a:r>
              <a:rPr lang="en-US" sz="3200" dirty="0" err="1"/>
              <a:t>dicantumkan</a:t>
            </a:r>
            <a:r>
              <a:rPr lang="en-US" sz="3200" dirty="0"/>
              <a:t> </a:t>
            </a:r>
            <a:r>
              <a:rPr lang="en-US" sz="3200" dirty="0" err="1"/>
              <a:t>sebagai</a:t>
            </a:r>
            <a:r>
              <a:rPr lang="en-US" sz="3200" dirty="0"/>
              <a:t> </a:t>
            </a:r>
            <a:r>
              <a:rPr lang="en-US" sz="3200" dirty="0" err="1"/>
              <a:t>penulis</a:t>
            </a:r>
            <a:endParaRPr lang="en-US" sz="3200" dirty="0"/>
          </a:p>
          <a:p>
            <a:r>
              <a:rPr lang="en-US" sz="3200" dirty="0" err="1" smtClean="0"/>
              <a:t>Mencantumkan</a:t>
            </a:r>
            <a:r>
              <a:rPr lang="en-US" sz="3200" dirty="0" smtClean="0"/>
              <a:t> </a:t>
            </a:r>
            <a:r>
              <a:rPr lang="en-US" sz="3200" dirty="0" err="1" smtClean="0">
                <a:solidFill>
                  <a:srgbClr val="C00000"/>
                </a:solidFill>
              </a:rPr>
              <a:t>nama</a:t>
            </a:r>
            <a:r>
              <a:rPr lang="en-US" sz="3200" dirty="0" smtClean="0">
                <a:solidFill>
                  <a:srgbClr val="C00000"/>
                </a:solidFill>
              </a:rPr>
              <a:t> </a:t>
            </a:r>
            <a:r>
              <a:rPr lang="en-US" sz="3200" dirty="0" err="1">
                <a:solidFill>
                  <a:srgbClr val="C00000"/>
                </a:solidFill>
              </a:rPr>
              <a:t>lembaga</a:t>
            </a:r>
            <a:r>
              <a:rPr lang="en-US" sz="3200" dirty="0">
                <a:solidFill>
                  <a:srgbClr val="C00000"/>
                </a:solidFill>
              </a:rPr>
              <a:t> </a:t>
            </a:r>
            <a:r>
              <a:rPr lang="en-US" sz="3200" dirty="0" err="1">
                <a:solidFill>
                  <a:srgbClr val="C00000"/>
                </a:solidFill>
              </a:rPr>
              <a:t>asal</a:t>
            </a:r>
            <a:r>
              <a:rPr lang="en-US" sz="3200" dirty="0">
                <a:solidFill>
                  <a:srgbClr val="C00000"/>
                </a:solidFill>
              </a:rPr>
              <a:t> </a:t>
            </a:r>
            <a:r>
              <a:rPr lang="en-US" sz="3200" dirty="0" err="1">
                <a:solidFill>
                  <a:srgbClr val="C00000"/>
                </a:solidFill>
              </a:rPr>
              <a:t>penulis</a:t>
            </a:r>
            <a:endParaRPr lang="en-US" sz="3200" dirty="0">
              <a:solidFill>
                <a:srgbClr val="C00000"/>
              </a:solidFill>
            </a:endParaRPr>
          </a:p>
          <a:p>
            <a:r>
              <a:rPr lang="en-US" sz="3200" dirty="0" err="1"/>
              <a:t>Disertai</a:t>
            </a:r>
            <a:r>
              <a:rPr lang="en-US" sz="3200" dirty="0"/>
              <a:t> </a:t>
            </a:r>
            <a:r>
              <a:rPr lang="en-US" sz="3200" dirty="0" err="1">
                <a:solidFill>
                  <a:srgbClr val="C00000"/>
                </a:solidFill>
              </a:rPr>
              <a:t>alamat</a:t>
            </a:r>
            <a:r>
              <a:rPr lang="en-US" sz="3200" dirty="0">
                <a:solidFill>
                  <a:srgbClr val="C00000"/>
                </a:solidFill>
              </a:rPr>
              <a:t> </a:t>
            </a:r>
            <a:r>
              <a:rPr lang="en-US" sz="3200" dirty="0" err="1"/>
              <a:t>untuk</a:t>
            </a:r>
            <a:r>
              <a:rPr lang="en-US" sz="3200" dirty="0"/>
              <a:t> </a:t>
            </a:r>
            <a:r>
              <a:rPr lang="en-US" sz="3200" dirty="0" err="1"/>
              <a:t>korespondensi</a:t>
            </a:r>
            <a:r>
              <a:rPr lang="en-US" sz="3200" dirty="0"/>
              <a:t> (</a:t>
            </a:r>
            <a:r>
              <a:rPr lang="en-US" sz="3200" dirty="0" err="1"/>
              <a:t>alamat</a:t>
            </a:r>
            <a:r>
              <a:rPr lang="en-US" sz="3200" dirty="0"/>
              <a:t> </a:t>
            </a:r>
            <a:r>
              <a:rPr lang="en-US" sz="3200" dirty="0" err="1"/>
              <a:t>surat</a:t>
            </a:r>
            <a:r>
              <a:rPr lang="en-US" sz="3200" dirty="0"/>
              <a:t> </a:t>
            </a:r>
            <a:r>
              <a:rPr lang="en-US" sz="3200" dirty="0" err="1"/>
              <a:t>atau</a:t>
            </a:r>
            <a:r>
              <a:rPr lang="en-US" sz="3200" dirty="0"/>
              <a:t> </a:t>
            </a:r>
            <a:r>
              <a:rPr lang="en-US" sz="3200" dirty="0" smtClean="0"/>
              <a:t>email </a:t>
            </a:r>
            <a:r>
              <a:rPr lang="en-US" sz="3200" dirty="0" err="1"/>
              <a:t>penulis</a:t>
            </a:r>
            <a:r>
              <a:rPr lang="en-US" sz="3200" dirty="0" smtClean="0"/>
              <a:t>)</a:t>
            </a:r>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848359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4.4.2 </a:t>
            </a:r>
            <a:r>
              <a:rPr lang="en-US" sz="4000" dirty="0" err="1" smtClean="0"/>
              <a:t>Abstrak</a:t>
            </a:r>
            <a:r>
              <a:rPr lang="en-US" sz="4000" dirty="0" smtClean="0"/>
              <a:t> </a:t>
            </a:r>
            <a:r>
              <a:rPr lang="en-US" sz="4000" dirty="0" err="1" smtClean="0"/>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41427018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Abstrak Penelitian</a:t>
            </a:r>
            <a:endParaRPr lang="id-ID"/>
          </a:p>
        </p:txBody>
      </p:sp>
      <p:sp>
        <p:nvSpPr>
          <p:cNvPr id="3" name="Content Placeholder 2"/>
          <p:cNvSpPr>
            <a:spLocks noGrp="1"/>
          </p:cNvSpPr>
          <p:nvPr>
            <p:ph idx="1"/>
          </p:nvPr>
        </p:nvSpPr>
        <p:spPr>
          <a:xfrm>
            <a:off x="628650" y="1529104"/>
            <a:ext cx="7886700" cy="4947445"/>
          </a:xfrm>
        </p:spPr>
        <p:txBody>
          <a:bodyPr>
            <a:normAutofit fontScale="92500" lnSpcReduction="10000"/>
          </a:bodyPr>
          <a:lstStyle/>
          <a:p>
            <a:r>
              <a:rPr lang="en-US" sz="2800" dirty="0"/>
              <a:t>H</a:t>
            </a:r>
            <a:r>
              <a:rPr lang="id-ID" sz="2800" dirty="0" smtClean="0"/>
              <a:t>arus </a:t>
            </a:r>
            <a:r>
              <a:rPr lang="id-ID" sz="2800" dirty="0" smtClean="0">
                <a:solidFill>
                  <a:srgbClr val="C00000"/>
                </a:solidFill>
              </a:rPr>
              <a:t>menggambarkan keseluruhan isi</a:t>
            </a:r>
            <a:r>
              <a:rPr lang="id-ID" sz="2800" dirty="0" smtClean="0"/>
              <a:t> dari tulisan atau </a:t>
            </a:r>
            <a:r>
              <a:rPr lang="en-US" sz="2800" dirty="0" err="1" smtClean="0"/>
              <a:t>penelitian</a:t>
            </a:r>
            <a:r>
              <a:rPr lang="en-US" sz="2800" dirty="0" smtClean="0"/>
              <a:t> </a:t>
            </a:r>
            <a:r>
              <a:rPr lang="id-ID" sz="2800" dirty="0" smtClean="0"/>
              <a:t>yang kita lakukan</a:t>
            </a:r>
          </a:p>
          <a:p>
            <a:r>
              <a:rPr lang="id-ID" sz="2800" dirty="0" smtClean="0"/>
              <a:t>Abstrak diuraikan dengan </a:t>
            </a:r>
            <a:r>
              <a:rPr lang="id-ID" sz="2800" dirty="0" smtClean="0">
                <a:solidFill>
                  <a:srgbClr val="C00000"/>
                </a:solidFill>
              </a:rPr>
              <a:t>bahasa lugas</a:t>
            </a:r>
            <a:r>
              <a:rPr lang="en-US" sz="2800" dirty="0" smtClean="0"/>
              <a:t>, </a:t>
            </a:r>
            <a:r>
              <a:rPr lang="id-ID" sz="2800" dirty="0" smtClean="0"/>
              <a:t>langsung ke sasaran</a:t>
            </a:r>
            <a:r>
              <a:rPr lang="en-US" sz="2800" dirty="0" smtClean="0"/>
              <a:t>, </a:t>
            </a:r>
            <a:r>
              <a:rPr lang="en-US" sz="2800" dirty="0" err="1" smtClean="0"/>
              <a:t>dan</a:t>
            </a:r>
            <a:r>
              <a:rPr lang="en-US" sz="2800" dirty="0" smtClean="0"/>
              <a:t> </a:t>
            </a:r>
            <a:r>
              <a:rPr lang="en-US" sz="2800" dirty="0" err="1" smtClean="0"/>
              <a:t>harus</a:t>
            </a:r>
            <a:r>
              <a:rPr lang="en-US" sz="2800" dirty="0" smtClean="0"/>
              <a:t> </a:t>
            </a:r>
            <a:r>
              <a:rPr lang="en-US" sz="2800" dirty="0" err="1" smtClean="0"/>
              <a:t>memuat</a:t>
            </a:r>
            <a:r>
              <a:rPr lang="en-US" sz="2800" dirty="0" smtClean="0"/>
              <a:t>:</a:t>
            </a:r>
          </a:p>
          <a:p>
            <a:pPr marL="976312" lvl="1" indent="-514350">
              <a:buFont typeface="+mj-lt"/>
              <a:buAutoNum type="arabicPeriod"/>
            </a:pPr>
            <a:r>
              <a:rPr lang="id-ID" sz="2400" dirty="0" smtClean="0">
                <a:solidFill>
                  <a:srgbClr val="0070C0"/>
                </a:solidFill>
              </a:rPr>
              <a:t>Masalah </a:t>
            </a:r>
            <a:r>
              <a:rPr lang="id-ID" sz="2400" dirty="0"/>
              <a:t>penelitian</a:t>
            </a:r>
          </a:p>
          <a:p>
            <a:pPr marL="976312" lvl="1" indent="-514350">
              <a:buFont typeface="+mj-lt"/>
              <a:buAutoNum type="arabicPeriod"/>
            </a:pPr>
            <a:r>
              <a:rPr lang="id-ID" sz="2400" dirty="0">
                <a:solidFill>
                  <a:srgbClr val="0070C0"/>
                </a:solidFill>
              </a:rPr>
              <a:t>Metode </a:t>
            </a:r>
            <a:r>
              <a:rPr lang="id-ID" sz="2400" dirty="0"/>
              <a:t>(plus pengembangan/perbaikan) yang kita gunakan untuk memecahkan masalah penelitian</a:t>
            </a:r>
          </a:p>
          <a:p>
            <a:pPr marL="976312" lvl="1" indent="-514350">
              <a:buFont typeface="+mj-lt"/>
              <a:buAutoNum type="arabicPeriod"/>
            </a:pPr>
            <a:r>
              <a:rPr lang="id-ID" sz="2400" dirty="0">
                <a:solidFill>
                  <a:srgbClr val="0070C0"/>
                </a:solidFill>
              </a:rPr>
              <a:t>Hasil </a:t>
            </a:r>
            <a:r>
              <a:rPr lang="id-ID" sz="2400" dirty="0" smtClean="0"/>
              <a:t>penelitian</a:t>
            </a:r>
            <a:endParaRPr lang="en-US" sz="2400" dirty="0" smtClean="0"/>
          </a:p>
          <a:p>
            <a:r>
              <a:rPr lang="id-ID" dirty="0"/>
              <a:t>Abstrak dibuat dalam bentuk </a:t>
            </a:r>
            <a:r>
              <a:rPr lang="id-ID" dirty="0">
                <a:solidFill>
                  <a:srgbClr val="C00000"/>
                </a:solidFill>
              </a:rPr>
              <a:t>satu paragraf saja</a:t>
            </a:r>
          </a:p>
          <a:p>
            <a:r>
              <a:rPr lang="fi-FI" sz="2800" dirty="0" smtClean="0"/>
              <a:t>Kata </a:t>
            </a:r>
            <a:r>
              <a:rPr lang="fi-FI" sz="2800" dirty="0"/>
              <a:t>kunci memuat kata-kata </a:t>
            </a:r>
            <a:r>
              <a:rPr lang="fi-FI" sz="2800" dirty="0" smtClean="0"/>
              <a:t>konseptual, dan jumlah </a:t>
            </a:r>
            <a:r>
              <a:rPr lang="fi-FI" sz="2800" dirty="0" smtClean="0">
                <a:solidFill>
                  <a:srgbClr val="C00000"/>
                </a:solidFill>
              </a:rPr>
              <a:t>sekitar </a:t>
            </a:r>
            <a:r>
              <a:rPr lang="fi-FI" sz="2800" dirty="0">
                <a:solidFill>
                  <a:srgbClr val="C00000"/>
                </a:solidFill>
              </a:rPr>
              <a:t>3-5 </a:t>
            </a:r>
            <a:r>
              <a:rPr lang="fi-FI" sz="2800" dirty="0" smtClean="0">
                <a:solidFill>
                  <a:srgbClr val="C00000"/>
                </a:solidFill>
              </a:rPr>
              <a:t> kata</a:t>
            </a:r>
          </a:p>
          <a:p>
            <a:r>
              <a:rPr lang="en-US" sz="2800" dirty="0" err="1"/>
              <a:t>Pola</a:t>
            </a:r>
            <a:r>
              <a:rPr lang="en-US" sz="2800" dirty="0"/>
              <a:t> </a:t>
            </a:r>
            <a:r>
              <a:rPr lang="en-US" sz="2800" dirty="0" err="1"/>
              <a:t>pembuatan</a:t>
            </a:r>
            <a:r>
              <a:rPr lang="en-US" sz="2800" dirty="0"/>
              <a:t> </a:t>
            </a:r>
            <a:r>
              <a:rPr lang="en-US" sz="2800" dirty="0" err="1"/>
              <a:t>abstrak</a:t>
            </a:r>
            <a:r>
              <a:rPr lang="en-US" sz="2800" dirty="0"/>
              <a:t> (</a:t>
            </a:r>
            <a:r>
              <a:rPr lang="en-US" sz="2800" i="1" dirty="0"/>
              <a:t>pro forma abstract</a:t>
            </a:r>
            <a:r>
              <a:rPr lang="en-US" sz="2800" dirty="0"/>
              <a:t>) </a:t>
            </a:r>
            <a:r>
              <a:rPr lang="en-US" sz="2800" dirty="0" err="1"/>
              <a:t>ditulis</a:t>
            </a:r>
            <a:r>
              <a:rPr lang="en-US" sz="2800" dirty="0"/>
              <a:t> </a:t>
            </a:r>
            <a:r>
              <a:rPr lang="en-US" sz="2800" dirty="0" err="1"/>
              <a:t>oleh</a:t>
            </a:r>
            <a:r>
              <a:rPr lang="en-US" sz="2800" dirty="0"/>
              <a:t> (Newman, 1994</a:t>
            </a:r>
            <a:r>
              <a:rPr lang="en-US" sz="2800" dirty="0" smtClean="0"/>
              <a:t>)</a:t>
            </a:r>
            <a:endParaRPr lang="en-US" sz="2800" dirty="0" smtClean="0">
              <a:solidFill>
                <a:srgbClr val="C00000"/>
              </a:solidFill>
            </a:endParaRPr>
          </a:p>
          <a:p>
            <a:pPr marL="688975" indent="-514350">
              <a:buFont typeface="+mj-lt"/>
              <a:buAutoNum type="arabicPeriod"/>
            </a:pPr>
            <a:endParaRPr lang="en-US" sz="2800" dirty="0" smtClean="0"/>
          </a:p>
          <a:p>
            <a:pPr marL="688975" indent="-514350">
              <a:buFont typeface="+mj-lt"/>
              <a:buAutoNum type="arabicPeriod"/>
            </a:pPr>
            <a:endParaRPr lang="id-ID" sz="28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32413857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 Forma Abstract </a:t>
            </a:r>
            <a:r>
              <a:rPr lang="en-US" sz="3200" dirty="0" smtClean="0"/>
              <a:t>(</a:t>
            </a:r>
            <a:r>
              <a:rPr lang="en-US" sz="3200" dirty="0"/>
              <a:t>Newman, 1994)</a:t>
            </a:r>
            <a:endParaRPr lang="en-US" dirty="0"/>
          </a:p>
        </p:txBody>
      </p:sp>
      <p:sp>
        <p:nvSpPr>
          <p:cNvPr id="3" name="Content Placeholder 2"/>
          <p:cNvSpPr>
            <a:spLocks noGrp="1"/>
          </p:cNvSpPr>
          <p:nvPr>
            <p:ph idx="1"/>
          </p:nvPr>
        </p:nvSpPr>
        <p:spPr>
          <a:xfrm>
            <a:off x="624639" y="1684421"/>
            <a:ext cx="7985961" cy="5181600"/>
          </a:xfrm>
        </p:spPr>
        <p:txBody>
          <a:bodyPr/>
          <a:lstStyle/>
          <a:p>
            <a:pPr marL="0" indent="0">
              <a:buNone/>
            </a:pPr>
            <a:r>
              <a:rPr lang="en-US" dirty="0" smtClean="0"/>
              <a:t>Existing </a:t>
            </a:r>
            <a:r>
              <a:rPr lang="en-US" dirty="0">
                <a:solidFill>
                  <a:srgbClr val="C00000"/>
                </a:solidFill>
              </a:rPr>
              <a:t>&lt;model-type&gt; </a:t>
            </a:r>
            <a:r>
              <a:rPr lang="en-US" dirty="0"/>
              <a:t>models are deficient in dealing with </a:t>
            </a:r>
            <a:r>
              <a:rPr lang="en-US" dirty="0">
                <a:solidFill>
                  <a:srgbClr val="C00000"/>
                </a:solidFill>
              </a:rPr>
              <a:t>&lt;properties&gt; </a:t>
            </a:r>
            <a:r>
              <a:rPr lang="en-US" dirty="0"/>
              <a:t>of </a:t>
            </a:r>
            <a:r>
              <a:rPr lang="en-US" dirty="0">
                <a:solidFill>
                  <a:srgbClr val="C00000"/>
                </a:solidFill>
              </a:rPr>
              <a:t>&lt;</a:t>
            </a:r>
            <a:r>
              <a:rPr lang="en-US" dirty="0" smtClean="0">
                <a:solidFill>
                  <a:srgbClr val="C00000"/>
                </a:solidFill>
              </a:rPr>
              <a:t>solution strategy</a:t>
            </a:r>
            <a:r>
              <a:rPr lang="en-US" dirty="0">
                <a:solidFill>
                  <a:srgbClr val="C00000"/>
                </a:solidFill>
              </a:rPr>
              <a:t>&gt;</a:t>
            </a:r>
            <a:r>
              <a:rPr lang="en-US" dirty="0"/>
              <a:t>. An enhanced </a:t>
            </a:r>
            <a:r>
              <a:rPr lang="en-US" dirty="0">
                <a:solidFill>
                  <a:srgbClr val="C00000"/>
                </a:solidFill>
              </a:rPr>
              <a:t>&lt;model-type&gt; </a:t>
            </a:r>
            <a:r>
              <a:rPr lang="en-US" dirty="0"/>
              <a:t>is described, capable of providing </a:t>
            </a:r>
            <a:r>
              <a:rPr lang="en-US" dirty="0" smtClean="0"/>
              <a:t>more accurate analyses/predictions </a:t>
            </a:r>
            <a:r>
              <a:rPr lang="en-US" dirty="0"/>
              <a:t>of </a:t>
            </a:r>
            <a:r>
              <a:rPr lang="en-US" dirty="0">
                <a:solidFill>
                  <a:srgbClr val="C00000"/>
                </a:solidFill>
              </a:rPr>
              <a:t>&lt;properties&gt; </a:t>
            </a:r>
            <a:r>
              <a:rPr lang="en-US" dirty="0"/>
              <a:t>in </a:t>
            </a:r>
            <a:r>
              <a:rPr lang="en-US" dirty="0">
                <a:solidFill>
                  <a:srgbClr val="C00000"/>
                </a:solidFill>
              </a:rPr>
              <a:t>&lt;solution strategy&gt; </a:t>
            </a:r>
            <a:r>
              <a:rPr lang="en-US" dirty="0"/>
              <a:t>designs. </a:t>
            </a:r>
            <a:r>
              <a:rPr lang="en-US" dirty="0" smtClean="0"/>
              <a:t>The model </a:t>
            </a:r>
            <a:r>
              <a:rPr lang="en-US" dirty="0"/>
              <a:t>has been tested by comparing </a:t>
            </a:r>
            <a:r>
              <a:rPr lang="en-US" dirty="0" smtClean="0"/>
              <a:t>analyses/predictions </a:t>
            </a:r>
            <a:r>
              <a:rPr lang="en-US" dirty="0"/>
              <a:t>with empirically </a:t>
            </a:r>
            <a:r>
              <a:rPr lang="en-US" dirty="0" smtClean="0"/>
              <a:t>measured values </a:t>
            </a:r>
            <a:r>
              <a:rPr lang="en-US" dirty="0"/>
              <a:t>of </a:t>
            </a:r>
            <a:r>
              <a:rPr lang="en-US" dirty="0">
                <a:solidFill>
                  <a:srgbClr val="C00000"/>
                </a:solidFill>
              </a:rPr>
              <a:t>&lt;properties</a:t>
            </a:r>
            <a:r>
              <a:rPr lang="en-US" dirty="0" smtClean="0">
                <a:solidFill>
                  <a:srgbClr val="C00000"/>
                </a:solidFill>
              </a:rPr>
              <a:t>&gt;</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6713453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 Forma Abstract (Sample)</a:t>
            </a:r>
            <a:endParaRPr lang="en-US" dirty="0"/>
          </a:p>
        </p:txBody>
      </p:sp>
      <p:sp>
        <p:nvSpPr>
          <p:cNvPr id="3" name="Content Placeholder 2"/>
          <p:cNvSpPr>
            <a:spLocks noGrp="1"/>
          </p:cNvSpPr>
          <p:nvPr>
            <p:ph idx="1"/>
          </p:nvPr>
        </p:nvSpPr>
        <p:spPr>
          <a:xfrm>
            <a:off x="628650" y="1524000"/>
            <a:ext cx="7981950" cy="5097463"/>
          </a:xfrm>
        </p:spPr>
        <p:txBody>
          <a:bodyPr/>
          <a:lstStyle/>
          <a:p>
            <a:pPr marL="0" indent="0">
              <a:buNone/>
            </a:pPr>
            <a:r>
              <a:rPr lang="en-US" dirty="0"/>
              <a:t>Existing </a:t>
            </a:r>
            <a:r>
              <a:rPr lang="en-US" dirty="0">
                <a:solidFill>
                  <a:srgbClr val="C00000"/>
                </a:solidFill>
              </a:rPr>
              <a:t>GOMS</a:t>
            </a:r>
            <a:r>
              <a:rPr lang="en-US" dirty="0"/>
              <a:t> models are deficient in dealing with </a:t>
            </a:r>
            <a:r>
              <a:rPr lang="en-US" dirty="0" smtClean="0">
                <a:solidFill>
                  <a:srgbClr val="C00000"/>
                </a:solidFill>
              </a:rPr>
              <a:t>the speed </a:t>
            </a:r>
            <a:r>
              <a:rPr lang="en-US" dirty="0">
                <a:solidFill>
                  <a:srgbClr val="C00000"/>
                </a:solidFill>
              </a:rPr>
              <a:t>of use </a:t>
            </a:r>
            <a:r>
              <a:rPr lang="en-US" dirty="0"/>
              <a:t>of </a:t>
            </a:r>
            <a:r>
              <a:rPr lang="en-US" dirty="0">
                <a:solidFill>
                  <a:srgbClr val="C00000"/>
                </a:solidFill>
              </a:rPr>
              <a:t>workstation applications involving </a:t>
            </a:r>
            <a:r>
              <a:rPr lang="en-US" dirty="0" smtClean="0">
                <a:solidFill>
                  <a:srgbClr val="C00000"/>
                </a:solidFill>
              </a:rPr>
              <a:t>dynamic visual </a:t>
            </a:r>
            <a:r>
              <a:rPr lang="en-US" dirty="0">
                <a:solidFill>
                  <a:srgbClr val="C00000"/>
                </a:solidFill>
              </a:rPr>
              <a:t>information and multi-party </a:t>
            </a:r>
            <a:r>
              <a:rPr lang="en-US" dirty="0" smtClean="0">
                <a:solidFill>
                  <a:srgbClr val="C00000"/>
                </a:solidFill>
              </a:rPr>
              <a:t>conversation</a:t>
            </a:r>
            <a:r>
              <a:rPr lang="en-US" dirty="0" smtClean="0"/>
              <a:t>. An </a:t>
            </a:r>
            <a:r>
              <a:rPr lang="en-US" dirty="0"/>
              <a:t>enhanced </a:t>
            </a:r>
            <a:r>
              <a:rPr lang="en-US" dirty="0">
                <a:solidFill>
                  <a:srgbClr val="C00000"/>
                </a:solidFill>
              </a:rPr>
              <a:t>GOMS</a:t>
            </a:r>
            <a:r>
              <a:rPr lang="en-US" dirty="0"/>
              <a:t> model is described, capable of </a:t>
            </a:r>
            <a:r>
              <a:rPr lang="en-US" dirty="0" smtClean="0"/>
              <a:t>providing more </a:t>
            </a:r>
            <a:r>
              <a:rPr lang="en-US" dirty="0"/>
              <a:t>accurate predictions of </a:t>
            </a:r>
            <a:r>
              <a:rPr lang="en-US" dirty="0">
                <a:solidFill>
                  <a:srgbClr val="C00000"/>
                </a:solidFill>
              </a:rPr>
              <a:t>speed of use </a:t>
            </a:r>
            <a:r>
              <a:rPr lang="en-US" dirty="0"/>
              <a:t>in </a:t>
            </a:r>
            <a:r>
              <a:rPr lang="en-US" dirty="0" smtClean="0"/>
              <a:t>such </a:t>
            </a:r>
            <a:r>
              <a:rPr lang="en-US" dirty="0" smtClean="0">
                <a:solidFill>
                  <a:srgbClr val="C00000"/>
                </a:solidFill>
              </a:rPr>
              <a:t>workstation </a:t>
            </a:r>
            <a:r>
              <a:rPr lang="en-US" dirty="0">
                <a:solidFill>
                  <a:srgbClr val="C00000"/>
                </a:solidFill>
              </a:rPr>
              <a:t>application designs</a:t>
            </a:r>
            <a:r>
              <a:rPr lang="en-US" dirty="0"/>
              <a:t>. The model has </a:t>
            </a:r>
            <a:r>
              <a:rPr lang="en-US" dirty="0" smtClean="0"/>
              <a:t>been tested </a:t>
            </a:r>
            <a:r>
              <a:rPr lang="en-US" dirty="0"/>
              <a:t>by comparing predictions with empirically </a:t>
            </a:r>
            <a:r>
              <a:rPr lang="en-US" dirty="0" smtClean="0"/>
              <a:t>measured values </a:t>
            </a:r>
            <a:r>
              <a:rPr lang="en-US" dirty="0"/>
              <a:t>of </a:t>
            </a:r>
            <a:r>
              <a:rPr lang="en-US" dirty="0">
                <a:solidFill>
                  <a:srgbClr val="C00000"/>
                </a:solidFill>
              </a:rPr>
              <a:t>speed of </a:t>
            </a:r>
            <a:r>
              <a:rPr lang="en-US" dirty="0" smtClean="0">
                <a:solidFill>
                  <a:srgbClr val="C00000"/>
                </a:solidFill>
              </a:rPr>
              <a:t>use</a:t>
            </a:r>
            <a:r>
              <a:rPr lang="en-US" dirty="0" smtClean="0"/>
              <a:t>.</a:t>
            </a:r>
            <a:endParaRPr lang="en-US" dirty="0"/>
          </a:p>
          <a:p>
            <a:pPr marL="0" indent="0" algn="r">
              <a:buNone/>
            </a:pPr>
            <a:r>
              <a:rPr lang="en-US" i="1" dirty="0"/>
              <a:t>(John, 1990</a:t>
            </a:r>
            <a:r>
              <a:rPr lang="en-US" i="1" dirty="0" smtClean="0"/>
              <a:t>)</a:t>
            </a:r>
            <a:endParaRPr lang="en-US" i="1"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27072978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 Forma Abstract (Sample)</a:t>
            </a:r>
            <a:endParaRPr lang="id-ID" dirty="0"/>
          </a:p>
        </p:txBody>
      </p:sp>
      <p:sp>
        <p:nvSpPr>
          <p:cNvPr id="3" name="Content Placeholder 2"/>
          <p:cNvSpPr>
            <a:spLocks noGrp="1"/>
          </p:cNvSpPr>
          <p:nvPr>
            <p:ph idx="1"/>
          </p:nvPr>
        </p:nvSpPr>
        <p:spPr/>
        <p:txBody>
          <a:bodyPr>
            <a:normAutofit/>
          </a:bodyPr>
          <a:lstStyle/>
          <a:p>
            <a:pPr marL="0" lvl="1" indent="0">
              <a:spcBef>
                <a:spcPts val="1000"/>
              </a:spcBef>
              <a:buNone/>
            </a:pPr>
            <a:r>
              <a:rPr lang="id-ID" sz="3200" dirty="0"/>
              <a:t>Pada proses XYZ ada beberapa masalah yang muncul yaitu masalah ABC, yang membuat proses XYZ tidak efisien. Masalah ABC akan diselesaikan dengan metode DEF, yang terbukti efisien digunakan untuk memecahkan masalah seperti pada proses XYZ. Hasil penelitian menunjukkan bahwa metode DEF </a:t>
            </a:r>
            <a:r>
              <a:rPr lang="en-US" sz="3200" dirty="0" err="1"/>
              <a:t>berhasil</a:t>
            </a:r>
            <a:r>
              <a:rPr lang="en-US" sz="3200" dirty="0"/>
              <a:t> </a:t>
            </a:r>
            <a:r>
              <a:rPr lang="en-US" sz="3200" dirty="0" err="1"/>
              <a:t>meningkatkan</a:t>
            </a:r>
            <a:r>
              <a:rPr lang="en-US" sz="3200" dirty="0"/>
              <a:t> </a:t>
            </a:r>
            <a:r>
              <a:rPr lang="en-US" sz="3200" dirty="0" err="1"/>
              <a:t>efisiensi</a:t>
            </a:r>
            <a:r>
              <a:rPr lang="en-US" sz="3200" dirty="0"/>
              <a:t> </a:t>
            </a:r>
            <a:r>
              <a:rPr lang="en-US" sz="3200" dirty="0" err="1"/>
              <a:t>sebesar</a:t>
            </a:r>
            <a:r>
              <a:rPr lang="en-US" sz="3200" dirty="0"/>
              <a:t> </a:t>
            </a:r>
            <a:r>
              <a:rPr lang="en-US" sz="3200" dirty="0" smtClean="0"/>
              <a:t>X%</a:t>
            </a:r>
            <a:r>
              <a:rPr lang="id-ID" sz="3200" dirty="0" smtClean="0"/>
              <a:t> </a:t>
            </a:r>
            <a:r>
              <a:rPr lang="id-ID" sz="3200" dirty="0"/>
              <a:t>apabila diterapkan untuk memecahkan masalah ABC pada proses XYZ </a:t>
            </a:r>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15505764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4.4.3 Bab 1: </a:t>
            </a:r>
            <a:r>
              <a:rPr lang="en-US" sz="4000" dirty="0" err="1" smtClean="0"/>
              <a:t>Pendahuluan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13613411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613" y="457200"/>
            <a:ext cx="8561387" cy="647700"/>
          </a:xfrm>
        </p:spPr>
        <p:txBody>
          <a:bodyPr>
            <a:normAutofit fontScale="90000"/>
          </a:bodyPr>
          <a:lstStyle/>
          <a:p>
            <a:r>
              <a:rPr lang="en-US" dirty="0" err="1" smtClean="0"/>
              <a:t>Struktur</a:t>
            </a:r>
            <a:r>
              <a:rPr lang="en-US" dirty="0" smtClean="0"/>
              <a:t> </a:t>
            </a:r>
            <a:r>
              <a:rPr lang="en-US" dirty="0" err="1" smtClean="0"/>
              <a:t>Tesis</a:t>
            </a:r>
            <a:r>
              <a:rPr lang="en-US" dirty="0" smtClean="0"/>
              <a:t> – Bab I</a:t>
            </a:r>
            <a:endParaRPr lang="id-ID" dirty="0"/>
          </a:p>
        </p:txBody>
      </p:sp>
      <p:sp>
        <p:nvSpPr>
          <p:cNvPr id="3" name="Content Placeholder 2"/>
          <p:cNvSpPr>
            <a:spLocks noGrp="1"/>
          </p:cNvSpPr>
          <p:nvPr>
            <p:ph idx="1"/>
          </p:nvPr>
        </p:nvSpPr>
        <p:spPr>
          <a:xfrm>
            <a:off x="582613" y="1371600"/>
            <a:ext cx="8458200" cy="5029200"/>
          </a:xfrm>
        </p:spPr>
        <p:txBody>
          <a:bodyPr/>
          <a:lstStyle/>
          <a:p>
            <a:pPr marL="514350" indent="-514350">
              <a:buNone/>
            </a:pPr>
            <a:r>
              <a:rPr lang="en-US" sz="3600" dirty="0" smtClean="0">
                <a:solidFill>
                  <a:srgbClr val="C00000"/>
                </a:solidFill>
              </a:rPr>
              <a:t>Bab I </a:t>
            </a:r>
            <a:r>
              <a:rPr lang="id-ID" sz="3600" dirty="0" smtClean="0">
                <a:solidFill>
                  <a:srgbClr val="C00000"/>
                </a:solidFill>
              </a:rPr>
              <a:t>Pendahuluan</a:t>
            </a:r>
            <a:endParaRPr lang="en-US" sz="3600" dirty="0" smtClean="0">
              <a:solidFill>
                <a:srgbClr val="C00000"/>
              </a:solidFill>
            </a:endParaRPr>
          </a:p>
          <a:p>
            <a:pPr marL="863600" lvl="1" indent="-514350">
              <a:buNone/>
            </a:pPr>
            <a:endParaRPr lang="en-US" sz="2400" dirty="0" smtClean="0"/>
          </a:p>
          <a:p>
            <a:pPr marL="863600" lvl="1" indent="-514350">
              <a:buNone/>
            </a:pPr>
            <a:r>
              <a:rPr lang="en-US" sz="2400" dirty="0" smtClean="0"/>
              <a:t>1.1 </a:t>
            </a:r>
            <a:r>
              <a:rPr lang="en-US" sz="2400" dirty="0" err="1" smtClean="0">
                <a:solidFill>
                  <a:srgbClr val="C00000"/>
                </a:solidFill>
              </a:rPr>
              <a:t>Latar</a:t>
            </a:r>
            <a:r>
              <a:rPr lang="en-US" sz="2400" dirty="0" smtClean="0">
                <a:solidFill>
                  <a:srgbClr val="C00000"/>
                </a:solidFill>
              </a:rPr>
              <a:t> </a:t>
            </a:r>
            <a:r>
              <a:rPr lang="en-US" sz="2400" dirty="0" err="1" smtClean="0">
                <a:solidFill>
                  <a:srgbClr val="C00000"/>
                </a:solidFill>
              </a:rPr>
              <a:t>Belakang</a:t>
            </a:r>
            <a:r>
              <a:rPr lang="en-US" sz="2400" dirty="0" smtClean="0">
                <a:solidFill>
                  <a:srgbClr val="C00000"/>
                </a:solidFill>
              </a:rPr>
              <a:t> </a:t>
            </a:r>
            <a:r>
              <a:rPr lang="en-US" sz="2400" dirty="0" err="1" smtClean="0">
                <a:solidFill>
                  <a:srgbClr val="C00000"/>
                </a:solidFill>
              </a:rPr>
              <a:t>Masalah</a:t>
            </a:r>
            <a:endParaRPr lang="en-US" sz="2400" dirty="0" smtClean="0">
              <a:solidFill>
                <a:srgbClr val="C00000"/>
              </a:solidFill>
            </a:endParaRPr>
          </a:p>
          <a:p>
            <a:pPr marL="863600" lvl="1" indent="-514350">
              <a:buNone/>
            </a:pPr>
            <a:r>
              <a:rPr lang="en-US" sz="2400" dirty="0" smtClean="0"/>
              <a:t>1.2 </a:t>
            </a:r>
            <a:r>
              <a:rPr lang="id-ID" sz="2400" dirty="0" smtClean="0">
                <a:solidFill>
                  <a:srgbClr val="C00000"/>
                </a:solidFill>
              </a:rPr>
              <a:t>Identifikasi Masalah </a:t>
            </a:r>
            <a:r>
              <a:rPr lang="id-ID" sz="2400" dirty="0" smtClean="0"/>
              <a:t>(</a:t>
            </a:r>
            <a:r>
              <a:rPr lang="en-US" sz="2400" dirty="0" smtClean="0"/>
              <a:t>Research Problems</a:t>
            </a:r>
            <a:r>
              <a:rPr lang="id-ID" sz="2400" dirty="0" smtClean="0"/>
              <a:t>)</a:t>
            </a:r>
          </a:p>
          <a:p>
            <a:pPr marL="863600" lvl="1" indent="-514350">
              <a:buNone/>
            </a:pPr>
            <a:r>
              <a:rPr lang="id-ID" sz="2400" dirty="0" smtClean="0"/>
              <a:t>1.3 </a:t>
            </a:r>
            <a:r>
              <a:rPr lang="en-US" sz="2400" dirty="0" err="1" smtClean="0">
                <a:solidFill>
                  <a:srgbClr val="C00000"/>
                </a:solidFill>
              </a:rPr>
              <a:t>Rumusan</a:t>
            </a:r>
            <a:r>
              <a:rPr lang="en-US" sz="2400" dirty="0" smtClean="0">
                <a:solidFill>
                  <a:srgbClr val="C00000"/>
                </a:solidFill>
              </a:rPr>
              <a:t> </a:t>
            </a:r>
            <a:r>
              <a:rPr lang="en-US" sz="2400" dirty="0" err="1" smtClean="0">
                <a:solidFill>
                  <a:srgbClr val="C00000"/>
                </a:solidFill>
              </a:rPr>
              <a:t>Masalah</a:t>
            </a:r>
            <a:r>
              <a:rPr lang="id-ID" sz="2400" dirty="0" smtClean="0">
                <a:solidFill>
                  <a:srgbClr val="C00000"/>
                </a:solidFill>
              </a:rPr>
              <a:t> </a:t>
            </a:r>
            <a:r>
              <a:rPr lang="id-ID" sz="2400" dirty="0" smtClean="0"/>
              <a:t>(Research Questions)</a:t>
            </a:r>
            <a:endParaRPr lang="id-ID" sz="2400" dirty="0"/>
          </a:p>
          <a:p>
            <a:pPr marL="863600" lvl="1" indent="-514350">
              <a:buNone/>
            </a:pPr>
            <a:r>
              <a:rPr lang="en-US" sz="2400" dirty="0" smtClean="0"/>
              <a:t>1.</a:t>
            </a:r>
            <a:r>
              <a:rPr lang="id-ID" sz="2400" dirty="0" smtClean="0"/>
              <a:t>4</a:t>
            </a:r>
            <a:r>
              <a:rPr lang="en-US" sz="2400" dirty="0" smtClean="0"/>
              <a:t> </a:t>
            </a:r>
            <a:r>
              <a:rPr lang="en-US" sz="2400" dirty="0" err="1" smtClean="0">
                <a:solidFill>
                  <a:srgbClr val="C00000"/>
                </a:solidFill>
              </a:rPr>
              <a:t>Tujuan</a:t>
            </a:r>
            <a:r>
              <a:rPr lang="en-US" sz="2400" dirty="0" smtClean="0">
                <a:solidFill>
                  <a:srgbClr val="C00000"/>
                </a:solidFill>
              </a:rPr>
              <a:t> </a:t>
            </a:r>
            <a:r>
              <a:rPr lang="en-US" sz="2400" dirty="0" err="1" smtClean="0">
                <a:solidFill>
                  <a:srgbClr val="C00000"/>
                </a:solidFill>
              </a:rPr>
              <a:t>Penelitian</a:t>
            </a:r>
            <a:r>
              <a:rPr lang="id-ID" sz="2400" dirty="0" smtClean="0">
                <a:solidFill>
                  <a:srgbClr val="C00000"/>
                </a:solidFill>
              </a:rPr>
              <a:t> </a:t>
            </a:r>
            <a:r>
              <a:rPr lang="id-ID" sz="2400" dirty="0">
                <a:solidFill>
                  <a:srgbClr val="000000"/>
                </a:solidFill>
              </a:rPr>
              <a:t>(Research </a:t>
            </a:r>
            <a:r>
              <a:rPr lang="id-ID" sz="2400" dirty="0" smtClean="0">
                <a:solidFill>
                  <a:srgbClr val="000000"/>
                </a:solidFill>
              </a:rPr>
              <a:t>Objectives)</a:t>
            </a:r>
            <a:endParaRPr lang="en-US" sz="1800" i="1" dirty="0" smtClean="0"/>
          </a:p>
          <a:p>
            <a:pPr marL="863600" lvl="1" indent="-514350">
              <a:buNone/>
            </a:pPr>
            <a:r>
              <a:rPr lang="en-US" sz="2400" dirty="0" smtClean="0"/>
              <a:t>1.</a:t>
            </a:r>
            <a:r>
              <a:rPr lang="id-ID" sz="2400" dirty="0" smtClean="0"/>
              <a:t>5</a:t>
            </a:r>
            <a:r>
              <a:rPr lang="en-US" sz="2400" dirty="0" smtClean="0"/>
              <a:t> </a:t>
            </a:r>
            <a:r>
              <a:rPr lang="en-US" sz="2400" dirty="0" err="1" smtClean="0">
                <a:solidFill>
                  <a:srgbClr val="C00000"/>
                </a:solidFill>
              </a:rPr>
              <a:t>Manfaat</a:t>
            </a:r>
            <a:r>
              <a:rPr lang="en-US" sz="2400" dirty="0" smtClean="0">
                <a:solidFill>
                  <a:srgbClr val="C00000"/>
                </a:solidFill>
              </a:rPr>
              <a:t> </a:t>
            </a:r>
            <a:r>
              <a:rPr lang="en-US" sz="2400" dirty="0" err="1" smtClean="0">
                <a:solidFill>
                  <a:srgbClr val="C00000"/>
                </a:solidFill>
              </a:rPr>
              <a:t>Penelitian</a:t>
            </a:r>
            <a:endParaRPr lang="en-US" sz="2400" dirty="0" smtClean="0">
              <a:solidFill>
                <a:srgbClr val="C00000"/>
              </a:solidFill>
            </a:endParaRPr>
          </a:p>
          <a:p>
            <a:pPr marL="863600" lvl="1" indent="-514350">
              <a:buNone/>
            </a:pPr>
            <a:r>
              <a:rPr lang="en-US" dirty="0" smtClean="0"/>
              <a:t>1.6 </a:t>
            </a:r>
            <a:r>
              <a:rPr lang="en-US" dirty="0" err="1" smtClean="0"/>
              <a:t>Korelasi</a:t>
            </a:r>
            <a:r>
              <a:rPr lang="en-US" dirty="0" smtClean="0"/>
              <a:t> RP – RQ - RO</a:t>
            </a:r>
            <a:endParaRPr lang="en-US" sz="1800" dirty="0" smtClean="0"/>
          </a:p>
          <a:p>
            <a:pPr marL="863600" lvl="1" indent="-514350">
              <a:buNone/>
            </a:pPr>
            <a:r>
              <a:rPr lang="en-US" sz="2400" dirty="0" smtClean="0"/>
              <a:t>1.</a:t>
            </a:r>
            <a:r>
              <a:rPr lang="en-US" dirty="0"/>
              <a:t>7</a:t>
            </a:r>
            <a:r>
              <a:rPr lang="en-US" sz="2400" dirty="0" smtClean="0"/>
              <a:t> </a:t>
            </a:r>
            <a:r>
              <a:rPr lang="en-US" sz="2400" dirty="0" err="1" smtClean="0"/>
              <a:t>Kontribusi</a:t>
            </a:r>
            <a:r>
              <a:rPr lang="en-US" sz="2400" dirty="0" smtClean="0"/>
              <a:t> </a:t>
            </a:r>
            <a:r>
              <a:rPr lang="en-US" sz="2400" dirty="0" err="1" smtClean="0"/>
              <a:t>Penelitian</a:t>
            </a:r>
            <a:endParaRPr lang="en-US" sz="1800" i="1" dirty="0" smtClean="0"/>
          </a:p>
          <a:p>
            <a:pPr marL="863600" lvl="1" indent="-514350">
              <a:buNone/>
            </a:pPr>
            <a:r>
              <a:rPr lang="en-US" sz="2400" dirty="0" smtClean="0"/>
              <a:t>1.</a:t>
            </a:r>
            <a:r>
              <a:rPr lang="en-US" dirty="0"/>
              <a:t>8</a:t>
            </a:r>
            <a:r>
              <a:rPr lang="en-US" sz="2400" dirty="0" smtClean="0"/>
              <a:t> </a:t>
            </a:r>
            <a:r>
              <a:rPr lang="en-US" sz="2400" dirty="0" err="1" smtClean="0"/>
              <a:t>Sistematika</a:t>
            </a:r>
            <a:r>
              <a:rPr lang="en-US" sz="2400" dirty="0" smtClean="0"/>
              <a:t> </a:t>
            </a:r>
            <a:r>
              <a:rPr lang="en-US" sz="2400" dirty="0" err="1" smtClean="0"/>
              <a:t>Penulisan</a:t>
            </a:r>
            <a:endParaRPr lang="en-US" sz="2400" dirty="0"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379543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a:lstStyle/>
          <a:p>
            <a:r>
              <a:rPr lang="en-US"/>
              <a:t>Latar belakang masalah</a:t>
            </a:r>
          </a:p>
        </p:txBody>
      </p:sp>
      <p:sp>
        <p:nvSpPr>
          <p:cNvPr id="7170" name="Rectangle 2"/>
          <p:cNvSpPr>
            <a:spLocks noGrp="1" noChangeArrowheads="1"/>
          </p:cNvSpPr>
          <p:nvPr>
            <p:ph idx="1"/>
          </p:nvPr>
        </p:nvSpPr>
        <p:spPr>
          <a:xfrm>
            <a:off x="628650" y="1434640"/>
            <a:ext cx="8229600" cy="5455444"/>
          </a:xfrm>
        </p:spPr>
        <p:txBody>
          <a:bodyPr>
            <a:normAutofit/>
          </a:bodyPr>
          <a:lstStyle/>
          <a:p>
            <a:r>
              <a:rPr lang="id-ID" dirty="0" smtClean="0"/>
              <a:t>Ikuti</a:t>
            </a:r>
            <a:r>
              <a:rPr lang="en-US" dirty="0" smtClean="0"/>
              <a:t> </a:t>
            </a:r>
            <a:r>
              <a:rPr lang="en-US" dirty="0" err="1" smtClean="0"/>
              <a:t>pola</a:t>
            </a:r>
            <a:r>
              <a:rPr lang="en-US" dirty="0" smtClean="0"/>
              <a:t> </a:t>
            </a:r>
            <a:r>
              <a:rPr lang="id-ID" dirty="0" smtClean="0"/>
              <a:t>latar belakang masalah </a:t>
            </a:r>
            <a:r>
              <a:rPr lang="en-US" dirty="0" err="1" smtClean="0">
                <a:solidFill>
                  <a:srgbClr val="C00000"/>
                </a:solidFill>
              </a:rPr>
              <a:t>OMMKKMasaSolTu</a:t>
            </a:r>
            <a:r>
              <a:rPr lang="id-ID" dirty="0" smtClean="0"/>
              <a:t>, seperti yang ada di</a:t>
            </a:r>
            <a:r>
              <a:rPr lang="en-US" dirty="0" smtClean="0"/>
              <a:t> </a:t>
            </a:r>
            <a:r>
              <a:rPr lang="id-ID" sz="2000" dirty="0" smtClean="0"/>
              <a:t>http</a:t>
            </a:r>
            <a:r>
              <a:rPr lang="id-ID" sz="2000" dirty="0"/>
              <a:t>://romisatriawahono.net/2012/06/18/kiat-menyusun-alur-latar-belakang-masalah-penelitian/</a:t>
            </a:r>
            <a:endParaRPr lang="id-ID" dirty="0"/>
          </a:p>
          <a:p>
            <a:r>
              <a:rPr lang="id-ID" dirty="0" smtClean="0"/>
              <a:t>Jangan meletakkan </a:t>
            </a:r>
            <a:r>
              <a:rPr lang="id-ID" dirty="0" smtClean="0">
                <a:solidFill>
                  <a:srgbClr val="C00000"/>
                </a:solidFill>
              </a:rPr>
              <a:t>sitasi</a:t>
            </a:r>
            <a:r>
              <a:rPr lang="id-ID" dirty="0" smtClean="0"/>
              <a:t> untuk referensi pada </a:t>
            </a:r>
            <a:r>
              <a:rPr lang="en-US" dirty="0" err="1" smtClean="0"/>
              <a:t>akhir</a:t>
            </a:r>
            <a:r>
              <a:rPr lang="en-US" dirty="0" smtClean="0"/>
              <a:t> </a:t>
            </a:r>
            <a:r>
              <a:rPr lang="en-US" dirty="0" err="1" smtClean="0"/>
              <a:t>paragraf</a:t>
            </a:r>
            <a:r>
              <a:rPr lang="id-ID" dirty="0" smtClean="0"/>
              <a:t> </a:t>
            </a:r>
            <a:r>
              <a:rPr lang="id-ID" sz="2000" i="1" dirty="0" smtClean="0"/>
              <a:t>(B</a:t>
            </a:r>
            <a:r>
              <a:rPr lang="en-US" sz="2000" i="1" dirty="0" err="1" smtClean="0"/>
              <a:t>erndtsson</a:t>
            </a:r>
            <a:r>
              <a:rPr lang="id-ID" sz="2000" i="1" dirty="0" smtClean="0"/>
              <a:t>, 2009)</a:t>
            </a:r>
            <a:endParaRPr lang="en-US" sz="2000" i="1" dirty="0" smtClean="0"/>
          </a:p>
          <a:p>
            <a:r>
              <a:rPr lang="en-US" dirty="0" err="1" smtClean="0"/>
              <a:t>Satu</a:t>
            </a:r>
            <a:r>
              <a:rPr lang="en-US" dirty="0" smtClean="0"/>
              <a:t> </a:t>
            </a:r>
            <a:r>
              <a:rPr lang="en-US" dirty="0" err="1" smtClean="0"/>
              <a:t>pernyataan</a:t>
            </a:r>
            <a:r>
              <a:rPr lang="en-US" dirty="0"/>
              <a:t> </a:t>
            </a:r>
            <a:r>
              <a:rPr lang="en-US" dirty="0" smtClean="0"/>
              <a:t>yang </a:t>
            </a:r>
            <a:r>
              <a:rPr lang="en-US" dirty="0" err="1" smtClean="0"/>
              <a:t>mensitasi</a:t>
            </a:r>
            <a:r>
              <a:rPr lang="en-US" dirty="0" smtClean="0"/>
              <a:t> </a:t>
            </a:r>
            <a:r>
              <a:rPr lang="en-US" dirty="0" err="1" smtClean="0"/>
              <a:t>ke</a:t>
            </a:r>
            <a:r>
              <a:rPr lang="en-US" dirty="0" smtClean="0"/>
              <a:t> </a:t>
            </a:r>
            <a:r>
              <a:rPr lang="en-US" dirty="0" err="1" smtClean="0"/>
              <a:t>banyak</a:t>
            </a:r>
            <a:r>
              <a:rPr lang="en-US" dirty="0" smtClean="0"/>
              <a:t> reference </a:t>
            </a:r>
            <a:r>
              <a:rPr lang="en-US" dirty="0" err="1" smtClean="0"/>
              <a:t>harus</a:t>
            </a:r>
            <a:r>
              <a:rPr lang="en-US" dirty="0" smtClean="0"/>
              <a:t> </a:t>
            </a:r>
            <a:r>
              <a:rPr lang="en-US" dirty="0" err="1" smtClean="0"/>
              <a:t>dilakukan</a:t>
            </a:r>
            <a:r>
              <a:rPr lang="en-US" dirty="0" smtClean="0"/>
              <a:t> </a:t>
            </a:r>
            <a:r>
              <a:rPr lang="en-US" dirty="0" err="1" smtClean="0"/>
              <a:t>dengan</a:t>
            </a:r>
            <a:r>
              <a:rPr lang="en-US" dirty="0" smtClean="0"/>
              <a:t> </a:t>
            </a:r>
            <a:r>
              <a:rPr lang="en-US" dirty="0" err="1" smtClean="0"/>
              <a:t>hati-hati</a:t>
            </a:r>
            <a:endParaRPr lang="id-ID" dirty="0" smtClean="0"/>
          </a:p>
          <a:p>
            <a:r>
              <a:rPr lang="id-ID" dirty="0" smtClean="0"/>
              <a:t>Kalimat dalam satu paragraf harus berisi </a:t>
            </a:r>
            <a:r>
              <a:rPr lang="id-ID" dirty="0" smtClean="0">
                <a:solidFill>
                  <a:srgbClr val="C00000"/>
                </a:solidFill>
              </a:rPr>
              <a:t>satu pokok pikiran</a:t>
            </a:r>
            <a:r>
              <a:rPr lang="en-US" dirty="0" smtClean="0">
                <a:solidFill>
                  <a:srgbClr val="C00000"/>
                </a:solidFill>
              </a:rPr>
              <a:t> </a:t>
            </a:r>
            <a:endParaRPr lang="en-US" dirty="0">
              <a:solidFill>
                <a:srgbClr val="C00000"/>
              </a:solidFill>
            </a:endParaRPr>
          </a:p>
          <a:p>
            <a:r>
              <a:rPr lang="id-ID" dirty="0" smtClean="0">
                <a:solidFill>
                  <a:srgbClr val="C00000"/>
                </a:solidFill>
              </a:rPr>
              <a:t>A</a:t>
            </a:r>
            <a:r>
              <a:rPr lang="en-US" dirty="0" err="1" smtClean="0">
                <a:solidFill>
                  <a:srgbClr val="C00000"/>
                </a:solidFill>
              </a:rPr>
              <a:t>ntar</a:t>
            </a:r>
            <a:r>
              <a:rPr lang="en-US" dirty="0" smtClean="0">
                <a:solidFill>
                  <a:srgbClr val="C00000"/>
                </a:solidFill>
              </a:rPr>
              <a:t> </a:t>
            </a:r>
            <a:r>
              <a:rPr lang="en-US" dirty="0" err="1">
                <a:solidFill>
                  <a:srgbClr val="C00000"/>
                </a:solidFill>
              </a:rPr>
              <a:t>paragraf</a:t>
            </a:r>
            <a:r>
              <a:rPr lang="en-US" dirty="0">
                <a:solidFill>
                  <a:srgbClr val="C00000"/>
                </a:solidFill>
              </a:rPr>
              <a:t> </a:t>
            </a:r>
            <a:r>
              <a:rPr lang="id-ID" dirty="0" smtClean="0"/>
              <a:t>harus dibuat mengalir</a:t>
            </a:r>
            <a:r>
              <a:rPr lang="en-US" dirty="0" smtClean="0"/>
              <a:t> (</a:t>
            </a:r>
            <a:r>
              <a:rPr lang="en-US" dirty="0" err="1" smtClean="0"/>
              <a:t>ada</a:t>
            </a:r>
            <a:r>
              <a:rPr lang="en-US" dirty="0" smtClean="0"/>
              <a:t> </a:t>
            </a:r>
            <a:r>
              <a:rPr lang="en-US" dirty="0" err="1" smtClean="0"/>
              <a:t>kohesi</a:t>
            </a:r>
            <a:r>
              <a:rPr lang="en-US" dirty="0" smtClean="0"/>
              <a:t>)</a:t>
            </a:r>
            <a:r>
              <a:rPr lang="id-ID" dirty="0" smtClean="0"/>
              <a:t>, bersambungan, dengan alur cerita yang runut</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068991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p:txBody>
          <a:bodyPr/>
          <a:lstStyle/>
          <a:p>
            <a:r>
              <a:rPr lang="en-US"/>
              <a:t>Latar belakang masalah</a:t>
            </a:r>
          </a:p>
        </p:txBody>
      </p:sp>
      <p:sp>
        <p:nvSpPr>
          <p:cNvPr id="7170" name="Rectangle 2"/>
          <p:cNvSpPr>
            <a:spLocks noGrp="1" noChangeArrowheads="1"/>
          </p:cNvSpPr>
          <p:nvPr>
            <p:ph idx="1"/>
          </p:nvPr>
        </p:nvSpPr>
        <p:spPr>
          <a:xfrm>
            <a:off x="628650" y="1352549"/>
            <a:ext cx="8229600" cy="5607844"/>
          </a:xfrm>
        </p:spPr>
        <p:txBody>
          <a:bodyPr>
            <a:normAutofit/>
          </a:bodyPr>
          <a:lstStyle/>
          <a:p>
            <a:r>
              <a:rPr lang="en-US" dirty="0" err="1" smtClean="0"/>
              <a:t>Masalah</a:t>
            </a:r>
            <a:r>
              <a:rPr lang="en-US" dirty="0" smtClean="0"/>
              <a:t> </a:t>
            </a:r>
            <a:r>
              <a:rPr lang="id-ID" dirty="0" smtClean="0"/>
              <a:t>penelitian yang kita angkat harus </a:t>
            </a:r>
            <a:r>
              <a:rPr lang="en-US" dirty="0" err="1" smtClean="0">
                <a:solidFill>
                  <a:srgbClr val="C00000"/>
                </a:solidFill>
              </a:rPr>
              <a:t>dilandasi</a:t>
            </a:r>
            <a:r>
              <a:rPr lang="en-US" dirty="0" smtClean="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publikasi</a:t>
            </a:r>
            <a:r>
              <a:rPr lang="en-US" dirty="0">
                <a:solidFill>
                  <a:srgbClr val="C00000"/>
                </a:solidFill>
              </a:rPr>
              <a:t> </a:t>
            </a:r>
            <a:r>
              <a:rPr lang="en-US" dirty="0" smtClean="0">
                <a:solidFill>
                  <a:srgbClr val="C00000"/>
                </a:solidFill>
              </a:rPr>
              <a:t>paper</a:t>
            </a:r>
            <a:r>
              <a:rPr lang="id-ID" dirty="0" smtClean="0">
                <a:solidFill>
                  <a:srgbClr val="C00000"/>
                </a:solidFill>
              </a:rPr>
              <a:t> </a:t>
            </a:r>
            <a:r>
              <a:rPr lang="en-US" dirty="0" smtClean="0">
                <a:solidFill>
                  <a:srgbClr val="C00000"/>
                </a:solidFill>
              </a:rPr>
              <a:t>yang </a:t>
            </a:r>
            <a:r>
              <a:rPr lang="id-ID" dirty="0" smtClean="0">
                <a:solidFill>
                  <a:srgbClr val="C00000"/>
                </a:solidFill>
              </a:rPr>
              <a:t>kuat</a:t>
            </a:r>
            <a:r>
              <a:rPr lang="id-ID" dirty="0" smtClean="0"/>
              <a:t> (usahakan dari paper journal ber-impact factor tinggi, tidak dari conference procedings)</a:t>
            </a:r>
            <a:endParaRPr lang="en-US" dirty="0"/>
          </a:p>
          <a:p>
            <a:r>
              <a:rPr lang="id-ID" dirty="0" smtClean="0"/>
              <a:t>Harus dipahami bahwa t</a:t>
            </a:r>
            <a:r>
              <a:rPr lang="en-US" dirty="0" err="1" smtClean="0"/>
              <a:t>ujuan</a:t>
            </a:r>
            <a:r>
              <a:rPr lang="en-US" dirty="0" smtClean="0"/>
              <a:t> </a:t>
            </a:r>
            <a:r>
              <a:rPr lang="en-US" dirty="0" err="1" smtClean="0"/>
              <a:t>latar</a:t>
            </a:r>
            <a:r>
              <a:rPr lang="en-US" dirty="0" smtClean="0"/>
              <a:t> </a:t>
            </a:r>
            <a:r>
              <a:rPr lang="en-US" dirty="0" err="1" smtClean="0"/>
              <a:t>belakang</a:t>
            </a:r>
            <a:r>
              <a:rPr lang="en-US" dirty="0" smtClean="0"/>
              <a:t> </a:t>
            </a:r>
            <a:r>
              <a:rPr lang="en-US" dirty="0" err="1" smtClean="0"/>
              <a:t>masalah</a:t>
            </a:r>
            <a:r>
              <a:rPr lang="en-US" dirty="0" smtClean="0"/>
              <a:t> </a:t>
            </a:r>
            <a:r>
              <a:rPr lang="en-US" dirty="0" err="1" smtClean="0"/>
              <a:t>adalah</a:t>
            </a:r>
            <a:r>
              <a:rPr lang="en-US" dirty="0" smtClean="0"/>
              <a:t> </a:t>
            </a:r>
            <a:r>
              <a:rPr lang="en-US" dirty="0" err="1" smtClean="0"/>
              <a:t>memberi</a:t>
            </a:r>
            <a:r>
              <a:rPr lang="en-US" dirty="0" smtClean="0"/>
              <a:t> </a:t>
            </a:r>
            <a:r>
              <a:rPr lang="en-US" dirty="0" err="1" smtClean="0"/>
              <a:t>argumentasi</a:t>
            </a:r>
            <a:r>
              <a:rPr lang="en-US" dirty="0" smtClean="0"/>
              <a:t>  </a:t>
            </a:r>
            <a:r>
              <a:rPr lang="en-US" dirty="0" err="1" smtClean="0"/>
              <a:t>bahwa</a:t>
            </a:r>
            <a:r>
              <a:rPr lang="en-US" dirty="0" smtClean="0"/>
              <a:t> </a:t>
            </a:r>
            <a:r>
              <a:rPr lang="en-US" dirty="0" err="1" smtClean="0"/>
              <a:t>masalah</a:t>
            </a:r>
            <a:r>
              <a:rPr lang="en-US" dirty="0" smtClean="0"/>
              <a:t> </a:t>
            </a:r>
            <a:r>
              <a:rPr lang="id-ID" dirty="0" smtClean="0"/>
              <a:t>penelitian </a:t>
            </a:r>
            <a:r>
              <a:rPr lang="en-US" dirty="0" err="1" smtClean="0"/>
              <a:t>yg</a:t>
            </a:r>
            <a:r>
              <a:rPr lang="en-US" dirty="0" smtClean="0"/>
              <a:t> </a:t>
            </a:r>
            <a:r>
              <a:rPr lang="en-US" dirty="0" err="1" smtClean="0"/>
              <a:t>diangkat</a:t>
            </a:r>
            <a:r>
              <a:rPr lang="en-US" dirty="0" smtClean="0"/>
              <a:t> </a:t>
            </a:r>
            <a:r>
              <a:rPr lang="en-US" dirty="0" err="1" smtClean="0"/>
              <a:t>adalah</a:t>
            </a:r>
            <a:r>
              <a:rPr lang="en-US" dirty="0" smtClean="0"/>
              <a:t> </a:t>
            </a:r>
            <a:r>
              <a:rPr lang="en-US" dirty="0" smtClean="0">
                <a:solidFill>
                  <a:srgbClr val="C00000"/>
                </a:solidFill>
              </a:rPr>
              <a:t>valid</a:t>
            </a:r>
          </a:p>
          <a:p>
            <a:r>
              <a:rPr lang="id-ID" dirty="0" smtClean="0"/>
              <a:t>Tidak menggunakan kata “peneliti atau penulis”, tapi membuat kalimat jadi pasif, contoh:</a:t>
            </a:r>
          </a:p>
          <a:p>
            <a:pPr lvl="1"/>
            <a:r>
              <a:rPr lang="id-ID" dirty="0" smtClean="0"/>
              <a:t>Peneliti akan mencoba memecahkan masalah tersebut dengan metode A (</a:t>
            </a:r>
            <a:r>
              <a:rPr lang="id-ID" sz="2800" dirty="0" smtClean="0">
                <a:solidFill>
                  <a:srgbClr val="C00000"/>
                </a:solidFill>
              </a:rPr>
              <a:t>X</a:t>
            </a:r>
            <a:r>
              <a:rPr lang="id-ID" dirty="0" smtClean="0"/>
              <a:t>)</a:t>
            </a:r>
          </a:p>
          <a:p>
            <a:pPr lvl="1"/>
            <a:r>
              <a:rPr lang="id-ID" dirty="0" smtClean="0"/>
              <a:t>Pada penelitian ini, metode A akan diterapkan untuk memecahkan masalah tersebut (</a:t>
            </a:r>
            <a:r>
              <a:rPr lang="id-ID" sz="2800" dirty="0" smtClean="0">
                <a:solidFill>
                  <a:srgbClr val="00B050"/>
                </a:solidFill>
              </a:rPr>
              <a:t>O</a:t>
            </a:r>
            <a:r>
              <a:rPr lang="id-ID" dirty="0" smtClean="0"/>
              <a:t>)</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334797708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fi-FI" sz="4000" dirty="0"/>
              <a:t>4</a:t>
            </a:r>
            <a:r>
              <a:rPr lang="fi-FI" sz="4000" dirty="0" smtClean="0"/>
              <a:t>.1 </a:t>
            </a:r>
            <a:r>
              <a:rPr lang="fi-FI" sz="4000" dirty="0"/>
              <a:t>Mengapa </a:t>
            </a:r>
            <a:r>
              <a:rPr lang="fi-FI" sz="4000" dirty="0" smtClean="0"/>
              <a:t>Melakukan</a:t>
            </a:r>
            <a:br>
              <a:rPr lang="fi-FI" sz="4000" dirty="0" smtClean="0"/>
            </a:br>
            <a:r>
              <a:rPr lang="fi-FI" sz="4000" dirty="0" smtClean="0"/>
              <a:t>      Publikasi </a:t>
            </a:r>
            <a:r>
              <a:rPr lang="fi-FI" sz="4000" dirty="0"/>
              <a:t>Ilmiah?</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17277842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Contoh Sitasi Yang Salah</a:t>
            </a:r>
            <a:endParaRPr lang="en-US"/>
          </a:p>
        </p:txBody>
      </p:sp>
      <p:sp>
        <p:nvSpPr>
          <p:cNvPr id="3" name="Content Placeholder 2"/>
          <p:cNvSpPr>
            <a:spLocks noGrp="1"/>
          </p:cNvSpPr>
          <p:nvPr>
            <p:ph idx="1"/>
          </p:nvPr>
        </p:nvSpPr>
        <p:spPr/>
        <p:txBody>
          <a:bodyPr>
            <a:normAutofit/>
          </a:bodyPr>
          <a:lstStyle/>
          <a:p>
            <a:pPr marL="0" indent="0">
              <a:buNone/>
            </a:pPr>
            <a:r>
              <a:rPr lang="en-US" dirty="0"/>
              <a:t>Recent work has reported that the importance of computers in industry cannot be </a:t>
            </a:r>
            <a:r>
              <a:rPr lang="en-US" dirty="0" smtClean="0"/>
              <a:t>overestimated.</a:t>
            </a:r>
            <a:r>
              <a:rPr lang="id-ID" dirty="0" smtClean="0"/>
              <a:t> </a:t>
            </a:r>
            <a:r>
              <a:rPr lang="en-US" dirty="0" smtClean="0"/>
              <a:t>Several </a:t>
            </a:r>
            <a:r>
              <a:rPr lang="en-US" dirty="0"/>
              <a:t>useful services (such as booking train tickets) rely on computers. </a:t>
            </a:r>
            <a:r>
              <a:rPr lang="en-US" dirty="0" smtClean="0"/>
              <a:t>However,</a:t>
            </a:r>
            <a:r>
              <a:rPr lang="id-ID" dirty="0" smtClean="0"/>
              <a:t> </a:t>
            </a:r>
            <a:r>
              <a:rPr lang="en-US" dirty="0" smtClean="0"/>
              <a:t>the </a:t>
            </a:r>
            <a:r>
              <a:rPr lang="en-US" dirty="0"/>
              <a:t>importance of using computers in our everyday life has been questioned. It has </a:t>
            </a:r>
            <a:r>
              <a:rPr lang="en-US" dirty="0" smtClean="0"/>
              <a:t>been</a:t>
            </a:r>
            <a:r>
              <a:rPr lang="id-ID" dirty="0" smtClean="0"/>
              <a:t> </a:t>
            </a:r>
            <a:r>
              <a:rPr lang="en-US" dirty="0" smtClean="0"/>
              <a:t>argued </a:t>
            </a:r>
            <a:r>
              <a:rPr lang="en-US" dirty="0"/>
              <a:t>that having too many computers in our everyday life causes security </a:t>
            </a:r>
            <a:r>
              <a:rPr lang="en-US" dirty="0" smtClean="0"/>
              <a:t>problems, since</a:t>
            </a:r>
            <a:r>
              <a:rPr lang="id-ID" dirty="0" smtClean="0"/>
              <a:t> </a:t>
            </a:r>
            <a:r>
              <a:rPr lang="en-US" dirty="0" smtClean="0"/>
              <a:t>people </a:t>
            </a:r>
            <a:r>
              <a:rPr lang="en-US" dirty="0"/>
              <a:t>cannot protect their computers from hackers and Internet viruses. The </a:t>
            </a:r>
            <a:r>
              <a:rPr lang="en-US" dirty="0" smtClean="0"/>
              <a:t>researchers</a:t>
            </a:r>
            <a:r>
              <a:rPr lang="id-ID" dirty="0" smtClean="0"/>
              <a:t> </a:t>
            </a:r>
            <a:r>
              <a:rPr lang="en-US" dirty="0" smtClean="0"/>
              <a:t>are </a:t>
            </a:r>
            <a:r>
              <a:rPr lang="en-US" dirty="0"/>
              <a:t>still debating these hot </a:t>
            </a:r>
            <a:r>
              <a:rPr lang="en-US" dirty="0" smtClean="0"/>
              <a:t>topics</a:t>
            </a:r>
            <a:r>
              <a:rPr lang="id-ID" dirty="0" smtClean="0"/>
              <a:t> </a:t>
            </a:r>
            <a:r>
              <a:rPr lang="en-US" dirty="0" smtClean="0">
                <a:solidFill>
                  <a:srgbClr val="C00000"/>
                </a:solidFill>
              </a:rPr>
              <a:t>(Jones, 1993)</a:t>
            </a:r>
            <a:r>
              <a:rPr lang="id-ID" dirty="0" smtClean="0"/>
              <a:t>. </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233537505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smtClean="0"/>
              <a:t>Contoh Sitasi Yang Sudah Diperbaiki</a:t>
            </a:r>
            <a:endParaRPr lang="en-US"/>
          </a:p>
        </p:txBody>
      </p:sp>
      <p:sp>
        <p:nvSpPr>
          <p:cNvPr id="3" name="Content Placeholder 2"/>
          <p:cNvSpPr>
            <a:spLocks noGrp="1"/>
          </p:cNvSpPr>
          <p:nvPr>
            <p:ph idx="1"/>
          </p:nvPr>
        </p:nvSpPr>
        <p:spPr/>
        <p:txBody>
          <a:bodyPr>
            <a:normAutofit lnSpcReduction="10000"/>
          </a:bodyPr>
          <a:lstStyle/>
          <a:p>
            <a:pPr marL="0" indent="0">
              <a:buNone/>
            </a:pPr>
            <a:r>
              <a:rPr lang="en-US"/>
              <a:t>Recent work has reported that the importance of computers in industry cannot be </a:t>
            </a:r>
            <a:r>
              <a:rPr lang="en-US" smtClean="0"/>
              <a:t>overestimated.</a:t>
            </a:r>
            <a:r>
              <a:rPr lang="id-ID" smtClean="0"/>
              <a:t> </a:t>
            </a:r>
            <a:r>
              <a:rPr lang="en-US" smtClean="0"/>
              <a:t>Several </a:t>
            </a:r>
            <a:r>
              <a:rPr lang="en-US"/>
              <a:t>useful services (such as booking train tickets) rely on </a:t>
            </a:r>
            <a:r>
              <a:rPr lang="en-US" smtClean="0"/>
              <a:t>computers</a:t>
            </a:r>
            <a:r>
              <a:rPr lang="id-ID" smtClean="0"/>
              <a:t> </a:t>
            </a:r>
            <a:r>
              <a:rPr lang="id-ID" smtClean="0">
                <a:solidFill>
                  <a:srgbClr val="FF0000"/>
                </a:solidFill>
              </a:rPr>
              <a:t>(Bridge, 2010)</a:t>
            </a:r>
            <a:r>
              <a:rPr lang="en-US" smtClean="0"/>
              <a:t>. However,</a:t>
            </a:r>
            <a:r>
              <a:rPr lang="id-ID" smtClean="0"/>
              <a:t> </a:t>
            </a:r>
            <a:r>
              <a:rPr lang="en-US" smtClean="0"/>
              <a:t>the </a:t>
            </a:r>
            <a:r>
              <a:rPr lang="en-US"/>
              <a:t>importance of using computers in our everyday life has been questioned. It has </a:t>
            </a:r>
            <a:r>
              <a:rPr lang="en-US" smtClean="0"/>
              <a:t>been</a:t>
            </a:r>
            <a:r>
              <a:rPr lang="id-ID" smtClean="0"/>
              <a:t> </a:t>
            </a:r>
            <a:r>
              <a:rPr lang="en-US" smtClean="0"/>
              <a:t>argued </a:t>
            </a:r>
            <a:r>
              <a:rPr lang="en-US"/>
              <a:t>that having too many computers in our everyday life causes security </a:t>
            </a:r>
            <a:r>
              <a:rPr lang="en-US" smtClean="0"/>
              <a:t>problems</a:t>
            </a:r>
            <a:r>
              <a:rPr lang="id-ID" smtClean="0"/>
              <a:t> </a:t>
            </a:r>
            <a:r>
              <a:rPr lang="en-US">
                <a:solidFill>
                  <a:srgbClr val="FF0000"/>
                </a:solidFill>
              </a:rPr>
              <a:t>(Jones, 1993)</a:t>
            </a:r>
            <a:r>
              <a:rPr lang="en-US"/>
              <a:t>, </a:t>
            </a:r>
            <a:r>
              <a:rPr lang="en-US" smtClean="0"/>
              <a:t>since</a:t>
            </a:r>
            <a:r>
              <a:rPr lang="id-ID" smtClean="0"/>
              <a:t> </a:t>
            </a:r>
            <a:r>
              <a:rPr lang="en-US" smtClean="0"/>
              <a:t>people </a:t>
            </a:r>
            <a:r>
              <a:rPr lang="en-US"/>
              <a:t>cannot protect their computers from hackers and Internet viruses. The </a:t>
            </a:r>
            <a:r>
              <a:rPr lang="en-US" smtClean="0"/>
              <a:t>researchers</a:t>
            </a:r>
            <a:r>
              <a:rPr lang="id-ID" smtClean="0"/>
              <a:t> </a:t>
            </a:r>
            <a:r>
              <a:rPr lang="en-US" smtClean="0"/>
              <a:t>are </a:t>
            </a:r>
            <a:r>
              <a:rPr lang="en-US"/>
              <a:t>still debating these hot </a:t>
            </a:r>
            <a:r>
              <a:rPr lang="en-US" smtClean="0"/>
              <a:t>topics</a:t>
            </a:r>
            <a:r>
              <a:rPr lang="id-ID" smtClean="0"/>
              <a:t>. So, we need new finding and research results on these topics.</a:t>
            </a:r>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30227262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dirty="0" smtClean="0"/>
              <a:t>Contoh Sitasi </a:t>
            </a:r>
            <a:r>
              <a:rPr lang="en-US" dirty="0" err="1" smtClean="0"/>
              <a:t>ke</a:t>
            </a:r>
            <a:r>
              <a:rPr lang="en-US" dirty="0" smtClean="0"/>
              <a:t> </a:t>
            </a:r>
            <a:r>
              <a:rPr lang="en-US" dirty="0" err="1" smtClean="0"/>
              <a:t>Banyak</a:t>
            </a:r>
            <a:r>
              <a:rPr lang="en-US" dirty="0" smtClean="0"/>
              <a:t> Reference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Recent work has reported that the importance of computers in industry cannot be </a:t>
            </a:r>
            <a:r>
              <a:rPr lang="en-US" dirty="0" smtClean="0"/>
              <a:t>overestimated.</a:t>
            </a:r>
            <a:r>
              <a:rPr lang="id-ID" dirty="0" smtClean="0"/>
              <a:t> </a:t>
            </a:r>
            <a:r>
              <a:rPr lang="en-US" dirty="0" smtClean="0"/>
              <a:t>Several </a:t>
            </a:r>
            <a:r>
              <a:rPr lang="en-US" dirty="0"/>
              <a:t>useful services (such as booking train tickets) rely on computers. </a:t>
            </a:r>
            <a:r>
              <a:rPr lang="en-US" dirty="0" smtClean="0"/>
              <a:t>However,</a:t>
            </a:r>
            <a:r>
              <a:rPr lang="id-ID" dirty="0" smtClean="0"/>
              <a:t> </a:t>
            </a:r>
            <a:r>
              <a:rPr lang="en-US" dirty="0" smtClean="0"/>
              <a:t>the </a:t>
            </a:r>
            <a:r>
              <a:rPr lang="en-US" dirty="0"/>
              <a:t>importance of using computers in our everyday life has been questioned. It has </a:t>
            </a:r>
            <a:r>
              <a:rPr lang="en-US" dirty="0" smtClean="0"/>
              <a:t>been</a:t>
            </a:r>
            <a:r>
              <a:rPr lang="id-ID" dirty="0" smtClean="0"/>
              <a:t> </a:t>
            </a:r>
            <a:r>
              <a:rPr lang="en-US" dirty="0" smtClean="0"/>
              <a:t>argued </a:t>
            </a:r>
            <a:r>
              <a:rPr lang="en-US" dirty="0"/>
              <a:t>that having too many computers in our everyday life causes security </a:t>
            </a:r>
            <a:r>
              <a:rPr lang="en-US" dirty="0" smtClean="0"/>
              <a:t>problems, since</a:t>
            </a:r>
            <a:r>
              <a:rPr lang="id-ID" dirty="0" smtClean="0"/>
              <a:t> </a:t>
            </a:r>
            <a:r>
              <a:rPr lang="en-US" dirty="0" smtClean="0"/>
              <a:t>people </a:t>
            </a:r>
            <a:r>
              <a:rPr lang="en-US" dirty="0"/>
              <a:t>cannot protect their computers from hackers and Internet viruses. The </a:t>
            </a:r>
            <a:r>
              <a:rPr lang="en-US" dirty="0" smtClean="0"/>
              <a:t>researchers</a:t>
            </a:r>
            <a:r>
              <a:rPr lang="id-ID" dirty="0" smtClean="0"/>
              <a:t> </a:t>
            </a:r>
            <a:r>
              <a:rPr lang="en-US" dirty="0" smtClean="0"/>
              <a:t>are </a:t>
            </a:r>
            <a:r>
              <a:rPr lang="en-US" dirty="0"/>
              <a:t>still debating these hot </a:t>
            </a:r>
            <a:r>
              <a:rPr lang="en-US" dirty="0" smtClean="0"/>
              <a:t>topics</a:t>
            </a:r>
            <a:r>
              <a:rPr lang="id-ID" dirty="0" smtClean="0"/>
              <a:t> </a:t>
            </a:r>
            <a:r>
              <a:rPr lang="en-US" dirty="0" smtClean="0">
                <a:solidFill>
                  <a:srgbClr val="C00000"/>
                </a:solidFill>
              </a:rPr>
              <a:t>(Jones, 1993)</a:t>
            </a:r>
            <a:r>
              <a:rPr lang="id-ID" dirty="0" smtClean="0">
                <a:solidFill>
                  <a:srgbClr val="C00000"/>
                </a:solidFill>
              </a:rPr>
              <a:t> (Lessmann, 2007) (Zhang, 2009)</a:t>
            </a:r>
            <a:r>
              <a:rPr lang="id-ID" dirty="0" smtClean="0"/>
              <a:t>. So, we need new finding and research results on these topics.</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23862043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Contoh Sitasi </a:t>
            </a:r>
            <a:r>
              <a:rPr lang="en-US" dirty="0" err="1"/>
              <a:t>ke</a:t>
            </a:r>
            <a:r>
              <a:rPr lang="en-US" dirty="0"/>
              <a:t> </a:t>
            </a:r>
            <a:r>
              <a:rPr lang="en-US" dirty="0" err="1"/>
              <a:t>Banyak</a:t>
            </a:r>
            <a:r>
              <a:rPr lang="en-US" dirty="0"/>
              <a:t> Reference</a:t>
            </a:r>
          </a:p>
        </p:txBody>
      </p:sp>
      <p:sp>
        <p:nvSpPr>
          <p:cNvPr id="3" name="Content Placeholder 2"/>
          <p:cNvSpPr>
            <a:spLocks noGrp="1"/>
          </p:cNvSpPr>
          <p:nvPr>
            <p:ph idx="1"/>
          </p:nvPr>
        </p:nvSpPr>
        <p:spPr/>
        <p:txBody>
          <a:bodyPr>
            <a:normAutofit/>
          </a:bodyPr>
          <a:lstStyle/>
          <a:p>
            <a:pPr marL="0" indent="0">
              <a:buNone/>
            </a:pPr>
            <a:r>
              <a:rPr lang="en-US" dirty="0"/>
              <a:t>Various types of classification algorithms have been applied for </a:t>
            </a:r>
            <a:r>
              <a:rPr lang="en-US" dirty="0" smtClean="0"/>
              <a:t>software defect prediction, </a:t>
            </a:r>
            <a:r>
              <a:rPr lang="en-US" dirty="0"/>
              <a:t>including logistic regression (</a:t>
            </a:r>
            <a:r>
              <a:rPr lang="en-US" dirty="0" err="1"/>
              <a:t>Denaro</a:t>
            </a:r>
            <a:r>
              <a:rPr lang="en-US" dirty="0"/>
              <a:t> 2000</a:t>
            </a:r>
            <a:r>
              <a:rPr lang="en-US" dirty="0" smtClean="0"/>
              <a:t>), decision </a:t>
            </a:r>
            <a:r>
              <a:rPr lang="en-US" dirty="0"/>
              <a:t>trees </a:t>
            </a:r>
            <a:r>
              <a:rPr lang="en-US" dirty="0">
                <a:solidFill>
                  <a:srgbClr val="C00000"/>
                </a:solidFill>
              </a:rPr>
              <a:t>(</a:t>
            </a:r>
            <a:r>
              <a:rPr lang="en-US" dirty="0" err="1">
                <a:solidFill>
                  <a:srgbClr val="C00000"/>
                </a:solidFill>
              </a:rPr>
              <a:t>Khoshgoftaar</a:t>
            </a:r>
            <a:r>
              <a:rPr lang="en-US" dirty="0">
                <a:solidFill>
                  <a:srgbClr val="C00000"/>
                </a:solidFill>
              </a:rPr>
              <a:t> &amp; </a:t>
            </a:r>
            <a:r>
              <a:rPr lang="en-US" dirty="0" err="1">
                <a:solidFill>
                  <a:srgbClr val="C00000"/>
                </a:solidFill>
              </a:rPr>
              <a:t>Seliya</a:t>
            </a:r>
            <a:r>
              <a:rPr lang="en-US" dirty="0">
                <a:solidFill>
                  <a:srgbClr val="C00000"/>
                </a:solidFill>
              </a:rPr>
              <a:t>, 2002) (</a:t>
            </a:r>
            <a:r>
              <a:rPr lang="en-US" dirty="0" err="1">
                <a:solidFill>
                  <a:srgbClr val="C00000"/>
                </a:solidFill>
              </a:rPr>
              <a:t>Khoshgoftaar</a:t>
            </a:r>
            <a:r>
              <a:rPr lang="en-US" dirty="0">
                <a:solidFill>
                  <a:srgbClr val="C00000"/>
                </a:solidFill>
              </a:rPr>
              <a:t> &amp; Gao, 2009)</a:t>
            </a:r>
            <a:r>
              <a:rPr lang="en-US" dirty="0"/>
              <a:t>, neural </a:t>
            </a:r>
            <a:r>
              <a:rPr lang="en-US" dirty="0" smtClean="0"/>
              <a:t>networks </a:t>
            </a:r>
            <a:r>
              <a:rPr lang="en-US" dirty="0" smtClean="0">
                <a:solidFill>
                  <a:srgbClr val="C00000"/>
                </a:solidFill>
              </a:rPr>
              <a:t>(Park </a:t>
            </a:r>
            <a:r>
              <a:rPr lang="en-US" dirty="0">
                <a:solidFill>
                  <a:srgbClr val="C00000"/>
                </a:solidFill>
              </a:rPr>
              <a:t>et al. 2011) (Wang &amp; Yu 2004) (</a:t>
            </a:r>
            <a:r>
              <a:rPr lang="en-US" dirty="0" err="1">
                <a:solidFill>
                  <a:srgbClr val="C00000"/>
                </a:solidFill>
              </a:rPr>
              <a:t>Zheng</a:t>
            </a:r>
            <a:r>
              <a:rPr lang="en-US" dirty="0">
                <a:solidFill>
                  <a:srgbClr val="C00000"/>
                </a:solidFill>
              </a:rPr>
              <a:t> 2010)</a:t>
            </a:r>
            <a:r>
              <a:rPr lang="en-US" dirty="0"/>
              <a:t>, naive </a:t>
            </a:r>
            <a:r>
              <a:rPr lang="en-US" dirty="0" err="1"/>
              <a:t>bayes</a:t>
            </a:r>
            <a:r>
              <a:rPr lang="en-US" dirty="0"/>
              <a:t> (</a:t>
            </a:r>
            <a:r>
              <a:rPr lang="en-US" dirty="0" err="1"/>
              <a:t>Menzies</a:t>
            </a:r>
            <a:r>
              <a:rPr lang="en-US" dirty="0"/>
              <a:t> et al. 2007). </a:t>
            </a:r>
            <a:r>
              <a:rPr lang="en-US" dirty="0" smtClean="0"/>
              <a:t>This research </a:t>
            </a:r>
            <a:r>
              <a:rPr lang="en-US" dirty="0"/>
              <a:t>is focused and concerned with the third approach.</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2046470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8789988" cy="647700"/>
          </a:xfrm>
        </p:spPr>
        <p:txBody>
          <a:bodyPr/>
          <a:lstStyle/>
          <a:p>
            <a:r>
              <a:rPr lang="en-US" sz="3800" dirty="0" err="1" smtClean="0"/>
              <a:t>Alur</a:t>
            </a:r>
            <a:r>
              <a:rPr lang="en-US" sz="3800" dirty="0" smtClean="0"/>
              <a:t> </a:t>
            </a:r>
            <a:r>
              <a:rPr lang="en-US" sz="3800" dirty="0" err="1" smtClean="0"/>
              <a:t>Penulisan</a:t>
            </a:r>
            <a:r>
              <a:rPr lang="en-US" sz="3800" dirty="0" smtClean="0"/>
              <a:t> </a:t>
            </a:r>
            <a:r>
              <a:rPr lang="en-US" sz="3800" dirty="0" err="1" smtClean="0"/>
              <a:t>Latar</a:t>
            </a:r>
            <a:r>
              <a:rPr lang="en-US" sz="3800" dirty="0" smtClean="0"/>
              <a:t> </a:t>
            </a:r>
            <a:r>
              <a:rPr lang="en-US" sz="3800" dirty="0" err="1" smtClean="0"/>
              <a:t>Belakang</a:t>
            </a:r>
            <a:r>
              <a:rPr lang="en-US" sz="3800" dirty="0" smtClean="0"/>
              <a:t> </a:t>
            </a:r>
            <a:r>
              <a:rPr lang="en-US" sz="3800" dirty="0" err="1" smtClean="0"/>
              <a:t>Masalah</a:t>
            </a:r>
            <a:r>
              <a:rPr lang="en-US" sz="3800" dirty="0" smtClean="0"/>
              <a:t>*</a:t>
            </a:r>
            <a:endParaRPr lang="en-US" sz="3800" dirty="0"/>
          </a:p>
        </p:txBody>
      </p:sp>
      <p:sp>
        <p:nvSpPr>
          <p:cNvPr id="3" name="Content Placeholder 2"/>
          <p:cNvSpPr>
            <a:spLocks noGrp="1"/>
          </p:cNvSpPr>
          <p:nvPr>
            <p:ph idx="1"/>
          </p:nvPr>
        </p:nvSpPr>
        <p:spPr>
          <a:xfrm>
            <a:off x="533400" y="1371600"/>
            <a:ext cx="8153400" cy="4572000"/>
          </a:xfrm>
        </p:spPr>
        <p:txBody>
          <a:bodyPr>
            <a:normAutofit fontScale="92500"/>
          </a:bodyPr>
          <a:lstStyle/>
          <a:p>
            <a:r>
              <a:rPr lang="id-ID" dirty="0" smtClean="0"/>
              <a:t>Technical Paper:</a:t>
            </a:r>
          </a:p>
          <a:p>
            <a:pPr lvl="1"/>
            <a:r>
              <a:rPr lang="id-ID" dirty="0" smtClean="0"/>
              <a:t>Judul: </a:t>
            </a:r>
            <a:r>
              <a:rPr lang="en-US" dirty="0">
                <a:solidFill>
                  <a:srgbClr val="C00000"/>
                </a:solidFill>
              </a:rPr>
              <a:t>Chinese Grain Production Forecasting Method Based on Particle Swarm Optimization-based Support Vector Machine</a:t>
            </a:r>
            <a:endParaRPr lang="id-ID" dirty="0" smtClean="0">
              <a:solidFill>
                <a:srgbClr val="C00000"/>
              </a:solidFill>
            </a:endParaRPr>
          </a:p>
          <a:p>
            <a:pPr lvl="1"/>
            <a:r>
              <a:rPr lang="id-ID" dirty="0" smtClean="0"/>
              <a:t>Author: </a:t>
            </a:r>
            <a:r>
              <a:rPr lang="en-US" dirty="0" smtClean="0"/>
              <a:t>Sheng-Wei </a:t>
            </a:r>
            <a:r>
              <a:rPr lang="en-US" dirty="0" err="1" smtClean="0"/>
              <a:t>Fei</a:t>
            </a:r>
            <a:r>
              <a:rPr lang="en-US" dirty="0" smtClean="0"/>
              <a:t>, </a:t>
            </a:r>
            <a:r>
              <a:rPr lang="en-US" dirty="0"/>
              <a:t>Yu-Bin Miao and Cheng-Liang </a:t>
            </a:r>
            <a:r>
              <a:rPr lang="en-US" dirty="0" smtClean="0"/>
              <a:t>Liu</a:t>
            </a:r>
            <a:endParaRPr lang="id-ID" dirty="0"/>
          </a:p>
          <a:p>
            <a:pPr lvl="1"/>
            <a:r>
              <a:rPr lang="id-ID" dirty="0" smtClean="0"/>
              <a:t>Publications: </a:t>
            </a:r>
            <a:r>
              <a:rPr lang="en-US" dirty="0" smtClean="0"/>
              <a:t>Recent </a:t>
            </a:r>
            <a:r>
              <a:rPr lang="en-US" dirty="0"/>
              <a:t>Patents on Engineering 2009, 3, </a:t>
            </a:r>
            <a:r>
              <a:rPr lang="en-US" dirty="0" smtClean="0"/>
              <a:t>8-12</a:t>
            </a:r>
          </a:p>
          <a:p>
            <a:pPr lvl="1"/>
            <a:r>
              <a:rPr lang="en-US" dirty="0"/>
              <a:t>Download: </a:t>
            </a:r>
            <a:r>
              <a:rPr lang="en-US" b="1" dirty="0">
                <a:solidFill>
                  <a:srgbClr val="0070C0"/>
                </a:solidFill>
              </a:rPr>
              <a:t>http://romisatriawahono.net/lecture/rm/paper/</a:t>
            </a:r>
          </a:p>
          <a:p>
            <a:r>
              <a:rPr lang="id-ID" dirty="0" smtClean="0"/>
              <a:t>Tugas Literature Review: </a:t>
            </a:r>
          </a:p>
          <a:p>
            <a:pPr marL="976312" lvl="1" indent="-514350">
              <a:buFont typeface="+mj-lt"/>
              <a:buAutoNum type="arabicPeriod"/>
            </a:pPr>
            <a:r>
              <a:rPr lang="id-ID" sz="2400" dirty="0" smtClean="0"/>
              <a:t>Baca dan pahami paper di atas</a:t>
            </a:r>
          </a:p>
          <a:p>
            <a:pPr marL="976312" lvl="1" indent="-514350">
              <a:buFont typeface="+mj-lt"/>
              <a:buAutoNum type="arabicPeriod"/>
            </a:pPr>
            <a:r>
              <a:rPr lang="id-ID" sz="2400" dirty="0" smtClean="0"/>
              <a:t>Tentukan </a:t>
            </a:r>
            <a:r>
              <a:rPr lang="id-ID" sz="2400" dirty="0" smtClean="0">
                <a:solidFill>
                  <a:srgbClr val="FF0000"/>
                </a:solidFill>
              </a:rPr>
              <a:t>latar belakang </a:t>
            </a:r>
            <a:r>
              <a:rPr lang="id-ID" sz="2400" dirty="0" smtClean="0"/>
              <a:t>masalah, pernyataan </a:t>
            </a:r>
            <a:r>
              <a:rPr lang="id-ID" sz="2400" dirty="0" smtClean="0">
                <a:solidFill>
                  <a:srgbClr val="FF0000"/>
                </a:solidFill>
              </a:rPr>
              <a:t>masalah</a:t>
            </a:r>
            <a:r>
              <a:rPr lang="id-ID" sz="2400" dirty="0" smtClean="0"/>
              <a:t>, </a:t>
            </a:r>
            <a:r>
              <a:rPr lang="id-ID" sz="2400" dirty="0" smtClean="0">
                <a:solidFill>
                  <a:srgbClr val="FF0000"/>
                </a:solidFill>
              </a:rPr>
              <a:t>pertanyaan </a:t>
            </a:r>
            <a:r>
              <a:rPr lang="id-ID" sz="2400" dirty="0" smtClean="0"/>
              <a:t>penelitian, </a:t>
            </a:r>
            <a:r>
              <a:rPr lang="id-ID" sz="2400" dirty="0" smtClean="0">
                <a:solidFill>
                  <a:srgbClr val="FF0000"/>
                </a:solidFill>
              </a:rPr>
              <a:t>tujuan</a:t>
            </a:r>
            <a:r>
              <a:rPr lang="id-ID" sz="2400" dirty="0" smtClean="0"/>
              <a:t> penelitian, </a:t>
            </a:r>
            <a:r>
              <a:rPr lang="id-ID" sz="2400" dirty="0" smtClean="0">
                <a:solidFill>
                  <a:srgbClr val="FF0000"/>
                </a:solidFill>
              </a:rPr>
              <a:t>existing methods</a:t>
            </a:r>
            <a:r>
              <a:rPr lang="id-ID" sz="2400" dirty="0" smtClean="0"/>
              <a:t>, </a:t>
            </a:r>
            <a:r>
              <a:rPr lang="id-ID" sz="2400" dirty="0" smtClean="0">
                <a:solidFill>
                  <a:srgbClr val="FF0000"/>
                </a:solidFill>
              </a:rPr>
              <a:t>kontribusi</a:t>
            </a:r>
            <a:r>
              <a:rPr lang="id-ID" sz="2400" dirty="0" smtClean="0"/>
              <a:t> penelitian dan </a:t>
            </a:r>
            <a:r>
              <a:rPr lang="id-ID" sz="2400" dirty="0" smtClean="0">
                <a:solidFill>
                  <a:srgbClr val="FF0000"/>
                </a:solidFill>
              </a:rPr>
              <a:t>hasil</a:t>
            </a:r>
            <a:r>
              <a:rPr lang="id-ID" sz="2400" dirty="0" smtClean="0"/>
              <a:t> penelitian</a:t>
            </a:r>
          </a:p>
          <a:p>
            <a:pPr marL="976312" lvl="1" indent="-514350">
              <a:buFont typeface="+mj-lt"/>
              <a:buAutoNum type="arabicPeriod"/>
            </a:pPr>
            <a:r>
              <a:rPr lang="id-ID" sz="2400" dirty="0" smtClean="0"/>
              <a:t>Rangkumkan dalam 7 slide</a:t>
            </a:r>
            <a:endParaRPr lang="id-ID" sz="2400" dirty="0"/>
          </a:p>
        </p:txBody>
      </p:sp>
      <p:sp>
        <p:nvSpPr>
          <p:cNvPr id="5" name="Rectangle 4"/>
          <p:cNvSpPr/>
          <p:nvPr/>
        </p:nvSpPr>
        <p:spPr>
          <a:xfrm>
            <a:off x="533400" y="6019800"/>
            <a:ext cx="8153400" cy="307777"/>
          </a:xfrm>
          <a:prstGeom prst="rect">
            <a:avLst/>
          </a:prstGeom>
        </p:spPr>
        <p:txBody>
          <a:bodyPr wrap="square">
            <a:spAutoFit/>
          </a:bodyPr>
          <a:lstStyle/>
          <a:p>
            <a:pPr algn="l"/>
            <a:r>
              <a:rPr lang="en-US" sz="1400" i="1" dirty="0" smtClean="0">
                <a:effectLst/>
              </a:rPr>
              <a:t>* http</a:t>
            </a:r>
            <a:r>
              <a:rPr lang="en-US" sz="1400" i="1" dirty="0">
                <a:effectLst/>
              </a:rPr>
              <a:t>://romisatriawahono.net/2012/06/18/kiat-menyusun-alur-latar-belakang-masalah-penelitian/</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35062069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19100"/>
            <a:ext cx="8866188" cy="647700"/>
          </a:xfrm>
        </p:spPr>
        <p:txBody>
          <a:bodyPr>
            <a:normAutofit fontScale="90000"/>
          </a:bodyPr>
          <a:lstStyle/>
          <a:p>
            <a:r>
              <a:rPr lang="id-ID" dirty="0" smtClean="0"/>
              <a:t>Kiat Menyusun Latar Belakang Masalah*</a:t>
            </a:r>
            <a:endParaRPr lang="en-US" dirty="0"/>
          </a:p>
        </p:txBody>
      </p:sp>
      <p:sp>
        <p:nvSpPr>
          <p:cNvPr id="3" name="Content Placeholder 2"/>
          <p:cNvSpPr>
            <a:spLocks noGrp="1"/>
          </p:cNvSpPr>
          <p:nvPr>
            <p:ph idx="1"/>
          </p:nvPr>
        </p:nvSpPr>
        <p:spPr>
          <a:xfrm>
            <a:off x="628650" y="1529104"/>
            <a:ext cx="7886700" cy="5100296"/>
          </a:xfrm>
        </p:spPr>
        <p:txBody>
          <a:bodyPr>
            <a:normAutofit lnSpcReduction="10000"/>
          </a:bodyPr>
          <a:lstStyle/>
          <a:p>
            <a:pPr marL="514350" indent="-514350">
              <a:buFont typeface="+mj-lt"/>
              <a:buAutoNum type="arabicPeriod"/>
            </a:pPr>
            <a:r>
              <a:rPr lang="en-US" dirty="0" err="1"/>
              <a:t>Latar</a:t>
            </a:r>
            <a:r>
              <a:rPr lang="en-US" dirty="0"/>
              <a:t> </a:t>
            </a:r>
            <a:r>
              <a:rPr lang="en-US" dirty="0" err="1"/>
              <a:t>belakang</a:t>
            </a:r>
            <a:r>
              <a:rPr lang="en-US" dirty="0"/>
              <a:t> </a:t>
            </a:r>
            <a:r>
              <a:rPr lang="en-US" dirty="0" err="1"/>
              <a:t>masalah</a:t>
            </a:r>
            <a:r>
              <a:rPr lang="en-US" dirty="0"/>
              <a:t> </a:t>
            </a:r>
            <a:r>
              <a:rPr lang="en-US" dirty="0" err="1"/>
              <a:t>penelitian</a:t>
            </a:r>
            <a:r>
              <a:rPr lang="en-US" dirty="0"/>
              <a:t> </a:t>
            </a:r>
            <a:r>
              <a:rPr lang="id-ID" dirty="0" smtClean="0"/>
              <a:t>harus </a:t>
            </a:r>
            <a:r>
              <a:rPr lang="en-US" dirty="0" err="1" smtClean="0">
                <a:solidFill>
                  <a:srgbClr val="FF0000"/>
                </a:solidFill>
              </a:rPr>
              <a:t>menjawab</a:t>
            </a:r>
            <a:r>
              <a:rPr lang="en-US" dirty="0" smtClean="0">
                <a:solidFill>
                  <a:srgbClr val="FF0000"/>
                </a:solidFill>
              </a:rPr>
              <a:t> </a:t>
            </a:r>
            <a:r>
              <a:rPr lang="en-US" dirty="0" err="1">
                <a:solidFill>
                  <a:srgbClr val="FF0000"/>
                </a:solidFill>
              </a:rPr>
              <a:t>semua</a:t>
            </a:r>
            <a:r>
              <a:rPr lang="en-US" dirty="0">
                <a:solidFill>
                  <a:srgbClr val="FF0000"/>
                </a:solidFill>
              </a:rPr>
              <a:t> </a:t>
            </a:r>
            <a:r>
              <a:rPr lang="en-US" dirty="0" err="1">
                <a:solidFill>
                  <a:srgbClr val="FF0000"/>
                </a:solidFill>
              </a:rPr>
              <a:t>pertanyaan</a:t>
            </a:r>
            <a:r>
              <a:rPr lang="en-US" dirty="0">
                <a:solidFill>
                  <a:srgbClr val="FF0000"/>
                </a:solidFill>
              </a:rPr>
              <a:t> MENGAPA (</a:t>
            </a:r>
            <a:r>
              <a:rPr lang="en-US" i="1" dirty="0">
                <a:solidFill>
                  <a:srgbClr val="FF0000"/>
                </a:solidFill>
              </a:rPr>
              <a:t>WHY</a:t>
            </a:r>
            <a:r>
              <a:rPr lang="en-US" dirty="0">
                <a:solidFill>
                  <a:srgbClr val="FF0000"/>
                </a:solidFill>
              </a:rPr>
              <a:t>) </a:t>
            </a:r>
            <a:r>
              <a:rPr lang="en-US" dirty="0" err="1"/>
              <a:t>dari</a:t>
            </a:r>
            <a:r>
              <a:rPr lang="en-US" dirty="0"/>
              <a:t> </a:t>
            </a:r>
            <a:r>
              <a:rPr lang="en-US" dirty="0" err="1"/>
              <a:t>judul</a:t>
            </a:r>
            <a:r>
              <a:rPr lang="en-US" dirty="0"/>
              <a:t> </a:t>
            </a:r>
            <a:r>
              <a:rPr lang="en-US" dirty="0" err="1"/>
              <a:t>penelitian</a:t>
            </a:r>
            <a:r>
              <a:rPr lang="en-US" dirty="0"/>
              <a:t> </a:t>
            </a:r>
            <a:r>
              <a:rPr lang="en-US" dirty="0" err="1" smtClean="0"/>
              <a:t>kita</a:t>
            </a:r>
            <a:r>
              <a:rPr lang="id-ID" dirty="0" smtClean="0"/>
              <a:t>. Bila judul penelitian: </a:t>
            </a:r>
            <a:r>
              <a:rPr lang="id-ID" dirty="0" smtClean="0">
                <a:solidFill>
                  <a:srgbClr val="0070C0"/>
                </a:solidFill>
              </a:rPr>
              <a:t>Prediksi </a:t>
            </a:r>
            <a:r>
              <a:rPr lang="id-ID" dirty="0">
                <a:solidFill>
                  <a:srgbClr val="0070C0"/>
                </a:solidFill>
              </a:rPr>
              <a:t>Produksi Padi dengan menggunakan </a:t>
            </a:r>
            <a:r>
              <a:rPr lang="id-ID" dirty="0" err="1">
                <a:solidFill>
                  <a:srgbClr val="0070C0"/>
                </a:solidFill>
              </a:rPr>
              <a:t>Support</a:t>
            </a:r>
            <a:r>
              <a:rPr lang="id-ID" dirty="0">
                <a:solidFill>
                  <a:srgbClr val="0070C0"/>
                </a:solidFill>
              </a:rPr>
              <a:t> </a:t>
            </a:r>
            <a:r>
              <a:rPr lang="id-ID" dirty="0" err="1">
                <a:solidFill>
                  <a:srgbClr val="0070C0"/>
                </a:solidFill>
              </a:rPr>
              <a:t>Vector</a:t>
            </a:r>
            <a:r>
              <a:rPr lang="id-ID" dirty="0">
                <a:solidFill>
                  <a:srgbClr val="0070C0"/>
                </a:solidFill>
              </a:rPr>
              <a:t> </a:t>
            </a:r>
            <a:r>
              <a:rPr lang="id-ID" dirty="0" err="1">
                <a:solidFill>
                  <a:srgbClr val="0070C0"/>
                </a:solidFill>
              </a:rPr>
              <a:t>Machine</a:t>
            </a:r>
            <a:r>
              <a:rPr lang="id-ID" dirty="0">
                <a:solidFill>
                  <a:srgbClr val="0070C0"/>
                </a:solidFill>
              </a:rPr>
              <a:t> berbasis </a:t>
            </a:r>
            <a:r>
              <a:rPr lang="id-ID" dirty="0" err="1">
                <a:solidFill>
                  <a:srgbClr val="0070C0"/>
                </a:solidFill>
              </a:rPr>
              <a:t>Particle</a:t>
            </a:r>
            <a:r>
              <a:rPr lang="id-ID" dirty="0">
                <a:solidFill>
                  <a:srgbClr val="0070C0"/>
                </a:solidFill>
              </a:rPr>
              <a:t> </a:t>
            </a:r>
            <a:r>
              <a:rPr lang="id-ID" dirty="0" err="1">
                <a:solidFill>
                  <a:srgbClr val="0070C0"/>
                </a:solidFill>
              </a:rPr>
              <a:t>Swarm</a:t>
            </a:r>
            <a:r>
              <a:rPr lang="id-ID" dirty="0">
                <a:solidFill>
                  <a:srgbClr val="0070C0"/>
                </a:solidFill>
              </a:rPr>
              <a:t> </a:t>
            </a:r>
            <a:r>
              <a:rPr lang="id-ID" dirty="0" err="1">
                <a:solidFill>
                  <a:srgbClr val="0070C0"/>
                </a:solidFill>
              </a:rPr>
              <a:t>Optimization</a:t>
            </a:r>
            <a:r>
              <a:rPr lang="id-ID" dirty="0"/>
              <a:t>, maka latar belakang masalah harus bisa menjawab pertanyaan:</a:t>
            </a:r>
          </a:p>
          <a:p>
            <a:pPr marL="1089025" lvl="2" indent="-514350">
              <a:buFont typeface="+mj-lt"/>
              <a:buAutoNum type="arabicPeriod"/>
            </a:pPr>
            <a:r>
              <a:rPr lang="id-ID" sz="2400" dirty="0" smtClean="0">
                <a:solidFill>
                  <a:srgbClr val="0070C0"/>
                </a:solidFill>
              </a:rPr>
              <a:t>mengapa </a:t>
            </a:r>
            <a:r>
              <a:rPr lang="id-ID" sz="2400" dirty="0">
                <a:solidFill>
                  <a:srgbClr val="0070C0"/>
                </a:solidFill>
              </a:rPr>
              <a:t>padi?</a:t>
            </a:r>
          </a:p>
          <a:p>
            <a:pPr marL="1089025" lvl="2" indent="-514350">
              <a:buFont typeface="+mj-lt"/>
              <a:buAutoNum type="arabicPeriod"/>
            </a:pPr>
            <a:r>
              <a:rPr lang="id-ID" sz="2400" dirty="0">
                <a:solidFill>
                  <a:srgbClr val="0070C0"/>
                </a:solidFill>
              </a:rPr>
              <a:t>mengapa prediksi produksi padi?</a:t>
            </a:r>
          </a:p>
          <a:p>
            <a:pPr marL="1089025" lvl="2" indent="-514350">
              <a:buFont typeface="+mj-lt"/>
              <a:buAutoNum type="arabicPeriod"/>
            </a:pPr>
            <a:r>
              <a:rPr lang="id-ID" sz="2400" dirty="0">
                <a:solidFill>
                  <a:srgbClr val="0070C0"/>
                </a:solidFill>
              </a:rPr>
              <a:t>mengapa </a:t>
            </a:r>
            <a:r>
              <a:rPr lang="id-ID" sz="2400" dirty="0" err="1">
                <a:solidFill>
                  <a:srgbClr val="0070C0"/>
                </a:solidFill>
              </a:rPr>
              <a:t>support</a:t>
            </a:r>
            <a:r>
              <a:rPr lang="id-ID" sz="2400" dirty="0">
                <a:solidFill>
                  <a:srgbClr val="0070C0"/>
                </a:solidFill>
              </a:rPr>
              <a:t> </a:t>
            </a:r>
            <a:r>
              <a:rPr lang="id-ID" sz="2400" dirty="0" err="1">
                <a:solidFill>
                  <a:srgbClr val="0070C0"/>
                </a:solidFill>
              </a:rPr>
              <a:t>vector</a:t>
            </a:r>
            <a:r>
              <a:rPr lang="id-ID" sz="2400" dirty="0">
                <a:solidFill>
                  <a:srgbClr val="0070C0"/>
                </a:solidFill>
              </a:rPr>
              <a:t> </a:t>
            </a:r>
            <a:r>
              <a:rPr lang="id-ID" sz="2400" dirty="0" err="1">
                <a:solidFill>
                  <a:srgbClr val="0070C0"/>
                </a:solidFill>
              </a:rPr>
              <a:t>machine</a:t>
            </a:r>
            <a:r>
              <a:rPr lang="id-ID" sz="2400" dirty="0">
                <a:solidFill>
                  <a:srgbClr val="0070C0"/>
                </a:solidFill>
              </a:rPr>
              <a:t>?</a:t>
            </a:r>
          </a:p>
          <a:p>
            <a:pPr marL="1089025" lvl="2" indent="-514350">
              <a:buFont typeface="+mj-lt"/>
              <a:buAutoNum type="arabicPeriod"/>
            </a:pPr>
            <a:r>
              <a:rPr lang="id-ID" sz="2400" dirty="0">
                <a:solidFill>
                  <a:srgbClr val="0070C0"/>
                </a:solidFill>
              </a:rPr>
              <a:t>mengapa </a:t>
            </a:r>
            <a:r>
              <a:rPr lang="id-ID" sz="2400" dirty="0" err="1">
                <a:solidFill>
                  <a:srgbClr val="0070C0"/>
                </a:solidFill>
              </a:rPr>
              <a:t>particle</a:t>
            </a:r>
            <a:r>
              <a:rPr lang="id-ID" sz="2400" dirty="0">
                <a:solidFill>
                  <a:srgbClr val="0070C0"/>
                </a:solidFill>
              </a:rPr>
              <a:t> </a:t>
            </a:r>
            <a:r>
              <a:rPr lang="id-ID" sz="2400" dirty="0" err="1">
                <a:solidFill>
                  <a:srgbClr val="0070C0"/>
                </a:solidFill>
              </a:rPr>
              <a:t>swarm</a:t>
            </a:r>
            <a:r>
              <a:rPr lang="id-ID" sz="2400" dirty="0">
                <a:solidFill>
                  <a:srgbClr val="0070C0"/>
                </a:solidFill>
              </a:rPr>
              <a:t> </a:t>
            </a:r>
            <a:r>
              <a:rPr lang="id-ID" sz="2400" dirty="0" err="1" smtClean="0">
                <a:solidFill>
                  <a:srgbClr val="0070C0"/>
                </a:solidFill>
              </a:rPr>
              <a:t>optimization</a:t>
            </a:r>
            <a:r>
              <a:rPr lang="id-ID" sz="2400" dirty="0" smtClean="0">
                <a:solidFill>
                  <a:srgbClr val="0070C0"/>
                </a:solidFill>
              </a:rPr>
              <a:t>?</a:t>
            </a:r>
          </a:p>
          <a:p>
            <a:pPr marL="574675" lvl="2" indent="0">
              <a:buNone/>
            </a:pPr>
            <a:endParaRPr lang="id-ID" sz="1500" dirty="0" smtClean="0">
              <a:solidFill>
                <a:srgbClr val="0070C0"/>
              </a:solidFill>
            </a:endParaRPr>
          </a:p>
          <a:p>
            <a:pPr marL="574675" lvl="2" indent="0">
              <a:buNone/>
            </a:pPr>
            <a:r>
              <a:rPr lang="id-ID" sz="1800" i="1" dirty="0" err="1" smtClean="0"/>
              <a:t>*http</a:t>
            </a:r>
            <a:r>
              <a:rPr lang="id-ID" sz="1800" i="1" dirty="0" smtClean="0"/>
              <a:t>://romisatriawahono.net/2012/06/18/kiat-menyusun-alur-latar-belakang-masalah-penelitian/</a:t>
            </a:r>
            <a:endParaRPr lang="id-ID" sz="1800" i="1"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19885991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439150" cy="1200149"/>
          </a:xfrm>
        </p:spPr>
        <p:txBody>
          <a:bodyPr>
            <a:normAutofit fontScale="90000"/>
          </a:bodyPr>
          <a:lstStyle/>
          <a:p>
            <a:r>
              <a:rPr lang="id-ID" dirty="0" smtClean="0"/>
              <a:t>Kiat Menyusun Latar Belakang Masalah</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id-ID" smtClean="0"/>
              <a:t>Pola </a:t>
            </a:r>
            <a:r>
              <a:rPr lang="id-ID"/>
              <a:t>alur </a:t>
            </a:r>
            <a:r>
              <a:rPr lang="id-ID" smtClean="0"/>
              <a:t>paragraf mengikuti </a:t>
            </a:r>
            <a:r>
              <a:rPr lang="id-ID" smtClean="0">
                <a:solidFill>
                  <a:srgbClr val="FF0000"/>
                </a:solidFill>
              </a:rPr>
              <a:t>OMKKMasaSolTu</a:t>
            </a:r>
            <a:endParaRPr lang="id-ID">
              <a:solidFill>
                <a:srgbClr val="FF0000"/>
              </a:solidFill>
            </a:endParaRPr>
          </a:p>
          <a:p>
            <a:pPr marL="1089025" lvl="2" indent="-514350">
              <a:buFont typeface="+mj-lt"/>
              <a:buAutoNum type="arabicPeriod"/>
            </a:pPr>
            <a:r>
              <a:rPr lang="id-ID" sz="2400"/>
              <a:t>obyek penelitian (</a:t>
            </a:r>
            <a:r>
              <a:rPr lang="id-ID" sz="2400">
                <a:solidFill>
                  <a:srgbClr val="FF0000"/>
                </a:solidFill>
              </a:rPr>
              <a:t>O</a:t>
            </a:r>
            <a:r>
              <a:rPr lang="id-ID" sz="2400"/>
              <a:t>)</a:t>
            </a:r>
          </a:p>
          <a:p>
            <a:pPr marL="1089025" lvl="2" indent="-514350">
              <a:buFont typeface="+mj-lt"/>
              <a:buAutoNum type="arabicPeriod"/>
            </a:pPr>
            <a:r>
              <a:rPr lang="id-ID" sz="2400"/>
              <a:t>metode-metode yang ada (</a:t>
            </a:r>
            <a:r>
              <a:rPr lang="id-ID" sz="2400">
                <a:solidFill>
                  <a:srgbClr val="FF0000"/>
                </a:solidFill>
              </a:rPr>
              <a:t>M</a:t>
            </a:r>
            <a:r>
              <a:rPr lang="id-ID" sz="2400"/>
              <a:t>)</a:t>
            </a:r>
          </a:p>
          <a:p>
            <a:pPr marL="1089025" lvl="2" indent="-514350">
              <a:buFont typeface="+mj-lt"/>
              <a:buAutoNum type="arabicPeriod"/>
            </a:pPr>
            <a:r>
              <a:rPr lang="id-ID" sz="2400"/>
              <a:t>kelebihan dan kelemahan metode yang ada (</a:t>
            </a:r>
            <a:r>
              <a:rPr lang="id-ID" sz="2400">
                <a:solidFill>
                  <a:srgbClr val="FF0000"/>
                </a:solidFill>
              </a:rPr>
              <a:t>KK</a:t>
            </a:r>
            <a:r>
              <a:rPr lang="id-ID" sz="2400"/>
              <a:t>)</a:t>
            </a:r>
          </a:p>
          <a:p>
            <a:pPr marL="1089025" lvl="2" indent="-514350">
              <a:buFont typeface="+mj-lt"/>
              <a:buAutoNum type="arabicPeriod"/>
            </a:pPr>
            <a:r>
              <a:rPr lang="id-ID" sz="2400"/>
              <a:t>masalah pada metode yang dipilih (</a:t>
            </a:r>
            <a:r>
              <a:rPr lang="id-ID" sz="2400" smtClean="0">
                <a:solidFill>
                  <a:srgbClr val="FF0000"/>
                </a:solidFill>
              </a:rPr>
              <a:t>Masa</a:t>
            </a:r>
            <a:r>
              <a:rPr lang="id-ID" sz="2400" smtClean="0"/>
              <a:t>)</a:t>
            </a:r>
            <a:endParaRPr lang="id-ID" sz="2400"/>
          </a:p>
          <a:p>
            <a:pPr marL="1089025" lvl="2" indent="-514350">
              <a:buFont typeface="+mj-lt"/>
              <a:buAutoNum type="arabicPeriod"/>
            </a:pPr>
            <a:r>
              <a:rPr lang="id-ID" sz="2400"/>
              <a:t>solusi perbaikan metode (</a:t>
            </a:r>
            <a:r>
              <a:rPr lang="id-ID" sz="2400" smtClean="0">
                <a:solidFill>
                  <a:srgbClr val="FF0000"/>
                </a:solidFill>
              </a:rPr>
              <a:t>Sol</a:t>
            </a:r>
            <a:r>
              <a:rPr lang="id-ID" sz="2400" smtClean="0"/>
              <a:t>)</a:t>
            </a:r>
            <a:endParaRPr lang="id-ID" sz="2400"/>
          </a:p>
          <a:p>
            <a:pPr marL="1089025" lvl="2" indent="-514350">
              <a:buFont typeface="+mj-lt"/>
              <a:buAutoNum type="arabicPeriod"/>
            </a:pPr>
            <a:r>
              <a:rPr lang="id-ID" sz="2400"/>
              <a:t>rangkuman tujuan penelitian (</a:t>
            </a:r>
            <a:r>
              <a:rPr lang="id-ID" sz="2400" smtClean="0">
                <a:solidFill>
                  <a:srgbClr val="FF0000"/>
                </a:solidFill>
              </a:rPr>
              <a:t>Tu</a:t>
            </a:r>
            <a:r>
              <a:rPr lang="id-ID" sz="2400" smtClean="0"/>
              <a:t>)</a:t>
            </a:r>
            <a:endParaRPr lang="en-US" sz="240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31156424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866188" cy="647700"/>
          </a:xfrm>
        </p:spPr>
        <p:txBody>
          <a:bodyPr>
            <a:normAutofit fontScale="90000"/>
          </a:bodyPr>
          <a:lstStyle/>
          <a:p>
            <a:r>
              <a:rPr lang="id-ID" dirty="0" smtClean="0"/>
              <a:t>Research Background</a:t>
            </a:r>
            <a:endParaRPr lang="en-US" dirty="0"/>
          </a:p>
        </p:txBody>
      </p:sp>
      <p:sp>
        <p:nvSpPr>
          <p:cNvPr id="3" name="Content Placeholder 2"/>
          <p:cNvSpPr>
            <a:spLocks noGrp="1"/>
          </p:cNvSpPr>
          <p:nvPr>
            <p:ph idx="1"/>
          </p:nvPr>
        </p:nvSpPr>
        <p:spPr>
          <a:xfrm>
            <a:off x="609600" y="1295400"/>
            <a:ext cx="8153400" cy="5181600"/>
          </a:xfrm>
        </p:spPr>
        <p:txBody>
          <a:bodyPr>
            <a:normAutofit lnSpcReduction="10000"/>
          </a:bodyPr>
          <a:lstStyle/>
          <a:p>
            <a:pPr marL="514350" indent="-514350">
              <a:buFont typeface="+mj-lt"/>
              <a:buAutoNum type="arabicPeriod"/>
            </a:pPr>
            <a:r>
              <a:rPr lang="id-ID" sz="2800" dirty="0"/>
              <a:t>Padi adalah komoditas yang penting di china, karena tingkat produksinya tinggi (FAO Report, 2009) </a:t>
            </a:r>
            <a:r>
              <a:rPr lang="id-ID" sz="2800" dirty="0">
                <a:solidFill>
                  <a:srgbClr val="0070C0"/>
                </a:solidFill>
              </a:rPr>
              <a:t>(1. mengapa padi?)</a:t>
            </a:r>
            <a:r>
              <a:rPr lang="id-ID" sz="2800" dirty="0"/>
              <a:t>. Produksi padi perlu diprediksi dengan akurat, karena hasil prediksi yang akurat sangat penting untuk membuat kebijakan nasional (Traill, 2008) </a:t>
            </a:r>
            <a:r>
              <a:rPr lang="id-ID" sz="2800" dirty="0">
                <a:solidFill>
                  <a:srgbClr val="0070C0"/>
                </a:solidFill>
              </a:rPr>
              <a:t>(2. mengapa prediksi produksi padi?)</a:t>
            </a:r>
            <a:r>
              <a:rPr lang="id-ID" sz="2800" dirty="0"/>
              <a:t>. </a:t>
            </a:r>
            <a:r>
              <a:rPr lang="id-ID" sz="2800" dirty="0" smtClean="0"/>
              <a:t/>
            </a:r>
            <a:br>
              <a:rPr lang="id-ID" sz="2800" dirty="0" smtClean="0"/>
            </a:br>
            <a:r>
              <a:rPr lang="id-ID" sz="2800" dirty="0" smtClean="0">
                <a:solidFill>
                  <a:srgbClr val="FF0000"/>
                </a:solidFill>
              </a:rPr>
              <a:t>[</a:t>
            </a:r>
            <a:r>
              <a:rPr lang="id-ID" sz="2800" dirty="0">
                <a:solidFill>
                  <a:srgbClr val="FF0000"/>
                </a:solidFill>
              </a:rPr>
              <a:t>1. obyek </a:t>
            </a:r>
            <a:r>
              <a:rPr lang="id-ID" sz="2800" dirty="0" smtClean="0">
                <a:solidFill>
                  <a:srgbClr val="FF0000"/>
                </a:solidFill>
              </a:rPr>
              <a:t>penelitian (O)]</a:t>
            </a:r>
            <a:endParaRPr lang="id-ID" sz="2800" dirty="0">
              <a:solidFill>
                <a:srgbClr val="FF0000"/>
              </a:solidFill>
            </a:endParaRPr>
          </a:p>
          <a:p>
            <a:pPr marL="514350" indent="-514350">
              <a:buFont typeface="+mj-lt"/>
              <a:buAutoNum type="arabicPeriod"/>
            </a:pPr>
            <a:r>
              <a:rPr lang="id-ID" sz="2800" dirty="0"/>
              <a:t>Metode prediksi rentet waktu seperti Support Vector Machine (SVM) (Yongsheng, 2008), Neural Network (NN) (Tseng, 2007) dan Grey Model (GM) (Wu, 2007) diusulkan oleh banyak peneliti (Huifei, 2009) untuk prediksi produksi padi. </a:t>
            </a:r>
            <a:r>
              <a:rPr lang="id-ID" sz="2800" dirty="0" smtClean="0"/>
              <a:t/>
            </a:r>
            <a:br>
              <a:rPr lang="id-ID" sz="2800" dirty="0" smtClean="0"/>
            </a:br>
            <a:r>
              <a:rPr lang="id-ID" sz="2800" dirty="0" smtClean="0">
                <a:solidFill>
                  <a:srgbClr val="FF0000"/>
                </a:solidFill>
              </a:rPr>
              <a:t>[</a:t>
            </a:r>
            <a:r>
              <a:rPr lang="id-ID" sz="2800" dirty="0">
                <a:solidFill>
                  <a:srgbClr val="FF0000"/>
                </a:solidFill>
              </a:rPr>
              <a:t>2. metode-metode yang ada]</a:t>
            </a:r>
            <a:endParaRPr lang="id-ID" sz="2800" dirty="0" smtClean="0">
              <a:solidFill>
                <a:srgbClr val="FF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9880979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200"/>
            <a:ext cx="8866188" cy="647700"/>
          </a:xfrm>
        </p:spPr>
        <p:txBody>
          <a:bodyPr>
            <a:normAutofit fontScale="90000"/>
          </a:bodyPr>
          <a:lstStyle/>
          <a:p>
            <a:r>
              <a:rPr lang="id-ID" dirty="0"/>
              <a:t>Research Background</a:t>
            </a:r>
            <a:endParaRPr lang="en-US" dirty="0"/>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3"/>
            </a:pPr>
            <a:r>
              <a:rPr lang="id-ID" sz="2800" dirty="0"/>
              <a:t>NN memiliki kelebihan pada prediksi nonlinear, kuat di parallel processing dan kemampuan untuk mentoleransi kesalahan, tapi memiliki kelemahan pada perlunya data training yang besar, over-fitting, lambatnya konvergensi, dan sifatnya yang local optimum (Rosario, 2007). GM punya kelebihan di tingginya akurasi prediksi meskipun menggunakan data yang sedikit, akan tetapi GM memiliki kelemahan pada prediksi data yang sifatnya naik turun secara fluktuatif seperti pada data produksi padi (Wu, 2007). </a:t>
            </a:r>
            <a:r>
              <a:rPr lang="id-ID" sz="2800" dirty="0">
                <a:solidFill>
                  <a:srgbClr val="FF0000"/>
                </a:solidFill>
              </a:rPr>
              <a:t>[3. kelebihan dan kelemahan metode yang ada]</a:t>
            </a:r>
            <a:endParaRPr lang="id-ID" sz="2800" dirty="0" smtClean="0">
              <a:solidFill>
                <a:srgbClr val="FF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605252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57200"/>
            <a:ext cx="8866188" cy="647700"/>
          </a:xfrm>
        </p:spPr>
        <p:txBody>
          <a:bodyPr>
            <a:normAutofit fontScale="90000"/>
          </a:bodyPr>
          <a:lstStyle/>
          <a:p>
            <a:r>
              <a:rPr lang="id-ID" dirty="0"/>
              <a:t>Research Background</a:t>
            </a:r>
            <a:endParaRPr lang="en-US" dirty="0"/>
          </a:p>
        </p:txBody>
      </p:sp>
      <p:sp>
        <p:nvSpPr>
          <p:cNvPr id="3" name="Content Placeholder 2"/>
          <p:cNvSpPr>
            <a:spLocks noGrp="1"/>
          </p:cNvSpPr>
          <p:nvPr>
            <p:ph idx="1"/>
          </p:nvPr>
        </p:nvSpPr>
        <p:spPr>
          <a:xfrm>
            <a:off x="628650" y="1529104"/>
            <a:ext cx="7886700" cy="5024096"/>
          </a:xfrm>
        </p:spPr>
        <p:txBody>
          <a:bodyPr>
            <a:normAutofit fontScale="92500" lnSpcReduction="20000"/>
          </a:bodyPr>
          <a:lstStyle/>
          <a:p>
            <a:pPr marL="514350" indent="-514350">
              <a:buFont typeface="+mj-lt"/>
              <a:buAutoNum type="arabicPeriod" startAt="4"/>
            </a:pPr>
            <a:r>
              <a:rPr lang="id-ID" sz="2600" dirty="0"/>
              <a:t>SVM dapat memecahkan masalah NN dan GM, yaitu over-fitting, lambatnya konvergensi, dan sedikitnya data training (Vapnik, 2005), yang mana ini tepat untuk karakteristik data produksi padi pada penelitian ini </a:t>
            </a:r>
            <a:r>
              <a:rPr lang="id-ID" sz="2600" dirty="0">
                <a:solidFill>
                  <a:srgbClr val="0070C0"/>
                </a:solidFill>
              </a:rPr>
              <a:t>(3. mengapa support vector machine?)</a:t>
            </a:r>
            <a:r>
              <a:rPr lang="id-ID" sz="2600" dirty="0"/>
              <a:t>. Tetapi SVM memiliki kelemahan pada sulitnya pemilihan parameter SVM yang optimal (Coussement, 2008</a:t>
            </a:r>
            <a:r>
              <a:rPr lang="id-ID" sz="2600" dirty="0" smtClean="0"/>
              <a:t>).</a:t>
            </a:r>
            <a:br>
              <a:rPr lang="id-ID" sz="2600" dirty="0" smtClean="0"/>
            </a:br>
            <a:r>
              <a:rPr lang="id-ID" sz="2600" dirty="0" smtClean="0">
                <a:solidFill>
                  <a:srgbClr val="FF0000"/>
                </a:solidFill>
              </a:rPr>
              <a:t>[</a:t>
            </a:r>
            <a:r>
              <a:rPr lang="id-ID" sz="2600" dirty="0">
                <a:solidFill>
                  <a:srgbClr val="FF0000"/>
                </a:solidFill>
              </a:rPr>
              <a:t>4. masalah pada metode yang dipilih</a:t>
            </a:r>
            <a:r>
              <a:rPr lang="id-ID" sz="2600" dirty="0" smtClean="0">
                <a:solidFill>
                  <a:srgbClr val="FF0000"/>
                </a:solidFill>
              </a:rPr>
              <a:t>]</a:t>
            </a:r>
            <a:endParaRPr lang="id-ID" sz="2600" dirty="0">
              <a:solidFill>
                <a:srgbClr val="FF0000"/>
              </a:solidFill>
            </a:endParaRPr>
          </a:p>
          <a:p>
            <a:pPr marL="514350" indent="-514350">
              <a:buFont typeface="+mj-lt"/>
              <a:buAutoNum type="arabicPeriod" startAt="4"/>
            </a:pPr>
            <a:r>
              <a:rPr lang="id-ID" sz="2600" dirty="0"/>
              <a:t>Particle Swarm Optimization (PSO) adalah metode optimisasi yang terbukti efektif digunakan untuk memecahkan masalah optimisasi multidimensi dan multiparameter pada pembelajaran pada machine learning seperti di NN, SVM, dan classifier lain (Brits, 2009) </a:t>
            </a:r>
            <a:r>
              <a:rPr lang="id-ID" sz="2600" dirty="0">
                <a:solidFill>
                  <a:srgbClr val="0070C0"/>
                </a:solidFill>
              </a:rPr>
              <a:t>(4. mengapa particle swarm optimization?)</a:t>
            </a:r>
            <a:r>
              <a:rPr lang="id-ID" sz="2600" dirty="0"/>
              <a:t>. </a:t>
            </a:r>
            <a:r>
              <a:rPr lang="id-ID" sz="2600" dirty="0" smtClean="0"/>
              <a:t/>
            </a:r>
            <a:br>
              <a:rPr lang="id-ID" sz="2600" dirty="0" smtClean="0"/>
            </a:br>
            <a:r>
              <a:rPr lang="id-ID" sz="2600" dirty="0" smtClean="0">
                <a:solidFill>
                  <a:srgbClr val="FF0000"/>
                </a:solidFill>
              </a:rPr>
              <a:t>[</a:t>
            </a:r>
            <a:r>
              <a:rPr lang="id-ID" sz="2600" dirty="0">
                <a:solidFill>
                  <a:srgbClr val="FF0000"/>
                </a:solidFill>
              </a:rPr>
              <a:t>5. solusi perbaikan metode]</a:t>
            </a:r>
          </a:p>
          <a:p>
            <a:pPr marL="514350" indent="-514350">
              <a:buFont typeface="+mj-lt"/>
              <a:buAutoNum type="arabicPeriod" startAt="4"/>
            </a:pPr>
            <a:r>
              <a:rPr lang="id-ID" sz="2600" smtClean="0"/>
              <a:t>Pada </a:t>
            </a:r>
            <a:r>
              <a:rPr lang="id-ID" sz="2600" dirty="0"/>
              <a:t>penelitian ini PSO akan diterapkan untuk pemilihan parameter SVM yang sesuai dan optimal, sehingga hasil prediksi lebih akurat. [6. rangkuman tujuan penelitian]</a:t>
            </a:r>
            <a:endParaRPr lang="en-US" sz="2600" dirty="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59</a:t>
            </a:fld>
            <a:endParaRPr lang="en-US">
              <a:solidFill>
                <a:prstClr val="black">
                  <a:tint val="75000"/>
                </a:prstClr>
              </a:solidFill>
            </a:endParaRPr>
          </a:p>
        </p:txBody>
      </p:sp>
    </p:spTree>
    <p:extLst>
      <p:ext uri="{BB962C8B-B14F-4D97-AF65-F5344CB8AC3E}">
        <p14:creationId xmlns:p14="http://schemas.microsoft.com/office/powerpoint/2010/main" val="390818170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19100"/>
            <a:ext cx="8637588" cy="647700"/>
          </a:xfrm>
        </p:spPr>
        <p:txBody>
          <a:bodyPr>
            <a:normAutofit fontScale="90000"/>
          </a:bodyPr>
          <a:lstStyle/>
          <a:p>
            <a:r>
              <a:rPr lang="en-US" dirty="0" err="1"/>
              <a:t>Mengapa</a:t>
            </a:r>
            <a:r>
              <a:rPr lang="en-US" dirty="0"/>
              <a:t> </a:t>
            </a:r>
            <a:r>
              <a:rPr lang="en-US" dirty="0" err="1" smtClean="0"/>
              <a:t>Melakukan</a:t>
            </a:r>
            <a:r>
              <a:rPr lang="en-US" dirty="0" smtClean="0"/>
              <a:t> </a:t>
            </a:r>
            <a:r>
              <a:rPr lang="en-US" dirty="0" err="1" smtClean="0"/>
              <a:t>Publikasi</a:t>
            </a:r>
            <a:r>
              <a:rPr lang="en-US" dirty="0" smtClean="0"/>
              <a:t> </a:t>
            </a:r>
            <a:r>
              <a:rPr lang="en-US" dirty="0" err="1" smtClean="0"/>
              <a:t>Ilmiah</a:t>
            </a:r>
            <a:r>
              <a:rPr lang="en-US" dirty="0" smtClean="0"/>
              <a:t>?</a:t>
            </a:r>
            <a:endParaRPr lang="en-US" dirty="0"/>
          </a:p>
        </p:txBody>
      </p:sp>
      <p:sp>
        <p:nvSpPr>
          <p:cNvPr id="3" name="Content Placeholder 2"/>
          <p:cNvSpPr>
            <a:spLocks noGrp="1"/>
          </p:cNvSpPr>
          <p:nvPr>
            <p:ph idx="1"/>
          </p:nvPr>
        </p:nvSpPr>
        <p:spPr>
          <a:xfrm>
            <a:off x="609600" y="1447800"/>
            <a:ext cx="8077200" cy="5029200"/>
          </a:xfrm>
        </p:spPr>
        <p:txBody>
          <a:bodyPr>
            <a:normAutofit fontScale="92500"/>
          </a:bodyPr>
          <a:lstStyle/>
          <a:p>
            <a:pPr marL="0" indent="0">
              <a:buNone/>
            </a:pPr>
            <a:r>
              <a:rPr lang="en-US" sz="3200" dirty="0"/>
              <a:t>“A paper is an organized description of hypotheses, data and conclusions, intended to instruct the reader. </a:t>
            </a:r>
            <a:r>
              <a:rPr lang="en-US" sz="3200" dirty="0">
                <a:solidFill>
                  <a:srgbClr val="C00000"/>
                </a:solidFill>
              </a:rPr>
              <a:t>If your research does not generate papers</a:t>
            </a:r>
            <a:r>
              <a:rPr lang="en-US" sz="3200" dirty="0"/>
              <a:t>, it might just as well not have been done</a:t>
            </a:r>
            <a:r>
              <a:rPr lang="en-US" sz="3200" dirty="0" smtClean="0"/>
              <a:t>”</a:t>
            </a:r>
            <a:br>
              <a:rPr lang="en-US" sz="3200" dirty="0" smtClean="0"/>
            </a:br>
            <a:r>
              <a:rPr lang="en-US" sz="3200" dirty="0" smtClean="0"/>
              <a:t>					              </a:t>
            </a:r>
            <a:r>
              <a:rPr lang="en-US" sz="2400" i="1" dirty="0" smtClean="0"/>
              <a:t>(</a:t>
            </a:r>
            <a:r>
              <a:rPr lang="en-US" sz="2400" i="1" dirty="0" err="1" smtClean="0"/>
              <a:t>Whitesides</a:t>
            </a:r>
            <a:r>
              <a:rPr lang="en-US" sz="2400" i="1" dirty="0"/>
              <a:t>, </a:t>
            </a:r>
            <a:r>
              <a:rPr lang="en-US" sz="2400" i="1" dirty="0" smtClean="0"/>
              <a:t>2004)</a:t>
            </a:r>
            <a:endParaRPr lang="en-US" i="1" dirty="0"/>
          </a:p>
          <a:p>
            <a:pPr marL="0" indent="0">
              <a:buNone/>
            </a:pPr>
            <a:endParaRPr lang="en-US" sz="3200" dirty="0" smtClean="0"/>
          </a:p>
          <a:p>
            <a:pPr marL="0" indent="0">
              <a:buNone/>
            </a:pPr>
            <a:endParaRPr lang="en-US" sz="1300" dirty="0" smtClean="0"/>
          </a:p>
          <a:p>
            <a:pPr marL="0" indent="0">
              <a:buNone/>
            </a:pPr>
            <a:endParaRPr lang="en-US" sz="3200" dirty="0" smtClean="0"/>
          </a:p>
          <a:p>
            <a:pPr marL="0" indent="0">
              <a:buNone/>
            </a:pPr>
            <a:r>
              <a:rPr lang="en-US" sz="3200" dirty="0" smtClean="0"/>
              <a:t>“If </a:t>
            </a:r>
            <a:r>
              <a:rPr lang="en-US" sz="3200" dirty="0"/>
              <a:t>it wasn’t published, </a:t>
            </a:r>
            <a:r>
              <a:rPr lang="en-US" sz="3200" dirty="0">
                <a:solidFill>
                  <a:srgbClr val="C00000"/>
                </a:solidFill>
              </a:rPr>
              <a:t>it wasn’t done</a:t>
            </a:r>
            <a:r>
              <a:rPr lang="en-US" sz="3200" dirty="0" smtClean="0"/>
              <a:t>”</a:t>
            </a:r>
            <a:br>
              <a:rPr lang="en-US" sz="3200" dirty="0" smtClean="0"/>
            </a:br>
            <a:r>
              <a:rPr lang="en-US" sz="3200" dirty="0" smtClean="0"/>
              <a:t>						         </a:t>
            </a:r>
            <a:r>
              <a:rPr lang="en-US" sz="2600" i="1" dirty="0" smtClean="0"/>
              <a:t>(Miller 1993)</a:t>
            </a:r>
            <a:endParaRPr lang="en-US" sz="2600" i="1" dirty="0"/>
          </a:p>
          <a:p>
            <a:endParaRPr lang="en-US" sz="32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65651422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628650" y="152400"/>
            <a:ext cx="8362950" cy="1200149"/>
          </a:xfrm>
        </p:spPr>
        <p:txBody>
          <a:bodyPr>
            <a:normAutofit fontScale="90000"/>
          </a:bodyPr>
          <a:lstStyle/>
          <a:p>
            <a:r>
              <a:rPr lang="en-US" dirty="0" err="1" smtClean="0"/>
              <a:t>Masalah</a:t>
            </a:r>
            <a:r>
              <a:rPr lang="en-US" dirty="0" smtClean="0"/>
              <a:t> </a:t>
            </a:r>
            <a:r>
              <a:rPr lang="en-US" dirty="0" err="1" smtClean="0"/>
              <a:t>Penelitian</a:t>
            </a:r>
            <a:r>
              <a:rPr lang="en-US" dirty="0" smtClean="0"/>
              <a:t> (</a:t>
            </a:r>
            <a:r>
              <a:rPr lang="en-US" i="1" dirty="0" smtClean="0"/>
              <a:t>Research Problem</a:t>
            </a:r>
            <a:r>
              <a:rPr lang="en-US" dirty="0" smtClean="0"/>
              <a:t>)</a:t>
            </a:r>
            <a:endParaRPr lang="en-US" dirty="0"/>
          </a:p>
        </p:txBody>
      </p:sp>
      <p:sp>
        <p:nvSpPr>
          <p:cNvPr id="8194" name="Rectangle 2"/>
          <p:cNvSpPr>
            <a:spLocks noGrp="1" noChangeArrowheads="1"/>
          </p:cNvSpPr>
          <p:nvPr>
            <p:ph idx="1"/>
          </p:nvPr>
        </p:nvSpPr>
        <p:spPr/>
        <p:txBody>
          <a:bodyPr>
            <a:normAutofit/>
          </a:bodyPr>
          <a:lstStyle/>
          <a:p>
            <a:r>
              <a:rPr lang="id-ID" dirty="0" smtClean="0"/>
              <a:t>Harus </a:t>
            </a:r>
            <a:r>
              <a:rPr lang="en-US" dirty="0" err="1" smtClean="0">
                <a:solidFill>
                  <a:srgbClr val="C00000"/>
                </a:solidFill>
              </a:rPr>
              <a:t>merangkumkan</a:t>
            </a:r>
            <a:r>
              <a:rPr lang="en-US" dirty="0" smtClean="0">
                <a:solidFill>
                  <a:srgbClr val="C00000"/>
                </a:solidFill>
              </a:rPr>
              <a:t> </a:t>
            </a:r>
            <a:r>
              <a:rPr lang="id-ID" dirty="0" smtClean="0">
                <a:solidFill>
                  <a:srgbClr val="C00000"/>
                </a:solidFill>
              </a:rPr>
              <a:t>suatu </a:t>
            </a:r>
            <a:r>
              <a:rPr lang="en-US" dirty="0" err="1" smtClean="0">
                <a:solidFill>
                  <a:srgbClr val="C00000"/>
                </a:solidFill>
              </a:rPr>
              <a:t>masalah</a:t>
            </a:r>
            <a:r>
              <a:rPr lang="en-US" dirty="0" smtClean="0">
                <a:solidFill>
                  <a:srgbClr val="C00000"/>
                </a:solidFill>
              </a:rPr>
              <a:t> </a:t>
            </a:r>
            <a:r>
              <a:rPr lang="en-US" dirty="0" err="1">
                <a:solidFill>
                  <a:srgbClr val="C00000"/>
                </a:solidFill>
              </a:rPr>
              <a:t>penelitian</a:t>
            </a:r>
            <a:r>
              <a:rPr lang="en-US" dirty="0"/>
              <a:t> </a:t>
            </a:r>
            <a:r>
              <a:rPr lang="id-ID" dirty="0" smtClean="0"/>
              <a:t>dari uraian pada</a:t>
            </a:r>
            <a:r>
              <a:rPr lang="en-US" dirty="0" smtClean="0"/>
              <a:t> </a:t>
            </a:r>
            <a:r>
              <a:rPr lang="en-US" dirty="0" err="1"/>
              <a:t>latar</a:t>
            </a:r>
            <a:r>
              <a:rPr lang="en-US" dirty="0"/>
              <a:t> </a:t>
            </a:r>
            <a:r>
              <a:rPr lang="en-US" dirty="0" err="1"/>
              <a:t>belakang</a:t>
            </a:r>
            <a:r>
              <a:rPr lang="en-US" dirty="0"/>
              <a:t> </a:t>
            </a:r>
            <a:r>
              <a:rPr lang="en-US" dirty="0" err="1" smtClean="0"/>
              <a:t>masalah</a:t>
            </a:r>
            <a:endParaRPr lang="id-ID" dirty="0" smtClean="0"/>
          </a:p>
          <a:p>
            <a:r>
              <a:rPr lang="id-ID" dirty="0" smtClean="0"/>
              <a:t>Harus </a:t>
            </a:r>
            <a:r>
              <a:rPr lang="id-ID" dirty="0" smtClean="0">
                <a:solidFill>
                  <a:srgbClr val="C00000"/>
                </a:solidFill>
              </a:rPr>
              <a:t>bahasa masalah</a:t>
            </a:r>
            <a:endParaRPr lang="en-US" dirty="0">
              <a:solidFill>
                <a:srgbClr val="C00000"/>
              </a:solidFill>
            </a:endParaRPr>
          </a:p>
          <a:p>
            <a:r>
              <a:rPr lang="en-US" dirty="0" err="1"/>
              <a:t>Menemukan</a:t>
            </a:r>
            <a:r>
              <a:rPr lang="en-US" dirty="0"/>
              <a:t> </a:t>
            </a:r>
            <a:r>
              <a:rPr lang="en-US" dirty="0" err="1"/>
              <a:t>masalah</a:t>
            </a:r>
            <a:r>
              <a:rPr lang="en-US" dirty="0"/>
              <a:t> </a:t>
            </a:r>
            <a:r>
              <a:rPr lang="en-US" dirty="0" err="1"/>
              <a:t>bisa</a:t>
            </a:r>
            <a:r>
              <a:rPr lang="en-US" dirty="0"/>
              <a:t> </a:t>
            </a:r>
            <a:r>
              <a:rPr lang="en-US" dirty="0" err="1"/>
              <a:t>dari</a:t>
            </a:r>
            <a:r>
              <a:rPr lang="en-US" dirty="0"/>
              <a:t> </a:t>
            </a:r>
            <a:r>
              <a:rPr lang="en-US" i="1" dirty="0"/>
              <a:t>future work </a:t>
            </a:r>
            <a:r>
              <a:rPr lang="en-US" dirty="0" err="1"/>
              <a:t>peneliti</a:t>
            </a:r>
            <a:r>
              <a:rPr lang="en-US" dirty="0"/>
              <a:t> lain </a:t>
            </a:r>
            <a:r>
              <a:rPr lang="en-US" dirty="0" err="1"/>
              <a:t>yg</a:t>
            </a:r>
            <a:r>
              <a:rPr lang="en-US" dirty="0"/>
              <a:t> </a:t>
            </a:r>
            <a:r>
              <a:rPr lang="en-US" dirty="0" err="1"/>
              <a:t>ada</a:t>
            </a:r>
            <a:r>
              <a:rPr lang="en-US" dirty="0"/>
              <a:t> di </a:t>
            </a:r>
            <a:r>
              <a:rPr lang="en-US" dirty="0" smtClean="0"/>
              <a:t>paper technical</a:t>
            </a:r>
            <a:r>
              <a:rPr lang="id-ID" dirty="0" smtClean="0"/>
              <a:t>, biasanya diletakkan di dalam conclusion</a:t>
            </a:r>
            <a:endParaRPr lang="en-US" dirty="0" smtClean="0"/>
          </a:p>
          <a:p>
            <a:r>
              <a:rPr lang="en-US" dirty="0" err="1" smtClean="0"/>
              <a:t>Masalah</a:t>
            </a:r>
            <a:r>
              <a:rPr lang="en-US" dirty="0" smtClean="0"/>
              <a:t> </a:t>
            </a:r>
            <a:r>
              <a:rPr lang="en-US" dirty="0" err="1" smtClean="0"/>
              <a:t>juga</a:t>
            </a:r>
            <a:r>
              <a:rPr lang="en-US" dirty="0" smtClean="0"/>
              <a:t> </a:t>
            </a:r>
            <a:r>
              <a:rPr lang="en-US" dirty="0" err="1" smtClean="0"/>
              <a:t>kadang</a:t>
            </a:r>
            <a:r>
              <a:rPr lang="en-US" dirty="0" smtClean="0"/>
              <a:t> </a:t>
            </a:r>
            <a:r>
              <a:rPr lang="en-US" dirty="0" err="1" smtClean="0"/>
              <a:t>bisa</a:t>
            </a:r>
            <a:r>
              <a:rPr lang="en-US" dirty="0" smtClean="0"/>
              <a:t> </a:t>
            </a:r>
            <a:r>
              <a:rPr lang="en-US" dirty="0" err="1" smtClean="0"/>
              <a:t>ditemukan</a:t>
            </a:r>
            <a:r>
              <a:rPr lang="en-US" dirty="0" smtClean="0"/>
              <a:t> </a:t>
            </a:r>
            <a:r>
              <a:rPr lang="en-US" dirty="0" err="1" smtClean="0"/>
              <a:t>dari</a:t>
            </a:r>
            <a:r>
              <a:rPr lang="en-US" dirty="0" smtClean="0"/>
              <a:t> </a:t>
            </a:r>
            <a:r>
              <a:rPr lang="en-US" dirty="0" smtClean="0">
                <a:solidFill>
                  <a:srgbClr val="C00000"/>
                </a:solidFill>
              </a:rPr>
              <a:t>paper review</a:t>
            </a:r>
            <a:r>
              <a:rPr lang="en-US" dirty="0" smtClean="0"/>
              <a:t>, </a:t>
            </a:r>
            <a:r>
              <a:rPr lang="en-US" dirty="0" err="1" smtClean="0"/>
              <a:t>khususnya</a:t>
            </a:r>
            <a:r>
              <a:rPr lang="en-US" dirty="0" smtClean="0"/>
              <a:t> yang </a:t>
            </a:r>
            <a:r>
              <a:rPr lang="en-US" dirty="0" err="1" smtClean="0"/>
              <a:t>membahas</a:t>
            </a:r>
            <a:r>
              <a:rPr lang="en-US" dirty="0" smtClean="0"/>
              <a:t> </a:t>
            </a:r>
            <a:r>
              <a:rPr lang="en-US" dirty="0" err="1" smtClean="0"/>
              <a:t>tentang</a:t>
            </a:r>
            <a:r>
              <a:rPr lang="en-US" dirty="0" smtClean="0"/>
              <a:t> </a:t>
            </a:r>
            <a:r>
              <a:rPr lang="en-US" dirty="0" smtClean="0">
                <a:solidFill>
                  <a:srgbClr val="C00000"/>
                </a:solidFill>
              </a:rPr>
              <a:t>problems </a:t>
            </a:r>
            <a:r>
              <a:rPr lang="en-US" dirty="0" err="1" smtClean="0">
                <a:solidFill>
                  <a:srgbClr val="C00000"/>
                </a:solidFill>
              </a:rPr>
              <a:t>atau</a:t>
            </a:r>
            <a:r>
              <a:rPr lang="en-US" dirty="0" smtClean="0">
                <a:solidFill>
                  <a:srgbClr val="C00000"/>
                </a:solidFill>
              </a:rPr>
              <a:t> challenge </a:t>
            </a:r>
            <a:r>
              <a:rPr lang="en-US" dirty="0" err="1" smtClean="0">
                <a:solidFill>
                  <a:srgbClr val="C00000"/>
                </a:solidFill>
              </a:rPr>
              <a:t>pada</a:t>
            </a:r>
            <a:r>
              <a:rPr lang="en-US" dirty="0" smtClean="0">
                <a:solidFill>
                  <a:srgbClr val="C00000"/>
                </a:solidFill>
              </a:rPr>
              <a:t> topic </a:t>
            </a:r>
            <a:r>
              <a:rPr lang="en-US" dirty="0" err="1" smtClean="0"/>
              <a:t>penelitian</a:t>
            </a:r>
            <a:r>
              <a:rPr lang="en-US" dirty="0" smtClean="0"/>
              <a:t> </a:t>
            </a:r>
            <a:r>
              <a:rPr lang="en-US" dirty="0" err="1" smtClean="0"/>
              <a:t>itu</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60</a:t>
            </a:fld>
            <a:endParaRPr lang="en-US">
              <a:solidFill>
                <a:prstClr val="black">
                  <a:tint val="75000"/>
                </a:prstClr>
              </a:solidFill>
            </a:endParaRPr>
          </a:p>
        </p:txBody>
      </p:sp>
    </p:spTree>
    <p:extLst>
      <p:ext uri="{BB962C8B-B14F-4D97-AF65-F5344CB8AC3E}">
        <p14:creationId xmlns:p14="http://schemas.microsoft.com/office/powerpoint/2010/main" val="39719999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210550" cy="1200149"/>
          </a:xfrm>
        </p:spPr>
        <p:txBody>
          <a:bodyPr>
            <a:normAutofit/>
          </a:bodyPr>
          <a:lstStyle/>
          <a:p>
            <a:r>
              <a:rPr lang="en-US" sz="4000" dirty="0" err="1"/>
              <a:t>Masalah</a:t>
            </a:r>
            <a:r>
              <a:rPr lang="en-US" sz="4000" dirty="0"/>
              <a:t> </a:t>
            </a:r>
            <a:r>
              <a:rPr lang="en-US" sz="4000" dirty="0" err="1"/>
              <a:t>Penelitian</a:t>
            </a:r>
            <a:r>
              <a:rPr lang="en-US" sz="4000" dirty="0"/>
              <a:t> (</a:t>
            </a:r>
            <a:r>
              <a:rPr lang="en-US" sz="4000" i="1" dirty="0"/>
              <a:t>Research Problem</a:t>
            </a:r>
            <a:r>
              <a:rPr lang="en-US" sz="4000" dirty="0"/>
              <a:t>)</a:t>
            </a:r>
          </a:p>
        </p:txBody>
      </p:sp>
      <p:sp>
        <p:nvSpPr>
          <p:cNvPr id="3" name="Content Placeholder 2"/>
          <p:cNvSpPr>
            <a:spLocks noGrp="1"/>
          </p:cNvSpPr>
          <p:nvPr>
            <p:ph idx="1"/>
          </p:nvPr>
        </p:nvSpPr>
        <p:spPr>
          <a:xfrm>
            <a:off x="628650" y="1524000"/>
            <a:ext cx="8134350" cy="5181600"/>
          </a:xfrm>
        </p:spPr>
        <p:txBody>
          <a:bodyPr/>
          <a:lstStyle/>
          <a:p>
            <a:pPr marL="0" indent="0">
              <a:buNone/>
            </a:pPr>
            <a:r>
              <a:rPr lang="id-ID" sz="3400" dirty="0" smtClean="0"/>
              <a:t>SVM </a:t>
            </a:r>
            <a:r>
              <a:rPr lang="id-ID" sz="3400" dirty="0"/>
              <a:t>dapat memecahkan masalah NN dan GM, yaitu ‘over-fitting’, lambatnya konvergensi, dan sedikitnya data </a:t>
            </a:r>
            <a:r>
              <a:rPr lang="id-ID" sz="3400" dirty="0" smtClean="0"/>
              <a:t>training, </a:t>
            </a:r>
            <a:r>
              <a:rPr lang="id-ID" sz="3400" dirty="0"/>
              <a:t>akan tetapi </a:t>
            </a:r>
            <a:r>
              <a:rPr lang="id-ID" sz="3400" dirty="0">
                <a:solidFill>
                  <a:srgbClr val="C00000"/>
                </a:solidFill>
              </a:rPr>
              <a:t>SVM memiliki kelemahan pada sulitnya pemilihan parameter SVM yang </a:t>
            </a:r>
            <a:r>
              <a:rPr lang="id-ID" sz="3400" dirty="0" smtClean="0">
                <a:solidFill>
                  <a:srgbClr val="C00000"/>
                </a:solidFill>
              </a:rPr>
              <a:t>optimal </a:t>
            </a:r>
            <a:r>
              <a:rPr lang="en-US" sz="3600" dirty="0" err="1"/>
              <a:t>sehingga</a:t>
            </a:r>
            <a:r>
              <a:rPr lang="en-US" sz="3600" dirty="0"/>
              <a:t> </a:t>
            </a:r>
            <a:r>
              <a:rPr lang="en-US" sz="3600" dirty="0" err="1"/>
              <a:t>menyebabkan</a:t>
            </a:r>
            <a:r>
              <a:rPr lang="en-US" sz="3600" dirty="0"/>
              <a:t> </a:t>
            </a:r>
            <a:r>
              <a:rPr lang="en-US" sz="3600" dirty="0" err="1"/>
              <a:t>tingkat</a:t>
            </a:r>
            <a:r>
              <a:rPr lang="en-US" sz="3600" dirty="0"/>
              <a:t> </a:t>
            </a:r>
            <a:r>
              <a:rPr lang="en-US" sz="3600" dirty="0" err="1"/>
              <a:t>akurasi</a:t>
            </a:r>
            <a:r>
              <a:rPr lang="en-US" sz="3600" dirty="0"/>
              <a:t> </a:t>
            </a:r>
            <a:r>
              <a:rPr lang="en-US" sz="3600" dirty="0" err="1"/>
              <a:t>prediksi</a:t>
            </a:r>
            <a:r>
              <a:rPr lang="en-US" sz="3600" dirty="0"/>
              <a:t> </a:t>
            </a:r>
            <a:r>
              <a:rPr lang="en-US" sz="3600" dirty="0" err="1"/>
              <a:t>menjadi</a:t>
            </a:r>
            <a:r>
              <a:rPr lang="en-US" sz="3600" dirty="0"/>
              <a:t> </a:t>
            </a:r>
            <a:r>
              <a:rPr lang="en-US" sz="3600" dirty="0" err="1"/>
              <a:t>rendah</a:t>
            </a:r>
            <a:endParaRPr lang="id-ID" sz="3400" dirty="0">
              <a:solidFill>
                <a:srgbClr val="C00000"/>
              </a:solidFill>
            </a:endParaRPr>
          </a:p>
          <a:p>
            <a:endParaRPr lang="en-US" sz="3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61</a:t>
            </a:fld>
            <a:endParaRPr lang="en-US">
              <a:solidFill>
                <a:prstClr val="black">
                  <a:tint val="75000"/>
                </a:prstClr>
              </a:solidFill>
            </a:endParaRPr>
          </a:p>
        </p:txBody>
      </p:sp>
    </p:spTree>
    <p:extLst>
      <p:ext uri="{BB962C8B-B14F-4D97-AF65-F5344CB8AC3E}">
        <p14:creationId xmlns:p14="http://schemas.microsoft.com/office/powerpoint/2010/main" val="1353483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628650" y="152400"/>
            <a:ext cx="8286750" cy="1200149"/>
          </a:xfrm>
        </p:spPr>
        <p:txBody>
          <a:bodyPr>
            <a:normAutofit fontScale="90000"/>
          </a:bodyPr>
          <a:lstStyle/>
          <a:p>
            <a:r>
              <a:rPr lang="en-US" dirty="0" err="1"/>
              <a:t>Rumusan</a:t>
            </a:r>
            <a:r>
              <a:rPr lang="en-US" dirty="0"/>
              <a:t> </a:t>
            </a:r>
            <a:r>
              <a:rPr lang="en-US" dirty="0" err="1" smtClean="0"/>
              <a:t>Masalah</a:t>
            </a:r>
            <a:r>
              <a:rPr lang="en-US" dirty="0" smtClean="0"/>
              <a:t> (</a:t>
            </a:r>
            <a:r>
              <a:rPr lang="en-US" i="1" dirty="0" smtClean="0"/>
              <a:t>Research Question</a:t>
            </a:r>
            <a:r>
              <a:rPr lang="en-US" dirty="0" smtClean="0"/>
              <a:t>)</a:t>
            </a:r>
            <a:endParaRPr lang="en-US" dirty="0"/>
          </a:p>
        </p:txBody>
      </p:sp>
      <p:sp>
        <p:nvSpPr>
          <p:cNvPr id="9218" name="Rectangle 2"/>
          <p:cNvSpPr>
            <a:spLocks noGrp="1" noChangeArrowheads="1"/>
          </p:cNvSpPr>
          <p:nvPr>
            <p:ph idx="1"/>
          </p:nvPr>
        </p:nvSpPr>
        <p:spPr>
          <a:xfrm>
            <a:off x="628650" y="1352549"/>
            <a:ext cx="7886700" cy="5124451"/>
          </a:xfrm>
        </p:spPr>
        <p:txBody>
          <a:bodyPr>
            <a:normAutofit fontScale="92500" lnSpcReduction="10000"/>
          </a:bodyPr>
          <a:lstStyle/>
          <a:p>
            <a:r>
              <a:rPr lang="id-ID" dirty="0" smtClean="0"/>
              <a:t>Pertanyaan penelitian: </a:t>
            </a:r>
            <a:r>
              <a:rPr lang="id-ID" dirty="0" smtClean="0">
                <a:solidFill>
                  <a:srgbClr val="C00000"/>
                </a:solidFill>
              </a:rPr>
              <a:t>how, how does, what</a:t>
            </a:r>
            <a:r>
              <a:rPr lang="id-ID" dirty="0" smtClean="0"/>
              <a:t> .. But </a:t>
            </a:r>
            <a:r>
              <a:rPr lang="id-ID" dirty="0" smtClean="0">
                <a:solidFill>
                  <a:srgbClr val="C00000"/>
                </a:solidFill>
              </a:rPr>
              <a:t>not “how to”</a:t>
            </a:r>
          </a:p>
          <a:p>
            <a:r>
              <a:rPr lang="en-US" dirty="0" err="1" smtClean="0"/>
              <a:t>Pertanyaan</a:t>
            </a:r>
            <a:r>
              <a:rPr lang="en-US" dirty="0" smtClean="0"/>
              <a:t> </a:t>
            </a:r>
            <a:r>
              <a:rPr lang="en-US" dirty="0" err="1" smtClean="0"/>
              <a:t>penelitian</a:t>
            </a:r>
            <a:r>
              <a:rPr lang="en-US" dirty="0" smtClean="0"/>
              <a:t> </a:t>
            </a:r>
            <a:r>
              <a:rPr lang="en-US" dirty="0" err="1" smtClean="0">
                <a:solidFill>
                  <a:srgbClr val="C00000"/>
                </a:solidFill>
              </a:rPr>
              <a:t>menggantikan</a:t>
            </a:r>
            <a:r>
              <a:rPr lang="en-US" dirty="0" smtClean="0">
                <a:solidFill>
                  <a:srgbClr val="C00000"/>
                </a:solidFill>
              </a:rPr>
              <a:t> </a:t>
            </a:r>
            <a:r>
              <a:rPr lang="en-US" dirty="0" err="1">
                <a:solidFill>
                  <a:srgbClr val="C00000"/>
                </a:solidFill>
              </a:rPr>
              <a:t>hipotesis</a:t>
            </a:r>
            <a:endParaRPr lang="en-US" dirty="0">
              <a:solidFill>
                <a:srgbClr val="C00000"/>
              </a:solidFill>
            </a:endParaRPr>
          </a:p>
          <a:p>
            <a:r>
              <a:rPr lang="en-US" dirty="0" err="1"/>
              <a:t>Gunakan</a:t>
            </a:r>
            <a:r>
              <a:rPr lang="en-US" dirty="0"/>
              <a:t> </a:t>
            </a:r>
            <a:r>
              <a:rPr lang="en-US" dirty="0" err="1">
                <a:solidFill>
                  <a:srgbClr val="C00000"/>
                </a:solidFill>
              </a:rPr>
              <a:t>kalimat</a:t>
            </a:r>
            <a:r>
              <a:rPr lang="en-US" dirty="0">
                <a:solidFill>
                  <a:srgbClr val="C00000"/>
                </a:solidFill>
              </a:rPr>
              <a:t> </a:t>
            </a:r>
            <a:r>
              <a:rPr lang="en-US" dirty="0" err="1">
                <a:solidFill>
                  <a:srgbClr val="C00000"/>
                </a:solidFill>
              </a:rPr>
              <a:t>tanya</a:t>
            </a:r>
            <a:r>
              <a:rPr lang="en-US" dirty="0">
                <a:solidFill>
                  <a:srgbClr val="C00000"/>
                </a:solidFill>
              </a:rPr>
              <a:t> </a:t>
            </a:r>
            <a:r>
              <a:rPr lang="en-US" dirty="0" err="1"/>
              <a:t>seperti</a:t>
            </a:r>
            <a:r>
              <a:rPr lang="en-US" dirty="0"/>
              <a:t> </a:t>
            </a:r>
            <a:r>
              <a:rPr lang="en-US" dirty="0" err="1"/>
              <a:t>bagaimana</a:t>
            </a:r>
            <a:r>
              <a:rPr lang="en-US" dirty="0"/>
              <a:t>, </a:t>
            </a:r>
            <a:r>
              <a:rPr lang="en-US" dirty="0" err="1"/>
              <a:t>seberapa</a:t>
            </a:r>
            <a:r>
              <a:rPr lang="en-US" dirty="0"/>
              <a:t> </a:t>
            </a:r>
            <a:r>
              <a:rPr lang="en-US" dirty="0" err="1"/>
              <a:t>efisien</a:t>
            </a:r>
            <a:r>
              <a:rPr lang="en-US" dirty="0"/>
              <a:t>/</a:t>
            </a:r>
            <a:r>
              <a:rPr lang="en-US" dirty="0" err="1"/>
              <a:t>akurat</a:t>
            </a:r>
            <a:r>
              <a:rPr lang="en-US" dirty="0"/>
              <a:t>/</a:t>
            </a:r>
            <a:r>
              <a:rPr lang="en-US" dirty="0" err="1"/>
              <a:t>cepat</a:t>
            </a:r>
            <a:r>
              <a:rPr lang="en-US" dirty="0"/>
              <a:t>, </a:t>
            </a:r>
            <a:r>
              <a:rPr lang="en-US" dirty="0" err="1"/>
              <a:t>dsb</a:t>
            </a:r>
            <a:endParaRPr lang="en-US" dirty="0"/>
          </a:p>
          <a:p>
            <a:r>
              <a:rPr lang="id-ID" dirty="0" smtClean="0"/>
              <a:t>Pertanyaan pada r</a:t>
            </a:r>
            <a:r>
              <a:rPr lang="en-US" dirty="0" err="1" smtClean="0"/>
              <a:t>umusan</a:t>
            </a:r>
            <a:r>
              <a:rPr lang="en-US" dirty="0" smtClean="0"/>
              <a:t> </a:t>
            </a:r>
            <a:r>
              <a:rPr lang="en-US" dirty="0" err="1"/>
              <a:t>masalah</a:t>
            </a:r>
            <a:r>
              <a:rPr lang="en-US" dirty="0"/>
              <a:t> </a:t>
            </a:r>
            <a:r>
              <a:rPr lang="en-US" dirty="0" err="1" smtClean="0"/>
              <a:t>itu</a:t>
            </a:r>
            <a:r>
              <a:rPr lang="id-ID" dirty="0" smtClean="0"/>
              <a:t>, akan dijawab oleh </a:t>
            </a:r>
            <a:r>
              <a:rPr lang="en-US" dirty="0" err="1" smtClean="0"/>
              <a:t>eksperimen</a:t>
            </a:r>
            <a:r>
              <a:rPr lang="id-ID" dirty="0" smtClean="0"/>
              <a:t> penelitian kita</a:t>
            </a:r>
            <a:r>
              <a:rPr lang="en-US" dirty="0" smtClean="0"/>
              <a:t>, </a:t>
            </a:r>
            <a:r>
              <a:rPr lang="en-US" dirty="0" err="1"/>
              <a:t>dan</a:t>
            </a:r>
            <a:r>
              <a:rPr lang="en-US" dirty="0"/>
              <a:t> </a:t>
            </a:r>
            <a:r>
              <a:rPr lang="id-ID" dirty="0" smtClean="0"/>
              <a:t>dirangkumkan </a:t>
            </a:r>
            <a:r>
              <a:rPr lang="en-US" dirty="0" err="1" smtClean="0"/>
              <a:t>secara</a:t>
            </a:r>
            <a:r>
              <a:rPr lang="en-US" dirty="0" smtClean="0"/>
              <a:t> </a:t>
            </a:r>
            <a:r>
              <a:rPr lang="en-US" dirty="0" err="1"/>
              <a:t>lugas</a:t>
            </a:r>
            <a:r>
              <a:rPr lang="en-US" dirty="0"/>
              <a:t>, </a:t>
            </a:r>
            <a:r>
              <a:rPr lang="en-US" dirty="0" err="1"/>
              <a:t>jelas</a:t>
            </a:r>
            <a:r>
              <a:rPr lang="en-US" dirty="0"/>
              <a:t> di </a:t>
            </a:r>
            <a:r>
              <a:rPr lang="id-ID" dirty="0" smtClean="0"/>
              <a:t>bagian </a:t>
            </a:r>
            <a:r>
              <a:rPr lang="en-US" dirty="0" err="1" smtClean="0"/>
              <a:t>kesimpulan</a:t>
            </a:r>
            <a:endParaRPr lang="en-US" dirty="0" smtClean="0"/>
          </a:p>
          <a:p>
            <a:r>
              <a:rPr lang="en-US" dirty="0" err="1" smtClean="0">
                <a:solidFill>
                  <a:srgbClr val="C00000"/>
                </a:solidFill>
              </a:rPr>
              <a:t>Jumlah</a:t>
            </a:r>
            <a:r>
              <a:rPr lang="en-US" dirty="0" smtClean="0">
                <a:solidFill>
                  <a:srgbClr val="C00000"/>
                </a:solidFill>
              </a:rPr>
              <a:t> </a:t>
            </a:r>
            <a:r>
              <a:rPr lang="en-US" dirty="0" err="1" smtClean="0">
                <a:solidFill>
                  <a:srgbClr val="C00000"/>
                </a:solidFill>
              </a:rPr>
              <a:t>eksperimen</a:t>
            </a:r>
            <a:r>
              <a:rPr lang="en-US" dirty="0" smtClean="0">
                <a:solidFill>
                  <a:srgbClr val="C00000"/>
                </a:solidFill>
              </a:rPr>
              <a:t> </a:t>
            </a:r>
            <a:r>
              <a:rPr lang="en-US" dirty="0" err="1" smtClean="0"/>
              <a:t>dan</a:t>
            </a:r>
            <a:r>
              <a:rPr lang="en-US" dirty="0" smtClean="0"/>
              <a:t> </a:t>
            </a:r>
            <a:r>
              <a:rPr lang="en-US" dirty="0" err="1" smtClean="0"/>
              <a:t>hasil</a:t>
            </a:r>
            <a:r>
              <a:rPr lang="en-US" dirty="0" smtClean="0"/>
              <a:t> yang </a:t>
            </a:r>
            <a:r>
              <a:rPr lang="en-US" dirty="0" err="1" smtClean="0"/>
              <a:t>dilakukan</a:t>
            </a:r>
            <a:r>
              <a:rPr lang="en-US" dirty="0" smtClean="0"/>
              <a:t> (Bab </a:t>
            </a:r>
            <a:r>
              <a:rPr lang="en-US" dirty="0" err="1" smtClean="0"/>
              <a:t>Hasil</a:t>
            </a:r>
            <a:r>
              <a:rPr lang="en-US" dirty="0" smtClean="0"/>
              <a:t> </a:t>
            </a:r>
            <a:r>
              <a:rPr lang="en-US" dirty="0" err="1" smtClean="0"/>
              <a:t>dan</a:t>
            </a:r>
            <a:r>
              <a:rPr lang="en-US" dirty="0" smtClean="0"/>
              <a:t> </a:t>
            </a:r>
            <a:r>
              <a:rPr lang="en-US" dirty="0" err="1" smtClean="0"/>
              <a:t>Pembahasan</a:t>
            </a:r>
            <a:r>
              <a:rPr lang="en-US" dirty="0" smtClean="0"/>
              <a:t>), </a:t>
            </a:r>
            <a:r>
              <a:rPr lang="en-US" dirty="0" err="1" smtClean="0"/>
              <a:t>ditentukan</a:t>
            </a:r>
            <a:r>
              <a:rPr lang="en-US" dirty="0" smtClean="0"/>
              <a:t> </a:t>
            </a:r>
            <a:r>
              <a:rPr lang="en-US" dirty="0" err="1" smtClean="0"/>
              <a:t>oleh</a:t>
            </a:r>
            <a:r>
              <a:rPr lang="en-US" dirty="0" smtClean="0"/>
              <a:t> </a:t>
            </a:r>
            <a:r>
              <a:rPr lang="en-US" dirty="0" err="1" smtClean="0">
                <a:solidFill>
                  <a:srgbClr val="C00000"/>
                </a:solidFill>
              </a:rPr>
              <a:t>jumlah</a:t>
            </a:r>
            <a:r>
              <a:rPr lang="en-US" dirty="0" smtClean="0">
                <a:solidFill>
                  <a:srgbClr val="C00000"/>
                </a:solidFill>
              </a:rPr>
              <a:t> research question (RQ) </a:t>
            </a:r>
            <a:r>
              <a:rPr lang="en-US" dirty="0" err="1" smtClean="0"/>
              <a:t>pada</a:t>
            </a:r>
            <a:r>
              <a:rPr lang="en-US" dirty="0" smtClean="0"/>
              <a:t> </a:t>
            </a:r>
            <a:r>
              <a:rPr lang="en-US" dirty="0" err="1" smtClean="0"/>
              <a:t>penelitian</a:t>
            </a:r>
            <a:r>
              <a:rPr lang="en-US" dirty="0" smtClean="0"/>
              <a:t> </a:t>
            </a:r>
            <a:r>
              <a:rPr lang="en-US" dirty="0" err="1" smtClean="0"/>
              <a:t>kita</a:t>
            </a:r>
            <a:endParaRPr lang="en-US" dirty="0" smtClean="0"/>
          </a:p>
          <a:p>
            <a:r>
              <a:rPr lang="en-US" dirty="0" err="1"/>
              <a:t>Uraikan</a:t>
            </a:r>
            <a:r>
              <a:rPr lang="en-US" dirty="0"/>
              <a:t> </a:t>
            </a:r>
            <a:r>
              <a:rPr lang="en-US" dirty="0" err="1"/>
              <a:t>dalam</a:t>
            </a:r>
            <a:r>
              <a:rPr lang="en-US" dirty="0"/>
              <a:t> </a:t>
            </a:r>
            <a:r>
              <a:rPr lang="en-US" dirty="0" err="1"/>
              <a:t>bentuk</a:t>
            </a:r>
            <a:r>
              <a:rPr lang="en-US" dirty="0"/>
              <a:t> point-point </a:t>
            </a:r>
            <a:r>
              <a:rPr lang="en-US" dirty="0" err="1"/>
              <a:t>apabila</a:t>
            </a:r>
            <a:r>
              <a:rPr lang="en-US" dirty="0"/>
              <a:t> </a:t>
            </a:r>
            <a:r>
              <a:rPr lang="en-US" dirty="0" err="1" smtClean="0"/>
              <a:t>rumusan</a:t>
            </a:r>
            <a:r>
              <a:rPr lang="en-US" dirty="0" smtClean="0"/>
              <a:t> </a:t>
            </a:r>
            <a:r>
              <a:rPr lang="en-US" dirty="0" err="1" smtClean="0"/>
              <a:t>masalah</a:t>
            </a:r>
            <a:r>
              <a:rPr lang="en-US" dirty="0" smtClean="0"/>
              <a:t> </a:t>
            </a:r>
            <a:r>
              <a:rPr lang="en-US" dirty="0" err="1" smtClean="0"/>
              <a:t>lebih</a:t>
            </a:r>
            <a:r>
              <a:rPr lang="en-US" dirty="0" smtClean="0"/>
              <a:t> </a:t>
            </a:r>
            <a:r>
              <a:rPr lang="en-US" dirty="0" err="1"/>
              <a:t>dari</a:t>
            </a:r>
            <a:r>
              <a:rPr lang="en-US" dirty="0"/>
              <a:t> </a:t>
            </a:r>
            <a:r>
              <a:rPr lang="en-US" dirty="0" err="1"/>
              <a:t>satu</a:t>
            </a:r>
            <a:r>
              <a:rPr lang="en-US" dirty="0"/>
              <a:t> </a:t>
            </a:r>
            <a:r>
              <a:rPr lang="en-US" dirty="0" err="1"/>
              <a:t>sehingga</a:t>
            </a:r>
            <a:r>
              <a:rPr lang="en-US" dirty="0"/>
              <a:t> </a:t>
            </a:r>
            <a:r>
              <a:rPr lang="en-US" dirty="0" err="1"/>
              <a:t>mudah</a:t>
            </a:r>
            <a:r>
              <a:rPr lang="en-US" dirty="0"/>
              <a:t> </a:t>
            </a:r>
            <a:r>
              <a:rPr lang="en-US" dirty="0" err="1"/>
              <a:t>dipahami</a:t>
            </a:r>
            <a:r>
              <a:rPr lang="en-US" dirty="0"/>
              <a:t> </a:t>
            </a:r>
          </a:p>
          <a:p>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318389784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362950" cy="1200149"/>
          </a:xfrm>
        </p:spPr>
        <p:txBody>
          <a:bodyPr>
            <a:normAutofit/>
          </a:bodyPr>
          <a:lstStyle/>
          <a:p>
            <a:r>
              <a:rPr lang="en-US" sz="4000" dirty="0" err="1" smtClean="0"/>
              <a:t>Rumusan</a:t>
            </a:r>
            <a:r>
              <a:rPr lang="en-US" sz="4000" dirty="0" smtClean="0"/>
              <a:t> </a:t>
            </a:r>
            <a:r>
              <a:rPr lang="en-US" sz="4000" dirty="0" err="1" smtClean="0"/>
              <a:t>Masalah</a:t>
            </a:r>
            <a:r>
              <a:rPr lang="en-US" sz="4000" dirty="0" smtClean="0"/>
              <a:t> (</a:t>
            </a:r>
            <a:r>
              <a:rPr lang="id-ID" sz="4000" i="1" dirty="0" smtClean="0"/>
              <a:t>Research Question</a:t>
            </a:r>
            <a:r>
              <a:rPr lang="en-US" sz="4000" dirty="0" smtClean="0"/>
              <a:t>)</a:t>
            </a:r>
            <a:endParaRPr lang="en-US" sz="4000" dirty="0"/>
          </a:p>
        </p:txBody>
      </p:sp>
      <p:sp>
        <p:nvSpPr>
          <p:cNvPr id="3" name="Content Placeholder 2"/>
          <p:cNvSpPr>
            <a:spLocks noGrp="1"/>
          </p:cNvSpPr>
          <p:nvPr>
            <p:ph idx="1"/>
          </p:nvPr>
        </p:nvSpPr>
        <p:spPr>
          <a:xfrm>
            <a:off x="628650" y="1352549"/>
            <a:ext cx="8058150" cy="5181600"/>
          </a:xfrm>
        </p:spPr>
        <p:txBody>
          <a:bodyPr/>
          <a:lstStyle/>
          <a:p>
            <a:pPr marL="0" indent="0">
              <a:buNone/>
            </a:pPr>
            <a:r>
              <a:rPr lang="id-ID" sz="3400" dirty="0" smtClean="0"/>
              <a:t>Seberapa tinggi </a:t>
            </a:r>
            <a:r>
              <a:rPr lang="id-ID" sz="3400" dirty="0" smtClean="0">
                <a:solidFill>
                  <a:srgbClr val="C00000"/>
                </a:solidFill>
              </a:rPr>
              <a:t>akurasi</a:t>
            </a:r>
            <a:r>
              <a:rPr lang="id-ID" sz="3400" dirty="0" smtClean="0"/>
              <a:t> metode SVM apabila PSO diterapkan pada proses pemilihan parameter yang optimal?</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63</a:t>
            </a:fld>
            <a:endParaRPr lang="en-US">
              <a:solidFill>
                <a:prstClr val="black">
                  <a:tint val="75000"/>
                </a:prstClr>
              </a:solidFill>
            </a:endParaRPr>
          </a:p>
        </p:txBody>
      </p:sp>
    </p:spTree>
    <p:extLst>
      <p:ext uri="{BB962C8B-B14F-4D97-AF65-F5344CB8AC3E}">
        <p14:creationId xmlns:p14="http://schemas.microsoft.com/office/powerpoint/2010/main" val="360407177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628650" y="152400"/>
            <a:ext cx="8515350" cy="1200149"/>
          </a:xfrm>
        </p:spPr>
        <p:txBody>
          <a:bodyPr>
            <a:normAutofit fontScale="90000"/>
          </a:bodyPr>
          <a:lstStyle/>
          <a:p>
            <a:r>
              <a:rPr lang="en-US" dirty="0" err="1" smtClean="0"/>
              <a:t>Tujuan</a:t>
            </a:r>
            <a:r>
              <a:rPr lang="en-US" dirty="0" smtClean="0"/>
              <a:t> </a:t>
            </a:r>
            <a:r>
              <a:rPr lang="en-US" dirty="0" err="1" smtClean="0"/>
              <a:t>Penelitian</a:t>
            </a:r>
            <a:r>
              <a:rPr lang="en-US" dirty="0" smtClean="0"/>
              <a:t> (</a:t>
            </a:r>
            <a:r>
              <a:rPr lang="en-US" i="1" dirty="0" smtClean="0"/>
              <a:t>Research Objective</a:t>
            </a:r>
            <a:r>
              <a:rPr lang="en-US" dirty="0" smtClean="0"/>
              <a:t>)</a:t>
            </a:r>
            <a:endParaRPr lang="en-US" dirty="0"/>
          </a:p>
        </p:txBody>
      </p:sp>
      <p:sp>
        <p:nvSpPr>
          <p:cNvPr id="10242" name="Rectangle 2"/>
          <p:cNvSpPr>
            <a:spLocks noGrp="1" noChangeArrowheads="1"/>
          </p:cNvSpPr>
          <p:nvPr>
            <p:ph idx="1"/>
          </p:nvPr>
        </p:nvSpPr>
        <p:spPr/>
        <p:txBody>
          <a:bodyPr/>
          <a:lstStyle/>
          <a:p>
            <a:r>
              <a:rPr lang="en-US" dirty="0" err="1"/>
              <a:t>Tujuan</a:t>
            </a:r>
            <a:r>
              <a:rPr lang="en-US" dirty="0"/>
              <a:t> </a:t>
            </a:r>
            <a:r>
              <a:rPr lang="id-ID" dirty="0" smtClean="0"/>
              <a:t>pada hakekatnya adalah </a:t>
            </a:r>
            <a:r>
              <a:rPr lang="en-US" dirty="0" err="1" smtClean="0">
                <a:solidFill>
                  <a:srgbClr val="C00000"/>
                </a:solidFill>
              </a:rPr>
              <a:t>judul</a:t>
            </a:r>
            <a:r>
              <a:rPr lang="id-ID" dirty="0" smtClean="0">
                <a:solidFill>
                  <a:srgbClr val="C00000"/>
                </a:solidFill>
              </a:rPr>
              <a:t>, </a:t>
            </a:r>
            <a:r>
              <a:rPr lang="en-US" dirty="0" smtClean="0">
                <a:solidFill>
                  <a:srgbClr val="C00000"/>
                </a:solidFill>
              </a:rPr>
              <a:t>yang di</a:t>
            </a:r>
            <a:r>
              <a:rPr lang="id-ID" dirty="0" smtClean="0">
                <a:solidFill>
                  <a:srgbClr val="C00000"/>
                </a:solidFill>
              </a:rPr>
              <a:t>uraikan</a:t>
            </a:r>
            <a:r>
              <a:rPr lang="en-US" dirty="0" smtClean="0">
                <a:solidFill>
                  <a:srgbClr val="C00000"/>
                </a:solidFill>
              </a:rPr>
              <a:t> </a:t>
            </a:r>
            <a:r>
              <a:rPr lang="en-US" dirty="0" err="1">
                <a:solidFill>
                  <a:srgbClr val="C00000"/>
                </a:solidFill>
              </a:rPr>
              <a:t>dengan</a:t>
            </a:r>
            <a:r>
              <a:rPr lang="en-US" dirty="0">
                <a:solidFill>
                  <a:srgbClr val="C00000"/>
                </a:solidFill>
              </a:rPr>
              <a:t> </a:t>
            </a:r>
            <a:r>
              <a:rPr lang="en-US" dirty="0" err="1">
                <a:solidFill>
                  <a:srgbClr val="C00000"/>
                </a:solidFill>
              </a:rPr>
              <a:t>lebih</a:t>
            </a:r>
            <a:r>
              <a:rPr lang="en-US" dirty="0">
                <a:solidFill>
                  <a:srgbClr val="C00000"/>
                </a:solidFill>
              </a:rPr>
              <a:t> </a:t>
            </a:r>
            <a:r>
              <a:rPr lang="en-US" dirty="0" err="1">
                <a:solidFill>
                  <a:srgbClr val="C00000"/>
                </a:solidFill>
              </a:rPr>
              <a:t>detil</a:t>
            </a:r>
            <a:r>
              <a:rPr lang="en-US" dirty="0">
                <a:solidFill>
                  <a:srgbClr val="C00000"/>
                </a:solidFill>
              </a:rPr>
              <a:t> </a:t>
            </a:r>
            <a:r>
              <a:rPr lang="en-US" dirty="0" err="1"/>
              <a:t>atau</a:t>
            </a:r>
            <a:r>
              <a:rPr lang="en-US" dirty="0"/>
              <a:t> </a:t>
            </a:r>
            <a:r>
              <a:rPr lang="en-US" dirty="0" err="1"/>
              <a:t>spesifik</a:t>
            </a:r>
            <a:endParaRPr lang="en-US" dirty="0"/>
          </a:p>
          <a:p>
            <a:r>
              <a:rPr lang="id-ID" dirty="0" smtClean="0"/>
              <a:t>Harus </a:t>
            </a:r>
            <a:r>
              <a:rPr lang="id-ID" dirty="0" smtClean="0">
                <a:solidFill>
                  <a:srgbClr val="C00000"/>
                </a:solidFill>
              </a:rPr>
              <a:t>m</a:t>
            </a:r>
            <a:r>
              <a:rPr lang="en-US" dirty="0" err="1" smtClean="0">
                <a:solidFill>
                  <a:srgbClr val="C00000"/>
                </a:solidFill>
              </a:rPr>
              <a:t>emuat</a:t>
            </a:r>
            <a:r>
              <a:rPr lang="en-US" dirty="0" smtClean="0">
                <a:solidFill>
                  <a:srgbClr val="C00000"/>
                </a:solidFill>
              </a:rPr>
              <a:t> </a:t>
            </a:r>
            <a:r>
              <a:rPr lang="en-US" dirty="0" err="1" smtClean="0">
                <a:solidFill>
                  <a:srgbClr val="C00000"/>
                </a:solidFill>
              </a:rPr>
              <a:t>metode</a:t>
            </a:r>
            <a:r>
              <a:rPr lang="id-ID" dirty="0">
                <a:solidFill>
                  <a:srgbClr val="C00000"/>
                </a:solidFill>
              </a:rPr>
              <a:t> </a:t>
            </a:r>
            <a:r>
              <a:rPr lang="id-ID" dirty="0" smtClean="0">
                <a:solidFill>
                  <a:srgbClr val="C00000"/>
                </a:solidFill>
              </a:rPr>
              <a:t>dan </a:t>
            </a:r>
            <a:r>
              <a:rPr lang="en-US" dirty="0" err="1" smtClean="0">
                <a:solidFill>
                  <a:srgbClr val="C00000"/>
                </a:solidFill>
              </a:rPr>
              <a:t>tujuan</a:t>
            </a:r>
            <a:r>
              <a:rPr lang="id-ID" dirty="0" smtClean="0">
                <a:solidFill>
                  <a:srgbClr val="C00000"/>
                </a:solidFill>
              </a:rPr>
              <a:t> beserta pengukurannya</a:t>
            </a:r>
            <a:r>
              <a:rPr lang="id-ID" dirty="0" smtClean="0"/>
              <a:t> (sinkron dengan masalah)</a:t>
            </a:r>
            <a:endParaRPr lang="en-US" dirty="0" smtClean="0"/>
          </a:p>
          <a:p>
            <a:r>
              <a:rPr lang="en-US" dirty="0" err="1"/>
              <a:t>Uraikan</a:t>
            </a:r>
            <a:r>
              <a:rPr lang="en-US" dirty="0"/>
              <a:t> </a:t>
            </a:r>
            <a:r>
              <a:rPr lang="en-US" dirty="0" err="1"/>
              <a:t>dalam</a:t>
            </a:r>
            <a:r>
              <a:rPr lang="en-US" dirty="0"/>
              <a:t> </a:t>
            </a:r>
            <a:r>
              <a:rPr lang="en-US" dirty="0" err="1"/>
              <a:t>bentuk</a:t>
            </a:r>
            <a:r>
              <a:rPr lang="en-US" dirty="0"/>
              <a:t> </a:t>
            </a:r>
            <a:r>
              <a:rPr lang="en-US" dirty="0">
                <a:solidFill>
                  <a:srgbClr val="C00000"/>
                </a:solidFill>
              </a:rPr>
              <a:t>point-point </a:t>
            </a:r>
            <a:r>
              <a:rPr lang="en-US" dirty="0" err="1" smtClean="0">
                <a:solidFill>
                  <a:srgbClr val="C00000"/>
                </a:solidFill>
              </a:rPr>
              <a:t>apabila</a:t>
            </a:r>
            <a:r>
              <a:rPr lang="en-US" dirty="0" smtClean="0">
                <a:solidFill>
                  <a:srgbClr val="C00000"/>
                </a:solidFill>
              </a:rPr>
              <a:t> </a:t>
            </a:r>
            <a:r>
              <a:rPr lang="en-US" dirty="0" err="1" smtClean="0">
                <a:solidFill>
                  <a:srgbClr val="C00000"/>
                </a:solidFill>
              </a:rPr>
              <a:t>tujuan</a:t>
            </a:r>
            <a:r>
              <a:rPr lang="en-US" dirty="0" smtClean="0">
                <a:solidFill>
                  <a:srgbClr val="C00000"/>
                </a:solidFill>
              </a:rPr>
              <a:t> </a:t>
            </a:r>
            <a:r>
              <a:rPr lang="en-US" dirty="0" err="1" smtClean="0">
                <a:solidFill>
                  <a:srgbClr val="C00000"/>
                </a:solidFill>
              </a:rPr>
              <a:t>lebih</a:t>
            </a:r>
            <a:r>
              <a:rPr lang="en-US" dirty="0" smtClean="0">
                <a:solidFill>
                  <a:srgbClr val="C00000"/>
                </a:solidFill>
              </a:rPr>
              <a:t> </a:t>
            </a:r>
            <a:r>
              <a:rPr lang="en-US" dirty="0" err="1" smtClean="0">
                <a:solidFill>
                  <a:srgbClr val="C00000"/>
                </a:solidFill>
              </a:rPr>
              <a:t>dari</a:t>
            </a:r>
            <a:r>
              <a:rPr lang="en-US" dirty="0" smtClean="0">
                <a:solidFill>
                  <a:srgbClr val="C00000"/>
                </a:solidFill>
              </a:rPr>
              <a:t> </a:t>
            </a:r>
            <a:r>
              <a:rPr lang="en-US" dirty="0" err="1" smtClean="0">
                <a:solidFill>
                  <a:srgbClr val="C00000"/>
                </a:solidFill>
              </a:rPr>
              <a:t>satu</a:t>
            </a:r>
            <a:r>
              <a:rPr lang="en-US" dirty="0" smtClean="0">
                <a:solidFill>
                  <a:srgbClr val="C00000"/>
                </a:solidFill>
              </a:rPr>
              <a:t> </a:t>
            </a:r>
            <a:r>
              <a:rPr lang="en-US" dirty="0" err="1" smtClean="0"/>
              <a:t>sehingga</a:t>
            </a:r>
            <a:r>
              <a:rPr lang="en-US" dirty="0" smtClean="0"/>
              <a:t> </a:t>
            </a:r>
            <a:r>
              <a:rPr lang="en-US" dirty="0" err="1"/>
              <a:t>mudah</a:t>
            </a:r>
            <a:r>
              <a:rPr lang="en-US" dirty="0"/>
              <a:t> </a:t>
            </a:r>
            <a:r>
              <a:rPr lang="en-US" dirty="0" err="1"/>
              <a:t>dipahami</a:t>
            </a:r>
            <a:r>
              <a:rPr lang="en-US" dirty="0"/>
              <a:t> </a:t>
            </a:r>
          </a:p>
          <a:p>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64</a:t>
            </a:fld>
            <a:endParaRPr lang="en-US">
              <a:solidFill>
                <a:prstClr val="black">
                  <a:tint val="75000"/>
                </a:prstClr>
              </a:solidFill>
            </a:endParaRPr>
          </a:p>
        </p:txBody>
      </p:sp>
    </p:spTree>
    <p:extLst>
      <p:ext uri="{BB962C8B-B14F-4D97-AF65-F5344CB8AC3E}">
        <p14:creationId xmlns:p14="http://schemas.microsoft.com/office/powerpoint/2010/main" val="23737106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286750" cy="1200149"/>
          </a:xfrm>
        </p:spPr>
        <p:txBody>
          <a:bodyPr>
            <a:normAutofit/>
          </a:bodyPr>
          <a:lstStyle/>
          <a:p>
            <a:r>
              <a:rPr lang="en-US" sz="4000" dirty="0" err="1" smtClean="0"/>
              <a:t>Tujuan</a:t>
            </a:r>
            <a:r>
              <a:rPr lang="en-US" sz="4000" dirty="0" smtClean="0"/>
              <a:t> </a:t>
            </a:r>
            <a:r>
              <a:rPr lang="en-US" sz="4000" dirty="0" err="1" smtClean="0"/>
              <a:t>Penelitian</a:t>
            </a:r>
            <a:r>
              <a:rPr lang="en-US" sz="4000" dirty="0" smtClean="0"/>
              <a:t> (</a:t>
            </a:r>
            <a:r>
              <a:rPr lang="id-ID" sz="4000" i="1" dirty="0" smtClean="0"/>
              <a:t>Research Objective</a:t>
            </a:r>
            <a:r>
              <a:rPr lang="en-US" sz="4000" dirty="0" smtClean="0"/>
              <a:t>)</a:t>
            </a:r>
            <a:endParaRPr lang="en-US" sz="4000" dirty="0"/>
          </a:p>
        </p:txBody>
      </p:sp>
      <p:sp>
        <p:nvSpPr>
          <p:cNvPr id="3" name="Content Placeholder 2"/>
          <p:cNvSpPr>
            <a:spLocks noGrp="1"/>
          </p:cNvSpPr>
          <p:nvPr>
            <p:ph idx="1"/>
          </p:nvPr>
        </p:nvSpPr>
        <p:spPr>
          <a:xfrm>
            <a:off x="628650" y="1524000"/>
            <a:ext cx="7981950" cy="5181600"/>
          </a:xfrm>
        </p:spPr>
        <p:txBody>
          <a:bodyPr/>
          <a:lstStyle/>
          <a:p>
            <a:pPr marL="0" indent="0">
              <a:buNone/>
            </a:pPr>
            <a:r>
              <a:rPr lang="id-ID" sz="3400" dirty="0" smtClean="0"/>
              <a:t>Menerapkan PSO untuk pemilihan parameter yang sesuai (C, gamma dan epsilon) pada Support </a:t>
            </a:r>
            <a:r>
              <a:rPr lang="id-ID" sz="3400" dirty="0"/>
              <a:t>Vector Machine (SVM</a:t>
            </a:r>
            <a:r>
              <a:rPr lang="id-ID" sz="3400" dirty="0" smtClean="0"/>
              <a:t>), sehingga hasil prediksinya </a:t>
            </a:r>
            <a:r>
              <a:rPr lang="id-ID" sz="3400" dirty="0" smtClean="0">
                <a:solidFill>
                  <a:srgbClr val="C00000"/>
                </a:solidFill>
              </a:rPr>
              <a:t>lebih akurat</a:t>
            </a:r>
            <a:endParaRPr lang="id-ID" sz="3400" dirty="0">
              <a:solidFill>
                <a:srgbClr val="C00000"/>
              </a:solidFill>
            </a:endParaRPr>
          </a:p>
          <a:p>
            <a:endParaRPr lang="en-US" sz="3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65</a:t>
            </a:fld>
            <a:endParaRPr lang="en-US">
              <a:solidFill>
                <a:prstClr val="black">
                  <a:tint val="75000"/>
                </a:prstClr>
              </a:solidFill>
            </a:endParaRPr>
          </a:p>
        </p:txBody>
      </p:sp>
    </p:spTree>
    <p:extLst>
      <p:ext uri="{BB962C8B-B14F-4D97-AF65-F5344CB8AC3E}">
        <p14:creationId xmlns:p14="http://schemas.microsoft.com/office/powerpoint/2010/main" val="227222305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p:txBody>
          <a:bodyPr/>
          <a:lstStyle/>
          <a:p>
            <a:r>
              <a:rPr lang="en-US" dirty="0" err="1" smtClean="0"/>
              <a:t>Manfaat</a:t>
            </a:r>
            <a:r>
              <a:rPr lang="en-US" dirty="0" smtClean="0"/>
              <a:t> </a:t>
            </a:r>
            <a:r>
              <a:rPr lang="en-US" dirty="0" err="1" smtClean="0"/>
              <a:t>Penelitian</a:t>
            </a:r>
            <a:endParaRPr lang="en-US" dirty="0"/>
          </a:p>
        </p:txBody>
      </p:sp>
      <p:sp>
        <p:nvSpPr>
          <p:cNvPr id="11266" name="Rectangle 2"/>
          <p:cNvSpPr>
            <a:spLocks noGrp="1" noChangeArrowheads="1"/>
          </p:cNvSpPr>
          <p:nvPr>
            <p:ph idx="1"/>
          </p:nvPr>
        </p:nvSpPr>
        <p:spPr/>
        <p:txBody>
          <a:bodyPr/>
          <a:lstStyle/>
          <a:p>
            <a:r>
              <a:rPr lang="en-US" dirty="0">
                <a:solidFill>
                  <a:srgbClr val="C00000"/>
                </a:solidFill>
              </a:rPr>
              <a:t>Hal </a:t>
            </a:r>
            <a:r>
              <a:rPr lang="en-US" dirty="0" err="1">
                <a:solidFill>
                  <a:srgbClr val="C00000"/>
                </a:solidFill>
              </a:rPr>
              <a:t>baik</a:t>
            </a:r>
            <a:r>
              <a:rPr lang="en-US" dirty="0">
                <a:solidFill>
                  <a:srgbClr val="C00000"/>
                </a:solidFill>
              </a:rPr>
              <a:t> </a:t>
            </a:r>
            <a:r>
              <a:rPr lang="en-US" dirty="0" err="1">
                <a:solidFill>
                  <a:srgbClr val="C00000"/>
                </a:solidFill>
              </a:rPr>
              <a:t>yg</a:t>
            </a:r>
            <a:r>
              <a:rPr lang="en-US" dirty="0">
                <a:solidFill>
                  <a:srgbClr val="C00000"/>
                </a:solidFill>
              </a:rPr>
              <a:t> </a:t>
            </a:r>
            <a:r>
              <a:rPr lang="en-US" dirty="0" err="1">
                <a:solidFill>
                  <a:srgbClr val="C00000"/>
                </a:solidFill>
              </a:rPr>
              <a:t>datang</a:t>
            </a:r>
            <a:r>
              <a:rPr lang="en-US" dirty="0">
                <a:solidFill>
                  <a:srgbClr val="C00000"/>
                </a:solidFill>
              </a:rPr>
              <a:t> </a:t>
            </a:r>
            <a:r>
              <a:rPr lang="en-US" dirty="0" err="1">
                <a:solidFill>
                  <a:srgbClr val="C00000"/>
                </a:solidFill>
              </a:rPr>
              <a:t>setelah</a:t>
            </a:r>
            <a:r>
              <a:rPr lang="en-US" dirty="0">
                <a:solidFill>
                  <a:srgbClr val="C00000"/>
                </a:solidFill>
              </a:rPr>
              <a:t> </a:t>
            </a:r>
            <a:r>
              <a:rPr lang="en-US" dirty="0" err="1">
                <a:solidFill>
                  <a:srgbClr val="C00000"/>
                </a:solidFill>
              </a:rPr>
              <a:t>tujuan</a:t>
            </a:r>
            <a:r>
              <a:rPr lang="en-US" dirty="0">
                <a:solidFill>
                  <a:srgbClr val="C00000"/>
                </a:solidFill>
              </a:rPr>
              <a:t> </a:t>
            </a:r>
            <a:r>
              <a:rPr lang="en-US" dirty="0" err="1">
                <a:solidFill>
                  <a:srgbClr val="C00000"/>
                </a:solidFill>
              </a:rPr>
              <a:t>penelitian</a:t>
            </a:r>
            <a:r>
              <a:rPr lang="en-US" dirty="0">
                <a:solidFill>
                  <a:srgbClr val="C00000"/>
                </a:solidFill>
              </a:rPr>
              <a:t> </a:t>
            </a:r>
            <a:r>
              <a:rPr lang="en-US" dirty="0" err="1">
                <a:solidFill>
                  <a:srgbClr val="C00000"/>
                </a:solidFill>
              </a:rPr>
              <a:t>tercapai</a:t>
            </a:r>
            <a:r>
              <a:rPr lang="en-US" dirty="0"/>
              <a:t>, </a:t>
            </a:r>
            <a:r>
              <a:rPr lang="en-US" dirty="0" err="1"/>
              <a:t>baik</a:t>
            </a:r>
            <a:r>
              <a:rPr lang="en-US" dirty="0"/>
              <a:t> </a:t>
            </a:r>
            <a:r>
              <a:rPr lang="en-US" dirty="0" err="1"/>
              <a:t>dari</a:t>
            </a:r>
            <a:r>
              <a:rPr lang="en-US" dirty="0"/>
              <a:t> </a:t>
            </a:r>
            <a:r>
              <a:rPr lang="en-US" dirty="0" err="1"/>
              <a:t>sisi</a:t>
            </a:r>
            <a:r>
              <a:rPr lang="en-US" dirty="0"/>
              <a:t> </a:t>
            </a:r>
            <a:r>
              <a:rPr lang="en-US" dirty="0" err="1"/>
              <a:t>teoritis</a:t>
            </a:r>
            <a:r>
              <a:rPr lang="en-US" dirty="0"/>
              <a:t> </a:t>
            </a:r>
            <a:r>
              <a:rPr lang="en-US" dirty="0" err="1"/>
              <a:t>maupun</a:t>
            </a:r>
            <a:r>
              <a:rPr lang="en-US" dirty="0"/>
              <a:t> </a:t>
            </a:r>
            <a:r>
              <a:rPr lang="en-US" dirty="0" err="1"/>
              <a:t>organisasi</a:t>
            </a:r>
            <a:endParaRPr lang="en-US" dirty="0"/>
          </a:p>
          <a:p>
            <a:r>
              <a:rPr lang="en-US" dirty="0" err="1"/>
              <a:t>Manfaat</a:t>
            </a:r>
            <a:r>
              <a:rPr lang="en-US" dirty="0"/>
              <a:t> </a:t>
            </a:r>
            <a:r>
              <a:rPr lang="en-US" dirty="0" err="1">
                <a:solidFill>
                  <a:srgbClr val="C00000"/>
                </a:solidFill>
              </a:rPr>
              <a:t>bukan</a:t>
            </a:r>
            <a:r>
              <a:rPr lang="en-US" dirty="0">
                <a:solidFill>
                  <a:srgbClr val="C00000"/>
                </a:solidFill>
              </a:rPr>
              <a:t> </a:t>
            </a:r>
            <a:r>
              <a:rPr lang="en-US" dirty="0" err="1">
                <a:solidFill>
                  <a:srgbClr val="C00000"/>
                </a:solidFill>
              </a:rPr>
              <a:t>mengulang-ulang</a:t>
            </a:r>
            <a:r>
              <a:rPr lang="en-US" dirty="0">
                <a:solidFill>
                  <a:srgbClr val="C00000"/>
                </a:solidFill>
              </a:rPr>
              <a:t> </a:t>
            </a:r>
            <a:r>
              <a:rPr lang="en-US" dirty="0" err="1" smtClean="0">
                <a:solidFill>
                  <a:srgbClr val="C00000"/>
                </a:solidFill>
              </a:rPr>
              <a:t>tujuan</a:t>
            </a:r>
            <a:endParaRPr lang="en-US" dirty="0" smtClean="0">
              <a:solidFill>
                <a:srgbClr val="C00000"/>
              </a:solidFill>
            </a:endParaRPr>
          </a:p>
          <a:p>
            <a:r>
              <a:rPr lang="en-US" dirty="0" err="1" smtClean="0"/>
              <a:t>Uraikan</a:t>
            </a:r>
            <a:r>
              <a:rPr lang="en-US" dirty="0" smtClean="0"/>
              <a:t> </a:t>
            </a:r>
            <a:r>
              <a:rPr lang="en-US" dirty="0" err="1" smtClean="0"/>
              <a:t>dalam</a:t>
            </a:r>
            <a:r>
              <a:rPr lang="en-US" dirty="0" smtClean="0"/>
              <a:t> </a:t>
            </a:r>
            <a:r>
              <a:rPr lang="en-US" dirty="0" err="1" smtClean="0">
                <a:solidFill>
                  <a:srgbClr val="C00000"/>
                </a:solidFill>
              </a:rPr>
              <a:t>bentuk</a:t>
            </a:r>
            <a:r>
              <a:rPr lang="en-US" dirty="0" smtClean="0">
                <a:solidFill>
                  <a:srgbClr val="C00000"/>
                </a:solidFill>
              </a:rPr>
              <a:t> point-point </a:t>
            </a:r>
            <a:r>
              <a:rPr lang="en-US" dirty="0" err="1" smtClean="0"/>
              <a:t>sehingga</a:t>
            </a:r>
            <a:r>
              <a:rPr lang="en-US" dirty="0" smtClean="0"/>
              <a:t> </a:t>
            </a:r>
            <a:r>
              <a:rPr lang="en-US" dirty="0" err="1" smtClean="0"/>
              <a:t>mudah</a:t>
            </a:r>
            <a:r>
              <a:rPr lang="en-US" dirty="0" smtClean="0"/>
              <a:t> </a:t>
            </a:r>
            <a:r>
              <a:rPr lang="en-US" dirty="0" err="1" smtClean="0"/>
              <a:t>dipahami</a:t>
            </a:r>
            <a:r>
              <a:rPr lang="en-US" dirty="0" smtClean="0"/>
              <a:t> </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66</a:t>
            </a:fld>
            <a:endParaRPr lang="en-US">
              <a:solidFill>
                <a:prstClr val="black">
                  <a:tint val="75000"/>
                </a:prstClr>
              </a:solidFill>
            </a:endParaRPr>
          </a:p>
        </p:txBody>
      </p:sp>
    </p:spTree>
    <p:extLst>
      <p:ext uri="{BB962C8B-B14F-4D97-AF65-F5344CB8AC3E}">
        <p14:creationId xmlns:p14="http://schemas.microsoft.com/office/powerpoint/2010/main" val="19898849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613" y="381000"/>
            <a:ext cx="8561387" cy="647700"/>
          </a:xfrm>
        </p:spPr>
        <p:txBody>
          <a:bodyPr>
            <a:normAutofit fontScale="90000"/>
          </a:bodyPr>
          <a:lstStyle/>
          <a:p>
            <a:r>
              <a:rPr lang="en-US" dirty="0" err="1" smtClean="0"/>
              <a:t>Korelasi</a:t>
            </a:r>
            <a:r>
              <a:rPr lang="en-US" dirty="0" smtClean="0"/>
              <a:t> RP-RQ-RO</a:t>
            </a:r>
            <a:endParaRPr lang="en-US" dirty="0"/>
          </a:p>
        </p:txBody>
      </p:sp>
      <p:graphicFrame>
        <p:nvGraphicFramePr>
          <p:cNvPr id="4" name="Content Placeholder 4"/>
          <p:cNvGraphicFramePr>
            <a:graphicFrameLocks/>
          </p:cNvGraphicFramePr>
          <p:nvPr>
            <p:extLst/>
          </p:nvPr>
        </p:nvGraphicFramePr>
        <p:xfrm>
          <a:off x="304800" y="1600200"/>
          <a:ext cx="8553450" cy="3657600"/>
        </p:xfrm>
        <a:graphic>
          <a:graphicData uri="http://schemas.openxmlformats.org/drawingml/2006/table">
            <a:tbl>
              <a:tblPr firstRow="1" bandRow="1">
                <a:tableStyleId>{073A0DAA-6AF3-43AB-8588-CEC1D06C72B9}</a:tableStyleId>
              </a:tblPr>
              <a:tblGrid>
                <a:gridCol w="2851150"/>
                <a:gridCol w="2851150"/>
                <a:gridCol w="2851150"/>
              </a:tblGrid>
              <a:tr h="462747">
                <a:tc>
                  <a:txBody>
                    <a:bodyPr/>
                    <a:lstStyle/>
                    <a:p>
                      <a:r>
                        <a:rPr lang="en-US" dirty="0" smtClean="0"/>
                        <a:t>RP</a:t>
                      </a:r>
                      <a:endParaRPr lang="en-US" dirty="0"/>
                    </a:p>
                  </a:txBody>
                  <a:tcPr/>
                </a:tc>
                <a:tc>
                  <a:txBody>
                    <a:bodyPr/>
                    <a:lstStyle/>
                    <a:p>
                      <a:r>
                        <a:rPr lang="id-ID" smtClean="0"/>
                        <a:t>RQ</a:t>
                      </a:r>
                      <a:endParaRPr lang="en-US"/>
                    </a:p>
                  </a:txBody>
                  <a:tcPr/>
                </a:tc>
                <a:tc>
                  <a:txBody>
                    <a:bodyPr/>
                    <a:lstStyle/>
                    <a:p>
                      <a:r>
                        <a:rPr lang="id-ID" smtClean="0"/>
                        <a:t>RO</a:t>
                      </a:r>
                      <a:endParaRPr lang="en-US"/>
                    </a:p>
                  </a:txBody>
                  <a:tcPr/>
                </a:tc>
              </a:tr>
              <a:tr h="3194853">
                <a:tc>
                  <a:txBody>
                    <a:bodyPr/>
                    <a:lstStyle/>
                    <a:p>
                      <a:r>
                        <a:rPr lang="id-ID" smtClean="0"/>
                        <a:t>SVM dapat memecahkan masalah ‘over-fitting’, lambatnya konvergensi, dan sedikitnya data training, akan tetapi memiliki kelemahan pada </a:t>
                      </a:r>
                      <a:r>
                        <a:rPr lang="id-ID" smtClean="0">
                          <a:solidFill>
                            <a:srgbClr val="FF0000"/>
                          </a:solidFill>
                        </a:rPr>
                        <a:t>sulitnya pemilihan parameter SVM yang sesuai </a:t>
                      </a:r>
                    </a:p>
                  </a:txBody>
                  <a:tcPr/>
                </a:tc>
                <a:tc>
                  <a:txBody>
                    <a:bodyPr/>
                    <a:lstStyle/>
                    <a:p>
                      <a:r>
                        <a:rPr lang="id-ID" sz="1800" smtClean="0">
                          <a:solidFill>
                            <a:schemeClr val="tx1"/>
                          </a:solidFill>
                        </a:rPr>
                        <a:t>Seberapa meningkat akurasi metode SVM apabila </a:t>
                      </a:r>
                      <a:r>
                        <a:rPr lang="id-ID" sz="1800" smtClean="0">
                          <a:solidFill>
                            <a:srgbClr val="FF0000"/>
                          </a:solidFill>
                        </a:rPr>
                        <a:t>PSO diterapkan pada proses pemilihan parameter</a:t>
                      </a:r>
                      <a:r>
                        <a:rPr lang="id-ID" sz="1800" smtClean="0">
                          <a:solidFill>
                            <a:schemeClr val="tx1"/>
                          </a:solidFill>
                        </a:rPr>
                        <a:t>?</a:t>
                      </a:r>
                    </a:p>
                  </a:txBody>
                  <a:tcPr/>
                </a:tc>
                <a:tc>
                  <a:txBody>
                    <a:bodyPr/>
                    <a:lstStyle/>
                    <a:p>
                      <a:r>
                        <a:rPr lang="id-ID" sz="1800" smtClean="0">
                          <a:solidFill>
                            <a:srgbClr val="FF0000"/>
                          </a:solidFill>
                        </a:rPr>
                        <a:t>Menerapkan PSO untuk pemilihan parameter yang sesuai pada SVM </a:t>
                      </a:r>
                      <a:r>
                        <a:rPr lang="id-ID" sz="1800" smtClean="0"/>
                        <a:t>(C, lambda dan epsilon) , </a:t>
                      </a:r>
                      <a:r>
                        <a:rPr lang="id-ID" sz="1800" smtClean="0">
                          <a:solidFill>
                            <a:schemeClr val="tx1"/>
                          </a:solidFill>
                        </a:rPr>
                        <a:t>sehingga hasil prediksinya lebih akurat</a:t>
                      </a:r>
                      <a:endParaRPr lang="id-ID" sz="1800">
                        <a:solidFill>
                          <a:schemeClr val="tx1"/>
                        </a:solidFill>
                      </a:endParaRPr>
                    </a:p>
                  </a:txBody>
                  <a:tcPr/>
                </a:tc>
              </a:tr>
            </a:tbl>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67</a:t>
            </a:fld>
            <a:endParaRPr lang="en-US">
              <a:solidFill>
                <a:prstClr val="black">
                  <a:tint val="75000"/>
                </a:prstClr>
              </a:solidFill>
            </a:endParaRPr>
          </a:p>
        </p:txBody>
      </p:sp>
    </p:spTree>
    <p:extLst>
      <p:ext uri="{BB962C8B-B14F-4D97-AF65-F5344CB8AC3E}">
        <p14:creationId xmlns:p14="http://schemas.microsoft.com/office/powerpoint/2010/main" val="9443881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4.4.4 Bab 2: Literature Review</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2118701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19100"/>
            <a:ext cx="8561387" cy="647700"/>
          </a:xfrm>
        </p:spPr>
        <p:txBody>
          <a:bodyPr>
            <a:normAutofit fontScale="90000"/>
          </a:bodyPr>
          <a:lstStyle/>
          <a:p>
            <a:r>
              <a:rPr lang="en-US" dirty="0" err="1" smtClean="0"/>
              <a:t>Struktur</a:t>
            </a:r>
            <a:r>
              <a:rPr lang="en-US" dirty="0" smtClean="0"/>
              <a:t> </a:t>
            </a:r>
            <a:r>
              <a:rPr lang="en-US" dirty="0" err="1" smtClean="0"/>
              <a:t>Tesis</a:t>
            </a:r>
            <a:r>
              <a:rPr lang="en-US" dirty="0" smtClean="0"/>
              <a:t> – Bab II</a:t>
            </a:r>
            <a:endParaRPr lang="id-ID" dirty="0"/>
          </a:p>
        </p:txBody>
      </p:sp>
      <p:sp>
        <p:nvSpPr>
          <p:cNvPr id="3" name="Content Placeholder 2"/>
          <p:cNvSpPr>
            <a:spLocks noGrp="1"/>
          </p:cNvSpPr>
          <p:nvPr>
            <p:ph idx="1"/>
          </p:nvPr>
        </p:nvSpPr>
        <p:spPr>
          <a:xfrm>
            <a:off x="658813" y="1295400"/>
            <a:ext cx="8153400" cy="5181600"/>
          </a:xfrm>
        </p:spPr>
        <p:txBody>
          <a:bodyPr>
            <a:normAutofit/>
          </a:bodyPr>
          <a:lstStyle/>
          <a:p>
            <a:pPr marL="514350" indent="-514350">
              <a:buNone/>
            </a:pPr>
            <a:r>
              <a:rPr lang="en-US" sz="3600" dirty="0" smtClean="0">
                <a:solidFill>
                  <a:srgbClr val="C00000"/>
                </a:solidFill>
              </a:rPr>
              <a:t>Bab II </a:t>
            </a:r>
            <a:r>
              <a:rPr lang="id-ID" sz="3600" dirty="0" smtClean="0">
                <a:solidFill>
                  <a:srgbClr val="C00000"/>
                </a:solidFill>
              </a:rPr>
              <a:t>Landasan Teori</a:t>
            </a:r>
            <a:endParaRPr lang="en-US" sz="3600" dirty="0" smtClean="0">
              <a:solidFill>
                <a:srgbClr val="C00000"/>
              </a:solidFill>
            </a:endParaRPr>
          </a:p>
          <a:p>
            <a:pPr marL="514350" indent="-514350">
              <a:buNone/>
            </a:pPr>
            <a:r>
              <a:rPr lang="en-US" sz="3300" dirty="0" err="1" smtClean="0">
                <a:solidFill>
                  <a:schemeClr val="bg1">
                    <a:lumMod val="65000"/>
                  </a:schemeClr>
                </a:solidFill>
              </a:rPr>
              <a:t>Tradisional</a:t>
            </a:r>
            <a:r>
              <a:rPr lang="en-US" sz="3300" dirty="0" smtClean="0">
                <a:solidFill>
                  <a:schemeClr val="bg1">
                    <a:lumMod val="65000"/>
                  </a:schemeClr>
                </a:solidFill>
              </a:rPr>
              <a:t> Literature Review</a:t>
            </a:r>
          </a:p>
          <a:p>
            <a:pPr marL="863600" lvl="1" indent="-514350">
              <a:buNone/>
            </a:pPr>
            <a:endParaRPr lang="en-US" sz="1600" dirty="0" smtClean="0"/>
          </a:p>
          <a:p>
            <a:pPr marL="863600" lvl="1" indent="-514350">
              <a:buNone/>
            </a:pPr>
            <a:r>
              <a:rPr lang="en-US" sz="2400" dirty="0" smtClean="0"/>
              <a:t>2.1 </a:t>
            </a:r>
            <a:r>
              <a:rPr lang="en-US" sz="2400" dirty="0" err="1" smtClean="0"/>
              <a:t>Tinjauan</a:t>
            </a:r>
            <a:r>
              <a:rPr lang="en-US" sz="2400" dirty="0" smtClean="0"/>
              <a:t> </a:t>
            </a:r>
            <a:r>
              <a:rPr lang="en-US" sz="2400" dirty="0" err="1" smtClean="0"/>
              <a:t>Studi</a:t>
            </a:r>
            <a:r>
              <a:rPr lang="en-US" sz="2400" dirty="0" smtClean="0"/>
              <a:t> (</a:t>
            </a:r>
            <a:r>
              <a:rPr lang="en-US" sz="2400" dirty="0" smtClean="0">
                <a:solidFill>
                  <a:srgbClr val="0070C0"/>
                </a:solidFill>
              </a:rPr>
              <a:t>Related Research)</a:t>
            </a:r>
            <a:r>
              <a:rPr lang="en-US" sz="2400" dirty="0" smtClean="0"/>
              <a:t/>
            </a:r>
            <a:br>
              <a:rPr lang="en-US" sz="2400" dirty="0" smtClean="0"/>
            </a:br>
            <a:r>
              <a:rPr lang="en-US" sz="2000" i="1" dirty="0" smtClean="0"/>
              <a:t>(</a:t>
            </a:r>
            <a:r>
              <a:rPr lang="en-US" sz="2000" i="1" dirty="0" err="1" smtClean="0"/>
              <a:t>uraikan</a:t>
            </a:r>
            <a:r>
              <a:rPr lang="en-US" sz="2000" i="1" dirty="0" smtClean="0"/>
              <a:t> </a:t>
            </a:r>
            <a:r>
              <a:rPr lang="id-ID" sz="2000" i="1" dirty="0" smtClean="0"/>
              <a:t>minimal 3 </a:t>
            </a:r>
            <a:r>
              <a:rPr lang="en-US" sz="2000" i="1" dirty="0" err="1" smtClean="0"/>
              <a:t>penelitian</a:t>
            </a:r>
            <a:r>
              <a:rPr lang="en-US" sz="2000" i="1" dirty="0" smtClean="0"/>
              <a:t> lain yang </a:t>
            </a:r>
            <a:r>
              <a:rPr lang="en-US" sz="2000" i="1" dirty="0" err="1" smtClean="0"/>
              <a:t>berhubungan</a:t>
            </a:r>
            <a:r>
              <a:rPr lang="id-ID" sz="2000" i="1" dirty="0" smtClean="0"/>
              <a:t> (masalah-metode-hasil)</a:t>
            </a:r>
            <a:r>
              <a:rPr lang="en-US" sz="2000" i="1" dirty="0" smtClean="0"/>
              <a:t>, </a:t>
            </a:r>
            <a:r>
              <a:rPr lang="en-US" sz="2000" i="1" dirty="0" err="1" smtClean="0"/>
              <a:t>serta</a:t>
            </a:r>
            <a:r>
              <a:rPr lang="en-US" sz="2000" i="1" dirty="0" smtClean="0"/>
              <a:t> </a:t>
            </a:r>
            <a:r>
              <a:rPr lang="en-US" sz="2000" i="1" dirty="0" err="1" smtClean="0"/>
              <a:t>tunjukkan</a:t>
            </a:r>
            <a:r>
              <a:rPr lang="en-US" sz="2000" i="1" dirty="0" smtClean="0"/>
              <a:t> </a:t>
            </a:r>
            <a:r>
              <a:rPr lang="en-US" sz="2000" i="1" dirty="0" err="1" smtClean="0"/>
              <a:t>bedanya</a:t>
            </a:r>
            <a:r>
              <a:rPr lang="en-US" sz="2000" i="1" dirty="0" smtClean="0"/>
              <a:t> </a:t>
            </a:r>
            <a:r>
              <a:rPr lang="en-US" sz="2000" i="1" dirty="0" err="1" smtClean="0"/>
              <a:t>dengan</a:t>
            </a:r>
            <a:r>
              <a:rPr lang="en-US" sz="2000" i="1" dirty="0" smtClean="0"/>
              <a:t> </a:t>
            </a:r>
            <a:r>
              <a:rPr lang="en-US" sz="2000" i="1" dirty="0" err="1" smtClean="0"/>
              <a:t>penelitian</a:t>
            </a:r>
            <a:r>
              <a:rPr lang="en-US" sz="2000" i="1" dirty="0" smtClean="0"/>
              <a:t> </a:t>
            </a:r>
            <a:r>
              <a:rPr lang="en-US" sz="2000" i="1" dirty="0" err="1" smtClean="0"/>
              <a:t>kita</a:t>
            </a:r>
            <a:r>
              <a:rPr lang="en-US" sz="2000" i="1" dirty="0" smtClean="0"/>
              <a:t>)</a:t>
            </a:r>
          </a:p>
          <a:p>
            <a:pPr marL="863600" lvl="1" indent="-514350">
              <a:buNone/>
            </a:pPr>
            <a:r>
              <a:rPr lang="en-US" sz="2400" dirty="0" smtClean="0"/>
              <a:t>2.2 </a:t>
            </a:r>
            <a:r>
              <a:rPr lang="en-US" sz="2400" dirty="0" err="1" smtClean="0"/>
              <a:t>Tinjauan</a:t>
            </a:r>
            <a:r>
              <a:rPr lang="en-US" sz="2400" dirty="0" smtClean="0"/>
              <a:t> </a:t>
            </a:r>
            <a:r>
              <a:rPr lang="en-US" sz="2400" dirty="0" err="1" smtClean="0"/>
              <a:t>Pustaka</a:t>
            </a:r>
            <a:r>
              <a:rPr lang="en-US" sz="2400" dirty="0" smtClean="0"/>
              <a:t> (</a:t>
            </a:r>
            <a:r>
              <a:rPr lang="en-US" sz="2400" dirty="0" err="1" smtClean="0">
                <a:solidFill>
                  <a:srgbClr val="0070C0"/>
                </a:solidFill>
              </a:rPr>
              <a:t>Landasan</a:t>
            </a:r>
            <a:r>
              <a:rPr lang="en-US" sz="2400" dirty="0" smtClean="0">
                <a:solidFill>
                  <a:srgbClr val="0070C0"/>
                </a:solidFill>
              </a:rPr>
              <a:t> </a:t>
            </a:r>
            <a:r>
              <a:rPr lang="en-US" sz="2400" dirty="0" err="1" smtClean="0">
                <a:solidFill>
                  <a:srgbClr val="0070C0"/>
                </a:solidFill>
              </a:rPr>
              <a:t>Teori</a:t>
            </a:r>
            <a:r>
              <a:rPr lang="en-US" sz="2400" dirty="0" smtClean="0">
                <a:solidFill>
                  <a:srgbClr val="0070C0"/>
                </a:solidFill>
              </a:rPr>
              <a:t>)</a:t>
            </a:r>
          </a:p>
          <a:p>
            <a:pPr marL="863600" lvl="1" indent="-514350">
              <a:buNone/>
            </a:pPr>
            <a:r>
              <a:rPr lang="en-US" sz="2000" dirty="0" smtClean="0"/>
              <a:t>	2.2.1 </a:t>
            </a:r>
            <a:r>
              <a:rPr lang="en-US" sz="2000" dirty="0" err="1" smtClean="0"/>
              <a:t>Obyek</a:t>
            </a:r>
            <a:r>
              <a:rPr lang="en-US" sz="2000" dirty="0" smtClean="0"/>
              <a:t> </a:t>
            </a:r>
            <a:r>
              <a:rPr lang="en-US" sz="2000" dirty="0" err="1" smtClean="0"/>
              <a:t>Penelitian</a:t>
            </a:r>
            <a:endParaRPr lang="en-US" sz="2000" dirty="0" smtClean="0"/>
          </a:p>
          <a:p>
            <a:pPr marL="863600" lvl="1" indent="-514350">
              <a:buNone/>
            </a:pPr>
            <a:r>
              <a:rPr lang="en-US" sz="2000" dirty="0"/>
              <a:t>	</a:t>
            </a:r>
            <a:r>
              <a:rPr lang="en-US" sz="2000" dirty="0" smtClean="0"/>
              <a:t>2.2.2-2.2.* </a:t>
            </a:r>
            <a:r>
              <a:rPr lang="en-US" sz="2000" dirty="0" err="1" smtClean="0"/>
              <a:t>Landasan</a:t>
            </a:r>
            <a:r>
              <a:rPr lang="en-US" sz="2000" dirty="0" smtClean="0"/>
              <a:t> </a:t>
            </a:r>
            <a:r>
              <a:rPr lang="en-US" sz="2000" dirty="0" err="1" smtClean="0"/>
              <a:t>Teori</a:t>
            </a:r>
            <a:r>
              <a:rPr lang="en-US" sz="2000" dirty="0" smtClean="0"/>
              <a:t> </a:t>
            </a:r>
            <a:r>
              <a:rPr lang="en-US" sz="2000" dirty="0" err="1" smtClean="0"/>
              <a:t>Tentang</a:t>
            </a:r>
            <a:r>
              <a:rPr lang="en-US" sz="2000" dirty="0" smtClean="0"/>
              <a:t> </a:t>
            </a:r>
            <a:r>
              <a:rPr lang="id-ID" sz="2000" dirty="0" smtClean="0"/>
              <a:t>Metode</a:t>
            </a:r>
            <a:r>
              <a:rPr lang="en-US" sz="2000" dirty="0" smtClean="0"/>
              <a:t>, </a:t>
            </a:r>
            <a:r>
              <a:rPr lang="en-US" sz="2000" dirty="0" err="1" smtClean="0"/>
              <a:t>Tahapan</a:t>
            </a:r>
            <a:r>
              <a:rPr lang="en-US" sz="2000" dirty="0" smtClean="0"/>
              <a:t> </a:t>
            </a:r>
            <a:r>
              <a:rPr lang="en-US" sz="2000" dirty="0" err="1" smtClean="0"/>
              <a:t>Algoritma</a:t>
            </a:r>
            <a:r>
              <a:rPr lang="id-ID" sz="2000" dirty="0" smtClean="0"/>
              <a:t> dan</a:t>
            </a:r>
            <a:r>
              <a:rPr lang="en-US" sz="2000" dirty="0" smtClean="0"/>
              <a:t> </a:t>
            </a:r>
            <a:br>
              <a:rPr lang="en-US" sz="2000" dirty="0" smtClean="0"/>
            </a:br>
            <a:r>
              <a:rPr lang="en-US" sz="2000" dirty="0" smtClean="0"/>
              <a:t>          </a:t>
            </a:r>
            <a:r>
              <a:rPr lang="en-US" sz="2000" dirty="0" err="1" smtClean="0"/>
              <a:t>Contoh</a:t>
            </a:r>
            <a:r>
              <a:rPr lang="id-ID" sz="2000" dirty="0" smtClean="0"/>
              <a:t> Penerapanny</a:t>
            </a:r>
            <a:r>
              <a:rPr lang="en-US" sz="2000" dirty="0" smtClean="0"/>
              <a:t>a</a:t>
            </a:r>
          </a:p>
          <a:p>
            <a:pPr marL="863600" lvl="1" indent="-514350">
              <a:buNone/>
            </a:pPr>
            <a:r>
              <a:rPr lang="en-US" sz="2400" dirty="0" smtClean="0"/>
              <a:t>2.</a:t>
            </a:r>
            <a:r>
              <a:rPr lang="en-US" sz="2400" dirty="0"/>
              <a:t>3</a:t>
            </a:r>
            <a:r>
              <a:rPr lang="id-ID" sz="2400" dirty="0" smtClean="0"/>
              <a:t> </a:t>
            </a:r>
            <a:r>
              <a:rPr lang="en-US" sz="2400" dirty="0" err="1" smtClean="0"/>
              <a:t>Kerangka</a:t>
            </a:r>
            <a:r>
              <a:rPr lang="en-US" sz="2400" dirty="0" smtClean="0"/>
              <a:t> </a:t>
            </a:r>
            <a:r>
              <a:rPr lang="en-US" sz="2400" dirty="0" err="1" smtClean="0"/>
              <a:t>Pemikiran</a:t>
            </a:r>
            <a:r>
              <a:rPr lang="id-ID" sz="2000" i="1" dirty="0" smtClean="0"/>
              <a:t/>
            </a:r>
            <a:br>
              <a:rPr lang="id-ID" sz="2000" i="1" dirty="0" smtClean="0"/>
            </a:br>
            <a:r>
              <a:rPr lang="id-ID" sz="2000" i="1" dirty="0" smtClean="0"/>
              <a:t>(</a:t>
            </a:r>
            <a:r>
              <a:rPr lang="en-US" sz="2000" i="1" dirty="0" err="1" smtClean="0"/>
              <a:t>gambar</a:t>
            </a:r>
            <a:r>
              <a:rPr lang="en-US" sz="2000" i="1" dirty="0" smtClean="0"/>
              <a:t> </a:t>
            </a:r>
            <a:r>
              <a:rPr lang="en-US" sz="2000" i="1" dirty="0" err="1"/>
              <a:t>kerangka</a:t>
            </a:r>
            <a:r>
              <a:rPr lang="en-US" sz="2000" i="1" dirty="0"/>
              <a:t> </a:t>
            </a:r>
            <a:r>
              <a:rPr lang="en-US" sz="2000" i="1" dirty="0" err="1"/>
              <a:t>pemikiran</a:t>
            </a:r>
            <a:r>
              <a:rPr lang="en-US" sz="2000" i="1" dirty="0"/>
              <a:t> </a:t>
            </a:r>
            <a:r>
              <a:rPr lang="en-US" sz="2000" i="1" dirty="0" err="1"/>
              <a:t>beserta</a:t>
            </a:r>
            <a:r>
              <a:rPr lang="en-US" sz="2000" i="1" dirty="0"/>
              <a:t> </a:t>
            </a:r>
            <a:r>
              <a:rPr lang="en-US" sz="2000" i="1" dirty="0" err="1"/>
              <a:t>penjelasannya</a:t>
            </a:r>
            <a:r>
              <a:rPr lang="en-US" sz="2000" i="1" dirty="0" smtClean="0"/>
              <a:t>)</a:t>
            </a:r>
            <a:endParaRPr lang="en-US" sz="2000" i="1" dirty="0"/>
          </a:p>
          <a:p>
            <a:pPr marL="406400" indent="-514350">
              <a:buNone/>
            </a:pPr>
            <a:endParaRPr lang="en-US" dirty="0" smtClean="0">
              <a:solidFill>
                <a:schemeClr val="bg1">
                  <a:lumMod val="65000"/>
                </a:schemeClr>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23954686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8439150" cy="1200149"/>
          </a:xfrm>
        </p:spPr>
        <p:txBody>
          <a:bodyPr>
            <a:normAutofit fontScale="90000"/>
          </a:bodyPr>
          <a:lstStyle/>
          <a:p>
            <a:r>
              <a:rPr lang="en-US" dirty="0" err="1"/>
              <a:t>Mengapa</a:t>
            </a:r>
            <a:r>
              <a:rPr lang="en-US" dirty="0"/>
              <a:t> </a:t>
            </a:r>
            <a:r>
              <a:rPr lang="en-US" dirty="0" err="1"/>
              <a:t>Melakukan</a:t>
            </a:r>
            <a:r>
              <a:rPr lang="en-US" dirty="0"/>
              <a:t> </a:t>
            </a:r>
            <a:r>
              <a:rPr lang="en-US" dirty="0" err="1"/>
              <a:t>Publikasi</a:t>
            </a:r>
            <a:r>
              <a:rPr lang="en-US" dirty="0"/>
              <a:t> </a:t>
            </a:r>
            <a:r>
              <a:rPr lang="en-US" dirty="0" err="1"/>
              <a:t>Ilmiah</a:t>
            </a:r>
            <a:r>
              <a:rPr lang="en-US" dirty="0"/>
              <a:t>?</a:t>
            </a:r>
          </a:p>
        </p:txBody>
      </p:sp>
      <p:sp>
        <p:nvSpPr>
          <p:cNvPr id="3" name="Content Placeholder 2"/>
          <p:cNvSpPr>
            <a:spLocks noGrp="1"/>
          </p:cNvSpPr>
          <p:nvPr>
            <p:ph idx="1"/>
          </p:nvPr>
        </p:nvSpPr>
        <p:spPr>
          <a:xfrm>
            <a:off x="624639" y="1364581"/>
            <a:ext cx="8062161" cy="5181600"/>
          </a:xfrm>
        </p:spPr>
        <p:txBody>
          <a:bodyPr/>
          <a:lstStyle/>
          <a:p>
            <a:pPr marL="0" indent="0">
              <a:buNone/>
            </a:pPr>
            <a:r>
              <a:rPr lang="en-US" sz="3600" dirty="0" err="1"/>
              <a:t>Surat</a:t>
            </a:r>
            <a:r>
              <a:rPr lang="en-US" sz="3600" dirty="0"/>
              <a:t> </a:t>
            </a:r>
            <a:r>
              <a:rPr lang="en-US" sz="3600" dirty="0" err="1"/>
              <a:t>Edaran</a:t>
            </a:r>
            <a:r>
              <a:rPr lang="en-US" sz="3600" dirty="0"/>
              <a:t> </a:t>
            </a:r>
            <a:r>
              <a:rPr lang="en-US" sz="3600" dirty="0" err="1"/>
              <a:t>Dirjen</a:t>
            </a:r>
            <a:r>
              <a:rPr lang="en-US" sz="3600" dirty="0"/>
              <a:t> </a:t>
            </a:r>
            <a:r>
              <a:rPr lang="en-US" sz="3600" dirty="0" err="1"/>
              <a:t>Dikti</a:t>
            </a:r>
            <a:r>
              <a:rPr lang="en-US" sz="3600" dirty="0"/>
              <a:t> No. 152/E/T/2012 </a:t>
            </a:r>
            <a:r>
              <a:rPr lang="en-US" sz="3600" dirty="0" err="1"/>
              <a:t>tentang</a:t>
            </a:r>
            <a:r>
              <a:rPr lang="en-US" sz="3600" dirty="0"/>
              <a:t> </a:t>
            </a:r>
            <a:r>
              <a:rPr lang="en-US" sz="3600" dirty="0" err="1"/>
              <a:t>Publikasi</a:t>
            </a:r>
            <a:r>
              <a:rPr lang="en-US" sz="3600" dirty="0"/>
              <a:t> </a:t>
            </a:r>
            <a:r>
              <a:rPr lang="en-US" sz="3600" dirty="0" err="1"/>
              <a:t>Karya</a:t>
            </a:r>
            <a:r>
              <a:rPr lang="en-US" sz="3600" dirty="0"/>
              <a:t> </a:t>
            </a:r>
            <a:r>
              <a:rPr lang="en-US" sz="3600" dirty="0" err="1" smtClean="0"/>
              <a:t>Ilmiah</a:t>
            </a:r>
            <a:r>
              <a:rPr lang="en-US" sz="3600" dirty="0" smtClean="0"/>
              <a:t>: </a:t>
            </a:r>
            <a:endParaRPr lang="en-US" sz="3600" dirty="0"/>
          </a:p>
          <a:p>
            <a:pPr marL="0" indent="0">
              <a:buNone/>
            </a:pPr>
            <a:endParaRPr lang="en-US" sz="3600" dirty="0" smtClean="0"/>
          </a:p>
          <a:p>
            <a:pPr marL="0" indent="0">
              <a:buNone/>
            </a:pPr>
            <a:r>
              <a:rPr lang="en-US" sz="3600" dirty="0" smtClean="0"/>
              <a:t>“</a:t>
            </a:r>
            <a:r>
              <a:rPr lang="en-US" sz="3600" dirty="0" err="1"/>
              <a:t>Terhitung</a:t>
            </a:r>
            <a:r>
              <a:rPr lang="en-US" sz="3600" dirty="0"/>
              <a:t> </a:t>
            </a:r>
            <a:r>
              <a:rPr lang="en-US" sz="3600" dirty="0" err="1"/>
              <a:t>kelulusan</a:t>
            </a:r>
            <a:r>
              <a:rPr lang="en-US" sz="3600" dirty="0"/>
              <a:t> </a:t>
            </a:r>
            <a:r>
              <a:rPr lang="en-US" sz="3600" dirty="0" err="1"/>
              <a:t>setelah</a:t>
            </a:r>
            <a:r>
              <a:rPr lang="en-US" sz="3600" dirty="0"/>
              <a:t> </a:t>
            </a:r>
            <a:r>
              <a:rPr lang="en-US" sz="3600" dirty="0" err="1"/>
              <a:t>Agustus</a:t>
            </a:r>
            <a:r>
              <a:rPr lang="en-US" sz="3600" dirty="0"/>
              <a:t> 2012, </a:t>
            </a:r>
            <a:r>
              <a:rPr lang="en-US" sz="3600" dirty="0" err="1"/>
              <a:t>untuk</a:t>
            </a:r>
            <a:r>
              <a:rPr lang="en-US" sz="3600" dirty="0"/>
              <a:t> </a:t>
            </a:r>
            <a:r>
              <a:rPr lang="en-US" sz="3600" dirty="0" err="1"/>
              <a:t>lulusan</a:t>
            </a:r>
            <a:r>
              <a:rPr lang="en-US" sz="3600" dirty="0"/>
              <a:t> </a:t>
            </a:r>
            <a:r>
              <a:rPr lang="en-US" sz="3600" dirty="0">
                <a:solidFill>
                  <a:srgbClr val="C00000"/>
                </a:solidFill>
              </a:rPr>
              <a:t>program </a:t>
            </a:r>
            <a:r>
              <a:rPr lang="en-US" sz="3600" dirty="0" err="1">
                <a:solidFill>
                  <a:srgbClr val="C00000"/>
                </a:solidFill>
              </a:rPr>
              <a:t>sarjana</a:t>
            </a:r>
            <a:r>
              <a:rPr lang="en-US" sz="3600" dirty="0">
                <a:solidFill>
                  <a:srgbClr val="C00000"/>
                </a:solidFill>
              </a:rPr>
              <a:t> </a:t>
            </a:r>
            <a:r>
              <a:rPr lang="en-US" sz="3600" dirty="0" err="1">
                <a:solidFill>
                  <a:srgbClr val="C00000"/>
                </a:solidFill>
              </a:rPr>
              <a:t>harus</a:t>
            </a:r>
            <a:r>
              <a:rPr lang="en-US" sz="3600" dirty="0">
                <a:solidFill>
                  <a:srgbClr val="C00000"/>
                </a:solidFill>
              </a:rPr>
              <a:t> </a:t>
            </a:r>
            <a:r>
              <a:rPr lang="en-US" sz="3600" dirty="0" err="1">
                <a:solidFill>
                  <a:srgbClr val="C00000"/>
                </a:solidFill>
              </a:rPr>
              <a:t>menghasilkan</a:t>
            </a:r>
            <a:r>
              <a:rPr lang="en-US" sz="3600" dirty="0">
                <a:solidFill>
                  <a:srgbClr val="C00000"/>
                </a:solidFill>
              </a:rPr>
              <a:t> </a:t>
            </a:r>
            <a:r>
              <a:rPr lang="en-US" sz="3600" dirty="0" err="1">
                <a:solidFill>
                  <a:srgbClr val="C00000"/>
                </a:solidFill>
              </a:rPr>
              <a:t>makalah</a:t>
            </a:r>
            <a:r>
              <a:rPr lang="en-US" sz="3600" dirty="0">
                <a:solidFill>
                  <a:srgbClr val="C00000"/>
                </a:solidFill>
              </a:rPr>
              <a:t> yang </a:t>
            </a:r>
            <a:r>
              <a:rPr lang="en-US" sz="3600" dirty="0" err="1">
                <a:solidFill>
                  <a:srgbClr val="C00000"/>
                </a:solidFill>
              </a:rPr>
              <a:t>terbit</a:t>
            </a:r>
            <a:r>
              <a:rPr lang="en-US" sz="3600" dirty="0">
                <a:solidFill>
                  <a:srgbClr val="C00000"/>
                </a:solidFill>
              </a:rPr>
              <a:t> </a:t>
            </a:r>
            <a:r>
              <a:rPr lang="en-US" sz="3600" dirty="0" err="1">
                <a:solidFill>
                  <a:srgbClr val="C00000"/>
                </a:solidFill>
              </a:rPr>
              <a:t>pada</a:t>
            </a:r>
            <a:r>
              <a:rPr lang="en-US" sz="3600" dirty="0">
                <a:solidFill>
                  <a:srgbClr val="C00000"/>
                </a:solidFill>
              </a:rPr>
              <a:t> </a:t>
            </a:r>
            <a:r>
              <a:rPr lang="en-US" sz="3600" dirty="0" err="1">
                <a:solidFill>
                  <a:srgbClr val="C00000"/>
                </a:solidFill>
              </a:rPr>
              <a:t>jurnal</a:t>
            </a:r>
            <a:r>
              <a:rPr lang="en-US" sz="3600" dirty="0">
                <a:solidFill>
                  <a:srgbClr val="C00000"/>
                </a:solidFill>
              </a:rPr>
              <a:t> </a:t>
            </a:r>
            <a:r>
              <a:rPr lang="en-US" sz="3600" dirty="0" err="1">
                <a:solidFill>
                  <a:srgbClr val="C00000"/>
                </a:solidFill>
              </a:rPr>
              <a:t>ilmiah</a:t>
            </a:r>
            <a:r>
              <a:rPr lang="en-US" sz="3600" dirty="0"/>
              <a:t>”</a:t>
            </a:r>
          </a:p>
          <a:p>
            <a:endParaRPr lang="en-US" sz="36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6391647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19100"/>
            <a:ext cx="8561387" cy="647700"/>
          </a:xfrm>
        </p:spPr>
        <p:txBody>
          <a:bodyPr>
            <a:normAutofit fontScale="90000"/>
          </a:bodyPr>
          <a:lstStyle/>
          <a:p>
            <a:r>
              <a:rPr lang="en-US" dirty="0" err="1" smtClean="0"/>
              <a:t>Struktur</a:t>
            </a:r>
            <a:r>
              <a:rPr lang="en-US" dirty="0" smtClean="0"/>
              <a:t> </a:t>
            </a:r>
            <a:r>
              <a:rPr lang="en-US" dirty="0" err="1" smtClean="0"/>
              <a:t>Tesis</a:t>
            </a:r>
            <a:r>
              <a:rPr lang="en-US" dirty="0" smtClean="0"/>
              <a:t> – Bab II</a:t>
            </a:r>
            <a:endParaRPr lang="id-ID" dirty="0"/>
          </a:p>
        </p:txBody>
      </p:sp>
      <p:sp>
        <p:nvSpPr>
          <p:cNvPr id="3" name="Content Placeholder 2"/>
          <p:cNvSpPr>
            <a:spLocks noGrp="1"/>
          </p:cNvSpPr>
          <p:nvPr>
            <p:ph idx="1"/>
          </p:nvPr>
        </p:nvSpPr>
        <p:spPr>
          <a:xfrm>
            <a:off x="658813" y="1295400"/>
            <a:ext cx="8153400" cy="5181600"/>
          </a:xfrm>
        </p:spPr>
        <p:txBody>
          <a:bodyPr>
            <a:normAutofit fontScale="77500" lnSpcReduction="20000"/>
          </a:bodyPr>
          <a:lstStyle/>
          <a:p>
            <a:pPr marL="514350" indent="-514350">
              <a:buNone/>
            </a:pPr>
            <a:r>
              <a:rPr lang="en-US" sz="3600" dirty="0" smtClean="0">
                <a:solidFill>
                  <a:srgbClr val="C00000"/>
                </a:solidFill>
              </a:rPr>
              <a:t>Bab II </a:t>
            </a:r>
            <a:r>
              <a:rPr lang="id-ID" sz="3600" dirty="0" smtClean="0">
                <a:solidFill>
                  <a:srgbClr val="C00000"/>
                </a:solidFill>
              </a:rPr>
              <a:t>Landasan Teori</a:t>
            </a:r>
            <a:endParaRPr lang="en-US" sz="3600" dirty="0" smtClean="0">
              <a:solidFill>
                <a:srgbClr val="C00000"/>
              </a:solidFill>
            </a:endParaRPr>
          </a:p>
          <a:p>
            <a:pPr marL="514350" indent="-514350">
              <a:buNone/>
            </a:pPr>
            <a:r>
              <a:rPr lang="en-US" sz="3300" dirty="0" smtClean="0">
                <a:solidFill>
                  <a:schemeClr val="bg1">
                    <a:lumMod val="65000"/>
                  </a:schemeClr>
                </a:solidFill>
              </a:rPr>
              <a:t>Systematic Literature Review</a:t>
            </a:r>
          </a:p>
          <a:p>
            <a:pPr marL="863600" lvl="1" indent="-514350">
              <a:buNone/>
            </a:pPr>
            <a:r>
              <a:rPr lang="en-US" sz="2200" dirty="0"/>
              <a:t>2.1 </a:t>
            </a:r>
            <a:r>
              <a:rPr lang="en-US" sz="2200" dirty="0" smtClean="0"/>
              <a:t>Introduction</a:t>
            </a:r>
            <a:endParaRPr lang="en-US" sz="2200" dirty="0"/>
          </a:p>
          <a:p>
            <a:pPr marL="863600" lvl="1" indent="-514350">
              <a:buNone/>
            </a:pPr>
            <a:r>
              <a:rPr lang="en-US" sz="2200" dirty="0"/>
              <a:t>2.2 Review </a:t>
            </a:r>
            <a:r>
              <a:rPr lang="en-US" sz="2200" dirty="0" smtClean="0"/>
              <a:t>Method</a:t>
            </a:r>
            <a:endParaRPr lang="en-US" sz="2200" dirty="0"/>
          </a:p>
          <a:p>
            <a:pPr marL="863600" lvl="1" indent="-514350">
              <a:buNone/>
            </a:pPr>
            <a:r>
              <a:rPr lang="en-US" sz="2200" dirty="0" smtClean="0"/>
              <a:t>	2.2.1 </a:t>
            </a:r>
            <a:r>
              <a:rPr lang="en-US" sz="2200" dirty="0"/>
              <a:t>Research </a:t>
            </a:r>
            <a:r>
              <a:rPr lang="en-US" sz="2200" dirty="0" smtClean="0"/>
              <a:t>Questions</a:t>
            </a:r>
            <a:endParaRPr lang="en-US" sz="2200" dirty="0"/>
          </a:p>
          <a:p>
            <a:pPr marL="863600" lvl="1" indent="-514350">
              <a:buNone/>
            </a:pPr>
            <a:r>
              <a:rPr lang="en-US" sz="2200" dirty="0" smtClean="0"/>
              <a:t>	2.2.2 </a:t>
            </a:r>
            <a:r>
              <a:rPr lang="en-US" sz="2200" dirty="0"/>
              <a:t>Search </a:t>
            </a:r>
            <a:r>
              <a:rPr lang="en-US" sz="2200" dirty="0" smtClean="0"/>
              <a:t>Strategy</a:t>
            </a:r>
            <a:endParaRPr lang="en-US" sz="2200" dirty="0"/>
          </a:p>
          <a:p>
            <a:pPr marL="863600" lvl="1" indent="-514350">
              <a:buNone/>
            </a:pPr>
            <a:r>
              <a:rPr lang="en-US" sz="2200" dirty="0" smtClean="0"/>
              <a:t>	2.2.3 </a:t>
            </a:r>
            <a:r>
              <a:rPr lang="en-US" sz="2200" dirty="0"/>
              <a:t>Study </a:t>
            </a:r>
            <a:r>
              <a:rPr lang="en-US" sz="2200" dirty="0" smtClean="0"/>
              <a:t>Selection</a:t>
            </a:r>
            <a:endParaRPr lang="en-US" sz="2200" dirty="0"/>
          </a:p>
          <a:p>
            <a:pPr marL="863600" lvl="1" indent="-514350">
              <a:buNone/>
            </a:pPr>
            <a:r>
              <a:rPr lang="en-US" sz="2200" dirty="0" smtClean="0"/>
              <a:t>	2.2.4 </a:t>
            </a:r>
            <a:r>
              <a:rPr lang="en-US" sz="2200" dirty="0"/>
              <a:t>Data </a:t>
            </a:r>
            <a:r>
              <a:rPr lang="en-US" sz="2200" dirty="0" smtClean="0"/>
              <a:t>Extraction</a:t>
            </a:r>
            <a:endParaRPr lang="en-US" sz="2200" dirty="0"/>
          </a:p>
          <a:p>
            <a:pPr marL="863600" lvl="1" indent="-514350">
              <a:buNone/>
            </a:pPr>
            <a:r>
              <a:rPr lang="en-US" sz="2200" dirty="0" smtClean="0"/>
              <a:t>	2.2.5 </a:t>
            </a:r>
            <a:r>
              <a:rPr lang="en-US" sz="2200" dirty="0"/>
              <a:t>Study Quality </a:t>
            </a:r>
            <a:r>
              <a:rPr lang="en-US" sz="2200" dirty="0" smtClean="0"/>
              <a:t>Assessment</a:t>
            </a:r>
          </a:p>
          <a:p>
            <a:pPr marL="863600" lvl="1" indent="-514350">
              <a:buNone/>
            </a:pPr>
            <a:r>
              <a:rPr lang="en-US" sz="2200" dirty="0"/>
              <a:t>	</a:t>
            </a:r>
            <a:r>
              <a:rPr lang="en-US" sz="2200" dirty="0" smtClean="0"/>
              <a:t>2.2.6 Data Synthesis</a:t>
            </a:r>
            <a:endParaRPr lang="en-US" sz="2200" dirty="0"/>
          </a:p>
          <a:p>
            <a:pPr marL="863600" lvl="1" indent="-514350">
              <a:buNone/>
            </a:pPr>
            <a:r>
              <a:rPr lang="en-US" sz="2200" dirty="0" smtClean="0"/>
              <a:t>	2.2.7 </a:t>
            </a:r>
            <a:r>
              <a:rPr lang="en-US" sz="2200" dirty="0"/>
              <a:t>Threats to </a:t>
            </a:r>
            <a:r>
              <a:rPr lang="en-US" sz="2200" dirty="0" smtClean="0"/>
              <a:t>Validity</a:t>
            </a:r>
          </a:p>
          <a:p>
            <a:pPr marL="863600" lvl="1" indent="-514350">
              <a:buNone/>
            </a:pPr>
            <a:r>
              <a:rPr lang="en-US" sz="2200" dirty="0" smtClean="0"/>
              <a:t>2.3 Results and Analysis</a:t>
            </a:r>
          </a:p>
          <a:p>
            <a:pPr marL="863600" lvl="1" indent="-514350">
              <a:buNone/>
            </a:pPr>
            <a:r>
              <a:rPr lang="en-US" sz="2200" dirty="0"/>
              <a:t>	</a:t>
            </a:r>
            <a:r>
              <a:rPr lang="en-US" sz="2200" dirty="0" smtClean="0"/>
              <a:t>2.3.1 (RQ1 Results)</a:t>
            </a:r>
          </a:p>
          <a:p>
            <a:pPr marL="863600" lvl="1" indent="-514350">
              <a:buNone/>
            </a:pPr>
            <a:r>
              <a:rPr lang="en-US" sz="2200" dirty="0" smtClean="0"/>
              <a:t>	2.3.n (</a:t>
            </a:r>
            <a:r>
              <a:rPr lang="en-US" sz="2200" dirty="0" err="1" smtClean="0"/>
              <a:t>RQn</a:t>
            </a:r>
            <a:r>
              <a:rPr lang="en-US" sz="2200" dirty="0" smtClean="0"/>
              <a:t> Results)</a:t>
            </a:r>
          </a:p>
          <a:p>
            <a:pPr marL="863600" lvl="1" indent="-514350">
              <a:buNone/>
            </a:pPr>
            <a:r>
              <a:rPr lang="en-US" sz="2200" dirty="0" smtClean="0"/>
              <a:t>2.4 Summary</a:t>
            </a:r>
          </a:p>
          <a:p>
            <a:pPr marL="406400" indent="-514350">
              <a:buNone/>
            </a:pPr>
            <a:endParaRPr lang="en-US" i="1" dirty="0" smtClean="0"/>
          </a:p>
          <a:p>
            <a:pPr marL="406400" indent="-514350" algn="r">
              <a:buNone/>
            </a:pPr>
            <a:r>
              <a:rPr lang="en-US" sz="2300" i="1" dirty="0" smtClean="0"/>
              <a:t>(</a:t>
            </a:r>
            <a:r>
              <a:rPr lang="en-US" sz="2300" i="1" dirty="0" err="1" smtClean="0"/>
              <a:t>Direkomendasikan</a:t>
            </a:r>
            <a:r>
              <a:rPr lang="en-US" sz="2300" i="1" dirty="0" smtClean="0"/>
              <a:t> </a:t>
            </a:r>
            <a:r>
              <a:rPr lang="en-US" sz="2300" i="1" dirty="0" err="1" smtClean="0"/>
              <a:t>untuk</a:t>
            </a:r>
            <a:r>
              <a:rPr lang="en-US" sz="2300" i="1" dirty="0" smtClean="0"/>
              <a:t> </a:t>
            </a:r>
            <a:r>
              <a:rPr lang="en-US" sz="2300" i="1" dirty="0" err="1" smtClean="0"/>
              <a:t>Menggunakan</a:t>
            </a:r>
            <a:r>
              <a:rPr lang="en-US" sz="2300" i="1" dirty="0" smtClean="0"/>
              <a:t> Systematic Literature Review (SLR),</a:t>
            </a:r>
            <a:br>
              <a:rPr lang="en-US" sz="2300" i="1" dirty="0" smtClean="0"/>
            </a:br>
            <a:r>
              <a:rPr lang="en-US" sz="2300" i="1" dirty="0" err="1" smtClean="0"/>
              <a:t>Lihat</a:t>
            </a:r>
            <a:r>
              <a:rPr lang="en-US" sz="2300" i="1" dirty="0" smtClean="0"/>
              <a:t> Slide </a:t>
            </a:r>
            <a:r>
              <a:rPr lang="en-US" sz="2300" i="1" dirty="0" err="1" smtClean="0"/>
              <a:t>Struktur</a:t>
            </a:r>
            <a:r>
              <a:rPr lang="en-US" sz="2300" i="1" dirty="0" smtClean="0"/>
              <a:t> </a:t>
            </a:r>
            <a:r>
              <a:rPr lang="en-US" sz="2300" i="1" dirty="0" err="1" smtClean="0"/>
              <a:t>Penulisan</a:t>
            </a:r>
            <a:r>
              <a:rPr lang="en-US" sz="2300" i="1" dirty="0" smtClean="0"/>
              <a:t> </a:t>
            </a:r>
            <a:r>
              <a:rPr lang="en-US" sz="2300" i="1" dirty="0" err="1" smtClean="0"/>
              <a:t>Tesis</a:t>
            </a:r>
            <a:r>
              <a:rPr lang="en-US" sz="2300" i="1" dirty="0" smtClean="0"/>
              <a:t> </a:t>
            </a:r>
            <a:r>
              <a:rPr lang="en-US" sz="2300" i="1" dirty="0" err="1" smtClean="0"/>
              <a:t>untuk</a:t>
            </a:r>
            <a:r>
              <a:rPr lang="en-US" sz="2300" i="1" dirty="0" smtClean="0"/>
              <a:t> </a:t>
            </a:r>
            <a:r>
              <a:rPr lang="en-US" sz="2300" i="1" dirty="0" err="1" smtClean="0"/>
              <a:t>Memahami</a:t>
            </a:r>
            <a:r>
              <a:rPr lang="en-US" sz="2300" i="1" dirty="0" smtClean="0"/>
              <a:t> </a:t>
            </a:r>
            <a:r>
              <a:rPr lang="en-US" sz="2300" i="1" dirty="0" err="1" smtClean="0"/>
              <a:t>Teknik</a:t>
            </a:r>
            <a:r>
              <a:rPr lang="en-US" sz="2300" i="1" dirty="0" smtClean="0"/>
              <a:t> </a:t>
            </a:r>
            <a:r>
              <a:rPr lang="en-US" sz="2300" i="1" dirty="0" err="1" smtClean="0"/>
              <a:t>Pembuatan</a:t>
            </a:r>
            <a:r>
              <a:rPr lang="en-US" sz="2300" i="1" dirty="0" smtClean="0"/>
              <a:t> SLR)</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70</a:t>
            </a:fld>
            <a:endParaRPr lang="en-US">
              <a:solidFill>
                <a:prstClr val="black">
                  <a:tint val="75000"/>
                </a:prstClr>
              </a:solidFill>
            </a:endParaRPr>
          </a:p>
        </p:txBody>
      </p:sp>
    </p:spTree>
    <p:extLst>
      <p:ext uri="{BB962C8B-B14F-4D97-AF65-F5344CB8AC3E}">
        <p14:creationId xmlns:p14="http://schemas.microsoft.com/office/powerpoint/2010/main" val="119926671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p:txBody>
          <a:bodyPr/>
          <a:lstStyle/>
          <a:p>
            <a:r>
              <a:rPr lang="en-US"/>
              <a:t>Tinjauan Studi</a:t>
            </a:r>
          </a:p>
        </p:txBody>
      </p:sp>
      <p:sp>
        <p:nvSpPr>
          <p:cNvPr id="12290" name="Rectangle 2"/>
          <p:cNvSpPr>
            <a:spLocks noGrp="1" noChangeArrowheads="1"/>
          </p:cNvSpPr>
          <p:nvPr>
            <p:ph idx="1"/>
          </p:nvPr>
        </p:nvSpPr>
        <p:spPr>
          <a:xfrm>
            <a:off x="628650" y="1344528"/>
            <a:ext cx="8058150" cy="5867399"/>
          </a:xfrm>
        </p:spPr>
        <p:txBody>
          <a:bodyPr>
            <a:noAutofit/>
          </a:bodyPr>
          <a:lstStyle/>
          <a:p>
            <a:r>
              <a:rPr lang="en-US" sz="2300" dirty="0" err="1" smtClean="0"/>
              <a:t>Memuat</a:t>
            </a:r>
            <a:r>
              <a:rPr lang="en-US" sz="2300" dirty="0" smtClean="0"/>
              <a:t> </a:t>
            </a:r>
            <a:r>
              <a:rPr lang="en-US" sz="2300" dirty="0" err="1" smtClean="0"/>
              <a:t>penelitian</a:t>
            </a:r>
            <a:r>
              <a:rPr lang="en-US" sz="2300" dirty="0" smtClean="0"/>
              <a:t> yang </a:t>
            </a:r>
            <a:r>
              <a:rPr lang="en-US" sz="2300" dirty="0" err="1" smtClean="0"/>
              <a:t>benar-benar</a:t>
            </a:r>
            <a:r>
              <a:rPr lang="en-US" sz="2300" dirty="0" smtClean="0"/>
              <a:t> </a:t>
            </a:r>
            <a:r>
              <a:rPr lang="en-US" sz="2300" dirty="0" err="1" smtClean="0"/>
              <a:t>terkait</a:t>
            </a:r>
            <a:r>
              <a:rPr lang="en-US" sz="2300" dirty="0" smtClean="0"/>
              <a:t>, </a:t>
            </a:r>
            <a:r>
              <a:rPr lang="en-US" sz="2300" dirty="0" err="1" smtClean="0"/>
              <a:t>dalam</a:t>
            </a:r>
            <a:r>
              <a:rPr lang="en-US" sz="2300" dirty="0" smtClean="0"/>
              <a:t> </a:t>
            </a:r>
            <a:r>
              <a:rPr lang="en-US" sz="2300" dirty="0" err="1" smtClean="0"/>
              <a:t>aspek</a:t>
            </a:r>
            <a:r>
              <a:rPr lang="en-US" sz="2300" dirty="0" smtClean="0"/>
              <a:t>, </a:t>
            </a:r>
            <a:r>
              <a:rPr lang="en-US" sz="2300" dirty="0" err="1" smtClean="0"/>
              <a:t>metode</a:t>
            </a:r>
            <a:r>
              <a:rPr lang="en-US" sz="2300" dirty="0" smtClean="0"/>
              <a:t> di paper </a:t>
            </a:r>
            <a:r>
              <a:rPr lang="en-US" sz="2300" dirty="0" err="1" smtClean="0"/>
              <a:t>tersebut</a:t>
            </a:r>
            <a:r>
              <a:rPr lang="en-US" sz="2300" dirty="0" smtClean="0"/>
              <a:t> </a:t>
            </a:r>
            <a:r>
              <a:rPr lang="en-US" sz="2300" dirty="0" err="1" smtClean="0"/>
              <a:t>kita</a:t>
            </a:r>
            <a:r>
              <a:rPr lang="en-US" sz="2300" dirty="0" smtClean="0"/>
              <a:t> </a:t>
            </a:r>
            <a:r>
              <a:rPr lang="en-US" sz="2300" dirty="0" err="1" smtClean="0"/>
              <a:t>kembangkan</a:t>
            </a:r>
            <a:endParaRPr lang="en-US" sz="2300" dirty="0" smtClean="0"/>
          </a:p>
          <a:p>
            <a:r>
              <a:rPr lang="en-US" sz="2300" dirty="0" err="1" smtClean="0"/>
              <a:t>Uraikan</a:t>
            </a:r>
            <a:r>
              <a:rPr lang="en-US" sz="2300" dirty="0" smtClean="0"/>
              <a:t> </a:t>
            </a:r>
            <a:r>
              <a:rPr lang="en-US" sz="2300" dirty="0" err="1" smtClean="0"/>
              <a:t>dengan</a:t>
            </a:r>
            <a:r>
              <a:rPr lang="en-US" sz="2300" dirty="0" smtClean="0"/>
              <a:t> format </a:t>
            </a:r>
            <a:r>
              <a:rPr lang="en-US" sz="2300" dirty="0" err="1" smtClean="0">
                <a:solidFill>
                  <a:srgbClr val="C00000"/>
                </a:solidFill>
              </a:rPr>
              <a:t>masalah-metode-hasil</a:t>
            </a:r>
            <a:r>
              <a:rPr lang="en-US" sz="2300" dirty="0" smtClean="0"/>
              <a:t>, </a:t>
            </a:r>
            <a:r>
              <a:rPr lang="en-US" sz="2300" dirty="0" err="1" smtClean="0"/>
              <a:t>tidak</a:t>
            </a:r>
            <a:r>
              <a:rPr lang="en-US" sz="2300" dirty="0" smtClean="0"/>
              <a:t> </a:t>
            </a:r>
            <a:r>
              <a:rPr lang="en-US" sz="2300" dirty="0" err="1" smtClean="0"/>
              <a:t>perlu</a:t>
            </a:r>
            <a:r>
              <a:rPr lang="en-US" sz="2300" dirty="0" smtClean="0"/>
              <a:t> </a:t>
            </a:r>
            <a:r>
              <a:rPr lang="en-US" sz="2300" dirty="0" err="1" smtClean="0"/>
              <a:t>ke</a:t>
            </a:r>
            <a:r>
              <a:rPr lang="en-US" sz="2300" dirty="0" smtClean="0"/>
              <a:t> </a:t>
            </a:r>
            <a:r>
              <a:rPr lang="en-US" sz="2300" dirty="0" err="1" smtClean="0"/>
              <a:t>sana</a:t>
            </a:r>
            <a:r>
              <a:rPr lang="en-US" sz="2300" dirty="0" smtClean="0"/>
              <a:t> </a:t>
            </a:r>
            <a:r>
              <a:rPr lang="en-US" sz="2300" dirty="0" err="1" smtClean="0"/>
              <a:t>sini</a:t>
            </a:r>
            <a:endParaRPr lang="en-US" sz="2300" dirty="0" smtClean="0"/>
          </a:p>
          <a:p>
            <a:r>
              <a:rPr lang="en-US" sz="2300" dirty="0" err="1" smtClean="0"/>
              <a:t>Objek</a:t>
            </a:r>
            <a:r>
              <a:rPr lang="en-US" sz="2300" dirty="0" smtClean="0"/>
              <a:t> </a:t>
            </a:r>
            <a:r>
              <a:rPr lang="en-US" sz="2300" dirty="0" err="1" smtClean="0"/>
              <a:t>penelitiannya</a:t>
            </a:r>
            <a:r>
              <a:rPr lang="en-US" sz="2300" dirty="0" smtClean="0"/>
              <a:t> </a:t>
            </a:r>
            <a:r>
              <a:rPr lang="en-US" sz="2300" dirty="0" err="1" smtClean="0"/>
              <a:t>dekat</a:t>
            </a:r>
            <a:r>
              <a:rPr lang="en-US" sz="2300" dirty="0" smtClean="0"/>
              <a:t> </a:t>
            </a:r>
            <a:r>
              <a:rPr lang="en-US" sz="2300" dirty="0" err="1" smtClean="0"/>
              <a:t>dengan</a:t>
            </a:r>
            <a:r>
              <a:rPr lang="en-US" sz="2300" dirty="0" smtClean="0"/>
              <a:t> </a:t>
            </a:r>
            <a:r>
              <a:rPr lang="en-US" sz="2300" dirty="0" err="1" smtClean="0"/>
              <a:t>penelitian</a:t>
            </a:r>
            <a:r>
              <a:rPr lang="en-US" sz="2300" dirty="0" smtClean="0"/>
              <a:t> </a:t>
            </a:r>
            <a:r>
              <a:rPr lang="en-US" sz="2300" dirty="0" err="1" smtClean="0"/>
              <a:t>kita</a:t>
            </a:r>
            <a:r>
              <a:rPr lang="en-US" sz="2300" dirty="0" smtClean="0"/>
              <a:t> </a:t>
            </a:r>
            <a:r>
              <a:rPr lang="en-US" sz="2300" dirty="0" err="1" smtClean="0"/>
              <a:t>lebih</a:t>
            </a:r>
            <a:r>
              <a:rPr lang="en-US" sz="2300" dirty="0" smtClean="0"/>
              <a:t> </a:t>
            </a:r>
            <a:r>
              <a:rPr lang="en-US" sz="2300" dirty="0" err="1" smtClean="0"/>
              <a:t>baik</a:t>
            </a:r>
            <a:endParaRPr lang="en-US" sz="2300" dirty="0" smtClean="0"/>
          </a:p>
          <a:p>
            <a:r>
              <a:rPr lang="en-US" sz="2300" dirty="0" err="1" smtClean="0"/>
              <a:t>Dipilih</a:t>
            </a:r>
            <a:r>
              <a:rPr lang="en-US" sz="2300" dirty="0" smtClean="0"/>
              <a:t> </a:t>
            </a:r>
            <a:r>
              <a:rPr lang="en-US" sz="2300" dirty="0" err="1" smtClean="0"/>
              <a:t>dari</a:t>
            </a:r>
            <a:r>
              <a:rPr lang="en-US" sz="2300" dirty="0" smtClean="0"/>
              <a:t> </a:t>
            </a:r>
            <a:r>
              <a:rPr lang="en-US" sz="2300" dirty="0" err="1" smtClean="0"/>
              <a:t>sisi</a:t>
            </a:r>
            <a:r>
              <a:rPr lang="en-US" sz="2300" dirty="0" smtClean="0"/>
              <a:t> </a:t>
            </a:r>
            <a:r>
              <a:rPr lang="en-US" sz="2300" dirty="0" err="1" smtClean="0"/>
              <a:t>kebaruan</a:t>
            </a:r>
            <a:r>
              <a:rPr lang="en-US" sz="2300" dirty="0" smtClean="0"/>
              <a:t>, </a:t>
            </a:r>
            <a:r>
              <a:rPr lang="en-US" sz="2300" dirty="0" err="1" smtClean="0"/>
              <a:t>kedekatan</a:t>
            </a:r>
            <a:r>
              <a:rPr lang="en-US" sz="2300" dirty="0" smtClean="0"/>
              <a:t>, </a:t>
            </a:r>
            <a:r>
              <a:rPr lang="en-US" sz="2300" dirty="0" err="1" smtClean="0"/>
              <a:t>dan</a:t>
            </a:r>
            <a:r>
              <a:rPr lang="en-US" sz="2300" dirty="0" smtClean="0"/>
              <a:t> </a:t>
            </a:r>
            <a:r>
              <a:rPr lang="en-US" sz="2300" dirty="0" err="1" smtClean="0"/>
              <a:t>memang</a:t>
            </a:r>
            <a:r>
              <a:rPr lang="en-US" sz="2300" dirty="0" smtClean="0"/>
              <a:t> </a:t>
            </a:r>
            <a:r>
              <a:rPr lang="en-US" sz="2300" dirty="0" err="1" smtClean="0"/>
              <a:t>kita</a:t>
            </a:r>
            <a:r>
              <a:rPr lang="en-US" sz="2300" dirty="0" smtClean="0"/>
              <a:t> </a:t>
            </a:r>
            <a:r>
              <a:rPr lang="en-US" sz="2300" dirty="0" err="1" smtClean="0"/>
              <a:t>memperbaiki</a:t>
            </a:r>
            <a:r>
              <a:rPr lang="en-US" sz="2300" dirty="0" smtClean="0"/>
              <a:t> </a:t>
            </a:r>
            <a:r>
              <a:rPr lang="en-US" sz="2300" dirty="0" err="1" smtClean="0"/>
              <a:t>metode</a:t>
            </a:r>
            <a:r>
              <a:rPr lang="en-US" sz="2300" dirty="0" smtClean="0"/>
              <a:t> yang </a:t>
            </a:r>
            <a:r>
              <a:rPr lang="en-US" sz="2300" dirty="0" err="1" smtClean="0"/>
              <a:t>dikembangkan</a:t>
            </a:r>
            <a:r>
              <a:rPr lang="en-US" sz="2300" dirty="0" smtClean="0"/>
              <a:t> </a:t>
            </a:r>
            <a:r>
              <a:rPr lang="en-US" sz="2300" dirty="0" err="1" smtClean="0"/>
              <a:t>oleh</a:t>
            </a:r>
            <a:r>
              <a:rPr lang="en-US" sz="2300" dirty="0" smtClean="0"/>
              <a:t> </a:t>
            </a:r>
            <a:r>
              <a:rPr lang="en-US" sz="2300" dirty="0" err="1" smtClean="0"/>
              <a:t>peneliti</a:t>
            </a:r>
            <a:r>
              <a:rPr lang="en-US" sz="2300" dirty="0" smtClean="0"/>
              <a:t> </a:t>
            </a:r>
            <a:r>
              <a:rPr lang="en-US" sz="2300" dirty="0" err="1" smtClean="0"/>
              <a:t>tersebut</a:t>
            </a:r>
            <a:endParaRPr lang="en-US" sz="2300" dirty="0" smtClean="0"/>
          </a:p>
          <a:p>
            <a:r>
              <a:rPr lang="en-US" sz="2300" dirty="0" err="1" smtClean="0"/>
              <a:t>Setelah</a:t>
            </a:r>
            <a:r>
              <a:rPr lang="en-US" sz="2300" dirty="0" smtClean="0"/>
              <a:t> </a:t>
            </a:r>
            <a:r>
              <a:rPr lang="en-US" sz="2300" dirty="0" err="1" smtClean="0"/>
              <a:t>tinjauan</a:t>
            </a:r>
            <a:r>
              <a:rPr lang="en-US" sz="2300" dirty="0" smtClean="0"/>
              <a:t> </a:t>
            </a:r>
            <a:r>
              <a:rPr lang="en-US" sz="2300" dirty="0" err="1" smtClean="0"/>
              <a:t>studi</a:t>
            </a:r>
            <a:r>
              <a:rPr lang="en-US" sz="2300" dirty="0" smtClean="0"/>
              <a:t> </a:t>
            </a:r>
            <a:r>
              <a:rPr lang="en-US" sz="2300" dirty="0" err="1" smtClean="0"/>
              <a:t>ditulis</a:t>
            </a:r>
            <a:r>
              <a:rPr lang="en-US" sz="2300" dirty="0" smtClean="0"/>
              <a:t>, </a:t>
            </a:r>
            <a:r>
              <a:rPr lang="en-US" sz="2300" dirty="0" err="1" smtClean="0"/>
              <a:t>buat</a:t>
            </a:r>
            <a:r>
              <a:rPr lang="en-US" sz="2300" dirty="0" smtClean="0"/>
              <a:t> </a:t>
            </a:r>
            <a:r>
              <a:rPr lang="en-US" sz="2300" dirty="0" err="1" smtClean="0">
                <a:solidFill>
                  <a:srgbClr val="C00000"/>
                </a:solidFill>
              </a:rPr>
              <a:t>rangkuman</a:t>
            </a:r>
            <a:r>
              <a:rPr lang="en-US" sz="2300" dirty="0" smtClean="0">
                <a:solidFill>
                  <a:srgbClr val="C00000"/>
                </a:solidFill>
              </a:rPr>
              <a:t> </a:t>
            </a:r>
            <a:r>
              <a:rPr lang="en-US" sz="2300" dirty="0" err="1" smtClean="0">
                <a:solidFill>
                  <a:srgbClr val="C00000"/>
                </a:solidFill>
              </a:rPr>
              <a:t>dalam</a:t>
            </a:r>
            <a:r>
              <a:rPr lang="en-US" sz="2300" dirty="0" smtClean="0">
                <a:solidFill>
                  <a:srgbClr val="C00000"/>
                </a:solidFill>
              </a:rPr>
              <a:t> </a:t>
            </a:r>
            <a:r>
              <a:rPr lang="en-US" sz="2300" dirty="0" err="1" smtClean="0">
                <a:solidFill>
                  <a:srgbClr val="C00000"/>
                </a:solidFill>
              </a:rPr>
              <a:t>bentuk</a:t>
            </a:r>
            <a:r>
              <a:rPr lang="en-US" sz="2300" dirty="0" smtClean="0">
                <a:solidFill>
                  <a:srgbClr val="C00000"/>
                </a:solidFill>
              </a:rPr>
              <a:t> </a:t>
            </a:r>
            <a:r>
              <a:rPr lang="en-US" sz="2300" dirty="0" err="1" smtClean="0">
                <a:solidFill>
                  <a:srgbClr val="C00000"/>
                </a:solidFill>
              </a:rPr>
              <a:t>tabel</a:t>
            </a:r>
            <a:r>
              <a:rPr lang="en-US" sz="2300" dirty="0" smtClean="0">
                <a:solidFill>
                  <a:srgbClr val="C00000"/>
                </a:solidFill>
              </a:rPr>
              <a:t> state-of-the-art</a:t>
            </a:r>
            <a:r>
              <a:rPr lang="en-US" sz="2300" dirty="0" smtClean="0"/>
              <a:t> yang </a:t>
            </a:r>
            <a:r>
              <a:rPr lang="en-US" sz="2300" dirty="0" err="1" smtClean="0"/>
              <a:t>berisi</a:t>
            </a:r>
            <a:r>
              <a:rPr lang="en-US" sz="2300" dirty="0" smtClean="0"/>
              <a:t>: </a:t>
            </a:r>
            <a:r>
              <a:rPr lang="en-US" sz="2300" dirty="0" err="1" smtClean="0"/>
              <a:t>nama</a:t>
            </a:r>
            <a:r>
              <a:rPr lang="en-US" sz="2300" dirty="0" smtClean="0"/>
              <a:t> </a:t>
            </a:r>
            <a:r>
              <a:rPr lang="en-US" sz="2300" dirty="0" err="1" smtClean="0"/>
              <a:t>peneliti</a:t>
            </a:r>
            <a:r>
              <a:rPr lang="en-US" sz="2300" dirty="0" smtClean="0"/>
              <a:t>, </a:t>
            </a:r>
            <a:r>
              <a:rPr lang="en-US" sz="2300" dirty="0" err="1" smtClean="0"/>
              <a:t>tahun</a:t>
            </a:r>
            <a:r>
              <a:rPr lang="en-US" sz="2300" dirty="0" smtClean="0"/>
              <a:t>, </a:t>
            </a:r>
            <a:r>
              <a:rPr lang="en-US" sz="2300" dirty="0" err="1" smtClean="0"/>
              <a:t>masalah</a:t>
            </a:r>
            <a:r>
              <a:rPr lang="en-US" sz="2300" dirty="0" smtClean="0"/>
              <a:t>, </a:t>
            </a:r>
            <a:r>
              <a:rPr lang="en-US" sz="2300" dirty="0" err="1" smtClean="0"/>
              <a:t>metode</a:t>
            </a:r>
            <a:r>
              <a:rPr lang="en-US" sz="2300" dirty="0" smtClean="0"/>
              <a:t> </a:t>
            </a:r>
            <a:r>
              <a:rPr lang="en-US" sz="2300" dirty="0" err="1" smtClean="0"/>
              <a:t>dan</a:t>
            </a:r>
            <a:r>
              <a:rPr lang="en-US" sz="2300" dirty="0" smtClean="0"/>
              <a:t> </a:t>
            </a:r>
            <a:r>
              <a:rPr lang="en-US" sz="2300" dirty="0" err="1" smtClean="0"/>
              <a:t>hasil</a:t>
            </a:r>
            <a:endParaRPr lang="en-US" sz="2300" dirty="0" smtClean="0"/>
          </a:p>
          <a:p>
            <a:r>
              <a:rPr lang="en-US" sz="2300" dirty="0" err="1" smtClean="0"/>
              <a:t>Akhiri</a:t>
            </a:r>
            <a:r>
              <a:rPr lang="en-US" sz="2300" dirty="0" smtClean="0"/>
              <a:t> </a:t>
            </a:r>
            <a:r>
              <a:rPr lang="en-US" sz="2300" dirty="0" err="1" smtClean="0"/>
              <a:t>subbab</a:t>
            </a:r>
            <a:r>
              <a:rPr lang="en-US" sz="2300" dirty="0" smtClean="0"/>
              <a:t> </a:t>
            </a:r>
            <a:r>
              <a:rPr lang="en-US" sz="2300" dirty="0" err="1" smtClean="0"/>
              <a:t>tinjauan</a:t>
            </a:r>
            <a:r>
              <a:rPr lang="en-US" sz="2300" dirty="0" smtClean="0"/>
              <a:t> </a:t>
            </a:r>
            <a:r>
              <a:rPr lang="en-US" sz="2300" dirty="0" err="1" smtClean="0"/>
              <a:t>studi</a:t>
            </a:r>
            <a:r>
              <a:rPr lang="en-US" sz="2300" dirty="0" smtClean="0"/>
              <a:t> </a:t>
            </a:r>
            <a:r>
              <a:rPr lang="en-US" sz="2300" dirty="0" err="1" smtClean="0"/>
              <a:t>dengan</a:t>
            </a:r>
            <a:r>
              <a:rPr lang="en-US" sz="2300" dirty="0" smtClean="0"/>
              <a:t> </a:t>
            </a:r>
            <a:r>
              <a:rPr lang="en-US" sz="2300" dirty="0" err="1" smtClean="0"/>
              <a:t>menjelaskan</a:t>
            </a:r>
            <a:r>
              <a:rPr lang="en-US" sz="2300" dirty="0" smtClean="0"/>
              <a:t> </a:t>
            </a:r>
            <a:r>
              <a:rPr lang="en-US" sz="2300" dirty="0" err="1" smtClean="0">
                <a:solidFill>
                  <a:srgbClr val="C00000"/>
                </a:solidFill>
              </a:rPr>
              <a:t>perbedaan</a:t>
            </a:r>
            <a:r>
              <a:rPr lang="en-US" sz="2300" dirty="0" smtClean="0">
                <a:solidFill>
                  <a:srgbClr val="C00000"/>
                </a:solidFill>
              </a:rPr>
              <a:t> </a:t>
            </a:r>
            <a:r>
              <a:rPr lang="en-US" sz="2300" dirty="0" err="1" smtClean="0">
                <a:solidFill>
                  <a:srgbClr val="C00000"/>
                </a:solidFill>
              </a:rPr>
              <a:t>dan</a:t>
            </a:r>
            <a:r>
              <a:rPr lang="en-US" sz="2300" dirty="0" smtClean="0">
                <a:solidFill>
                  <a:srgbClr val="C00000"/>
                </a:solidFill>
              </a:rPr>
              <a:t> </a:t>
            </a:r>
            <a:r>
              <a:rPr lang="en-US" sz="2300" dirty="0" err="1" smtClean="0">
                <a:solidFill>
                  <a:srgbClr val="C00000"/>
                </a:solidFill>
              </a:rPr>
              <a:t>kelebihan</a:t>
            </a:r>
            <a:r>
              <a:rPr lang="en-US" sz="2300" dirty="0" smtClean="0">
                <a:solidFill>
                  <a:srgbClr val="C00000"/>
                </a:solidFill>
              </a:rPr>
              <a:t> </a:t>
            </a:r>
            <a:r>
              <a:rPr lang="en-US" sz="2300" dirty="0" err="1" smtClean="0">
                <a:solidFill>
                  <a:srgbClr val="C00000"/>
                </a:solidFill>
              </a:rPr>
              <a:t>penelitian</a:t>
            </a:r>
            <a:r>
              <a:rPr lang="en-US" sz="2300" dirty="0" smtClean="0">
                <a:solidFill>
                  <a:srgbClr val="C00000"/>
                </a:solidFill>
              </a:rPr>
              <a:t> </a:t>
            </a:r>
            <a:r>
              <a:rPr lang="en-US" sz="2300" dirty="0" err="1" smtClean="0">
                <a:solidFill>
                  <a:srgbClr val="C00000"/>
                </a:solidFill>
              </a:rPr>
              <a:t>kita</a:t>
            </a:r>
            <a:r>
              <a:rPr lang="en-US" sz="2300" dirty="0" smtClean="0"/>
              <a:t> </a:t>
            </a:r>
            <a:r>
              <a:rPr lang="en-US" sz="2300" dirty="0" err="1" smtClean="0"/>
              <a:t>dengan</a:t>
            </a:r>
            <a:r>
              <a:rPr lang="en-US" sz="2300" dirty="0" smtClean="0"/>
              <a:t> </a:t>
            </a:r>
            <a:r>
              <a:rPr lang="en-US" sz="2300" dirty="0" err="1" smtClean="0"/>
              <a:t>penelitian</a:t>
            </a:r>
            <a:r>
              <a:rPr lang="en-US" sz="2300" dirty="0" smtClean="0"/>
              <a:t> di </a:t>
            </a:r>
            <a:r>
              <a:rPr lang="en-US" sz="2300" dirty="0" err="1" smtClean="0"/>
              <a:t>tinjauan</a:t>
            </a:r>
            <a:r>
              <a:rPr lang="en-US" sz="2300" dirty="0" smtClean="0"/>
              <a:t> </a:t>
            </a:r>
            <a:r>
              <a:rPr lang="en-US" sz="2300" dirty="0" err="1" smtClean="0"/>
              <a:t>studi</a:t>
            </a:r>
            <a:r>
              <a:rPr lang="en-US" sz="2300" dirty="0" smtClean="0"/>
              <a:t> </a:t>
            </a:r>
            <a:r>
              <a:rPr lang="en-US" sz="2300" dirty="0" err="1" smtClean="0"/>
              <a:t>tsb</a:t>
            </a:r>
            <a:endParaRPr lang="en-US" sz="2300"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71</a:t>
            </a:fld>
            <a:endParaRPr lang="en-US">
              <a:solidFill>
                <a:prstClr val="black">
                  <a:tint val="75000"/>
                </a:prstClr>
              </a:solidFill>
            </a:endParaRPr>
          </a:p>
        </p:txBody>
      </p:sp>
    </p:spTree>
    <p:extLst>
      <p:ext uri="{BB962C8B-B14F-4D97-AF65-F5344CB8AC3E}">
        <p14:creationId xmlns:p14="http://schemas.microsoft.com/office/powerpoint/2010/main" val="27357243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State-of-the-Art </a:t>
            </a:r>
            <a:r>
              <a:rPr lang="id-ID" dirty="0" err="1" smtClean="0"/>
              <a:t>Frameworks</a:t>
            </a:r>
            <a:endParaRPr lang="en-US" dirty="0"/>
          </a:p>
        </p:txBody>
      </p:sp>
      <p:graphicFrame>
        <p:nvGraphicFramePr>
          <p:cNvPr id="4" name="Diagram 3"/>
          <p:cNvGraphicFramePr/>
          <p:nvPr>
            <p:extLst>
              <p:ext uri="{D42A27DB-BD31-4B8C-83A1-F6EECF244321}">
                <p14:modId xmlns:p14="http://schemas.microsoft.com/office/powerpoint/2010/main" val="2480994429"/>
              </p:ext>
            </p:extLst>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624377" y="1143000"/>
            <a:ext cx="8153400" cy="830997"/>
          </a:xfrm>
          <a:prstGeom prst="rect">
            <a:avLst/>
          </a:prstGeom>
        </p:spPr>
        <p:txBody>
          <a:bodyPr wrap="square">
            <a:spAutoFit/>
          </a:bodyPr>
          <a:lstStyle/>
          <a:p>
            <a:pPr algn="ctr"/>
            <a:r>
              <a:rPr lang="en-US" sz="2400" dirty="0" smtClean="0">
                <a:effectLst/>
                <a:latin typeface="Calibri" panose="020F0502020204030204" pitchFamily="34" charset="0"/>
              </a:rPr>
              <a:t>Three </a:t>
            </a:r>
            <a:r>
              <a:rPr lang="en-US" sz="2400" dirty="0">
                <a:effectLst/>
                <a:latin typeface="Calibri" panose="020F0502020204030204" pitchFamily="34" charset="0"/>
              </a:rPr>
              <a:t>frameworks </a:t>
            </a:r>
            <a:r>
              <a:rPr lang="en-US" sz="2400" dirty="0" smtClean="0">
                <a:effectLst/>
                <a:latin typeface="Calibri" panose="020F0502020204030204" pitchFamily="34" charset="0"/>
              </a:rPr>
              <a:t>have </a:t>
            </a:r>
            <a:r>
              <a:rPr lang="en-US" sz="2400" dirty="0">
                <a:effectLst/>
                <a:latin typeface="Calibri" panose="020F0502020204030204" pitchFamily="34" charset="0"/>
              </a:rPr>
              <a:t>been </a:t>
            </a:r>
            <a:r>
              <a:rPr lang="en-US" sz="2400" dirty="0">
                <a:solidFill>
                  <a:srgbClr val="C00000"/>
                </a:solidFill>
                <a:effectLst/>
                <a:latin typeface="Calibri" panose="020F0502020204030204" pitchFamily="34" charset="0"/>
              </a:rPr>
              <a:t>highly cited </a:t>
            </a:r>
            <a:r>
              <a:rPr lang="en-US" sz="2400" dirty="0" smtClean="0">
                <a:solidFill>
                  <a:srgbClr val="C00000"/>
                </a:solidFill>
                <a:effectLst/>
                <a:latin typeface="Calibri" panose="020F0502020204030204" pitchFamily="34" charset="0"/>
              </a:rPr>
              <a:t>and </a:t>
            </a:r>
            <a:r>
              <a:rPr lang="en-US" sz="2400" dirty="0">
                <a:solidFill>
                  <a:srgbClr val="C00000"/>
                </a:solidFill>
                <a:effectLst/>
                <a:latin typeface="Calibri" panose="020F0502020204030204" pitchFamily="34" charset="0"/>
              </a:rPr>
              <a:t>influential i</a:t>
            </a:r>
            <a:r>
              <a:rPr lang="en-US" sz="2400" dirty="0">
                <a:effectLst/>
                <a:latin typeface="Calibri" panose="020F0502020204030204" pitchFamily="34" charset="0"/>
              </a:rPr>
              <a:t>n software defect prediction field</a:t>
            </a:r>
          </a:p>
        </p:txBody>
      </p:sp>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72</a:t>
            </a:fld>
            <a:endParaRPr lang="en-US">
              <a:solidFill>
                <a:prstClr val="black">
                  <a:tint val="75000"/>
                </a:prstClr>
              </a:solidFill>
            </a:endParaRPr>
          </a:p>
        </p:txBody>
      </p:sp>
    </p:spTree>
    <p:extLst>
      <p:ext uri="{BB962C8B-B14F-4D97-AF65-F5344CB8AC3E}">
        <p14:creationId xmlns:p14="http://schemas.microsoft.com/office/powerpoint/2010/main" val="114112358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686800" cy="762000"/>
          </a:xfrm>
        </p:spPr>
        <p:txBody>
          <a:bodyPr/>
          <a:lstStyle/>
          <a:p>
            <a:r>
              <a:rPr lang="id-ID" dirty="0"/>
              <a:t>Menzies Framework </a:t>
            </a:r>
            <a:r>
              <a:rPr lang="id-ID" sz="2000" dirty="0"/>
              <a:t>(Menzies et al. 2007)</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gridCol w="783084"/>
                <a:gridCol w="1199391"/>
                <a:gridCol w="939029"/>
                <a:gridCol w="1108362"/>
                <a:gridCol w="1108362"/>
                <a:gridCol w="969819"/>
                <a:gridCol w="969819"/>
                <a:gridCol w="969819"/>
              </a:tblGrid>
              <a:tr h="370840">
                <a:tc>
                  <a:txBody>
                    <a:bodyPr/>
                    <a:lstStyle/>
                    <a:p>
                      <a:r>
                        <a:rPr lang="id-ID" sz="1400" dirty="0" smtClean="0">
                          <a:latin typeface="Calibri" pitchFamily="34" charset="0"/>
                        </a:rPr>
                        <a:t>Framework</a:t>
                      </a:r>
                      <a:endParaRPr lang="en-US" sz="1400" dirty="0">
                        <a:latin typeface="Calibri" pitchFamily="34" charset="0"/>
                      </a:endParaRPr>
                    </a:p>
                  </a:txBody>
                  <a:tcPr/>
                </a:tc>
                <a:tc>
                  <a:txBody>
                    <a:bodyPr/>
                    <a:lstStyle/>
                    <a:p>
                      <a:r>
                        <a:rPr lang="id-ID" sz="1400" dirty="0" smtClean="0">
                          <a:latin typeface="Calibri" pitchFamily="34" charset="0"/>
                        </a:rPr>
                        <a:t>Dataset</a:t>
                      </a:r>
                      <a:endParaRPr lang="en-US" sz="1400" dirty="0">
                        <a:latin typeface="Calibri" pitchFamily="34" charset="0"/>
                      </a:endParaRPr>
                    </a:p>
                  </a:txBody>
                  <a:tcPr/>
                </a:tc>
                <a:tc>
                  <a:txBody>
                    <a:bodyPr/>
                    <a:lstStyle/>
                    <a:p>
                      <a:r>
                        <a:rPr lang="id-ID" sz="1400" dirty="0" smtClean="0">
                          <a:latin typeface="Calibri" pitchFamily="34" charset="0"/>
                        </a:rPr>
                        <a:t>Data Preprocessor</a:t>
                      </a:r>
                      <a:endParaRPr lang="en-US" sz="1400" dirty="0">
                        <a:latin typeface="Calibri" pitchFamily="34" charset="0"/>
                      </a:endParaRPr>
                    </a:p>
                  </a:txBody>
                  <a:tcPr/>
                </a:tc>
                <a:tc>
                  <a:txBody>
                    <a:bodyPr/>
                    <a:lstStyle/>
                    <a:p>
                      <a:r>
                        <a:rPr lang="en-US" sz="1400" dirty="0" smtClean="0">
                          <a:latin typeface="Calibri" pitchFamily="34" charset="0"/>
                        </a:rPr>
                        <a:t>Feature </a:t>
                      </a:r>
                      <a:r>
                        <a:rPr lang="id-ID" sz="1400" baseline="0" dirty="0" smtClean="0">
                          <a:latin typeface="Calibri" pitchFamily="34" charset="0"/>
                        </a:rPr>
                        <a:t>Selectors</a:t>
                      </a:r>
                      <a:endParaRPr lang="en-US" sz="1400" dirty="0">
                        <a:latin typeface="Calibri" pitchFamily="34" charset="0"/>
                      </a:endParaRPr>
                    </a:p>
                  </a:txBody>
                  <a:tcPr/>
                </a:tc>
                <a:tc>
                  <a:txBody>
                    <a:bodyPr/>
                    <a:lstStyle/>
                    <a:p>
                      <a:r>
                        <a:rPr lang="en-US" sz="1400" dirty="0" smtClean="0">
                          <a:latin typeface="Calibri" pitchFamily="34" charset="0"/>
                        </a:rPr>
                        <a:t>Meta-learning</a:t>
                      </a:r>
                      <a:endParaRPr lang="en-US" sz="1400" dirty="0">
                        <a:latin typeface="Calibri" pitchFamily="34" charset="0"/>
                      </a:endParaRPr>
                    </a:p>
                  </a:txBody>
                  <a:tcPr/>
                </a:tc>
                <a:tc>
                  <a:txBody>
                    <a:bodyPr/>
                    <a:lstStyle/>
                    <a:p>
                      <a:r>
                        <a:rPr lang="id-ID" sz="1400" dirty="0" smtClean="0">
                          <a:latin typeface="Calibri" pitchFamily="34" charset="0"/>
                        </a:rPr>
                        <a:t>Classifiers</a:t>
                      </a:r>
                      <a:endParaRPr lang="en-US" sz="1400" dirty="0">
                        <a:latin typeface="Calibri" pitchFamily="34" charset="0"/>
                      </a:endParaRPr>
                    </a:p>
                  </a:txBody>
                  <a:tcPr/>
                </a:tc>
                <a:tc>
                  <a:txBody>
                    <a:bodyPr/>
                    <a:lstStyle/>
                    <a:p>
                      <a:r>
                        <a:rPr lang="id-ID" sz="1400" dirty="0" smtClean="0">
                          <a:latin typeface="Calibri" pitchFamily="34" charset="0"/>
                        </a:rPr>
                        <a:t>Parameter Selectors</a:t>
                      </a:r>
                      <a:endParaRPr lang="en-US" sz="1400" dirty="0">
                        <a:latin typeface="Calibri" pitchFamily="34" charset="0"/>
                      </a:endParaRPr>
                    </a:p>
                  </a:txBody>
                  <a:tcPr/>
                </a:tc>
                <a:tc>
                  <a:txBody>
                    <a:bodyPr/>
                    <a:lstStyle/>
                    <a:p>
                      <a:r>
                        <a:rPr lang="id-ID" sz="1400" dirty="0" smtClean="0">
                          <a:latin typeface="Calibri" pitchFamily="34" charset="0"/>
                        </a:rPr>
                        <a:t>Validation Methods</a:t>
                      </a:r>
                      <a:endParaRPr lang="en-US" sz="1400" dirty="0">
                        <a:latin typeface="Calibri" pitchFamily="34" charset="0"/>
                      </a:endParaRPr>
                    </a:p>
                  </a:txBody>
                  <a:tcPr/>
                </a:tc>
                <a:tc>
                  <a:txBody>
                    <a:bodyPr/>
                    <a:lstStyle/>
                    <a:p>
                      <a:r>
                        <a:rPr lang="id-ID" sz="1400" smtClean="0">
                          <a:latin typeface="Calibri" pitchFamily="34" charset="0"/>
                        </a:rPr>
                        <a:t>Evaluation</a:t>
                      </a:r>
                      <a:r>
                        <a:rPr lang="id-ID" sz="1400" baseline="0" smtClean="0">
                          <a:latin typeface="Calibri" pitchFamily="34" charset="0"/>
                        </a:rPr>
                        <a:t> Methods</a:t>
                      </a:r>
                      <a:endParaRPr lang="en-US" sz="1400">
                        <a:latin typeface="Calibri" pitchFamily="34" charset="0"/>
                      </a:endParaRPr>
                    </a:p>
                  </a:txBody>
                  <a:tcPr/>
                </a:tc>
              </a:tr>
              <a:tr h="370840">
                <a:tc>
                  <a:txBody>
                    <a:bodyPr/>
                    <a:lstStyle/>
                    <a:p>
                      <a:r>
                        <a:rPr lang="id-ID" sz="1400" smtClean="0">
                          <a:latin typeface="Calibri" pitchFamily="34" charset="0"/>
                        </a:rPr>
                        <a:t>(Menzies</a:t>
                      </a:r>
                      <a:r>
                        <a:rPr lang="id-ID" sz="1400" baseline="0" smtClean="0">
                          <a:latin typeface="Calibri" pitchFamily="34" charset="0"/>
                        </a:rPr>
                        <a:t> et al. 2007)</a:t>
                      </a:r>
                      <a:endParaRPr lang="en-US" sz="1400">
                        <a:latin typeface="Calibri" pitchFamily="34" charset="0"/>
                      </a:endParaRPr>
                    </a:p>
                  </a:txBody>
                  <a:tcPr/>
                </a:tc>
                <a:tc>
                  <a:txBody>
                    <a:bodyPr/>
                    <a:lstStyle/>
                    <a:p>
                      <a:r>
                        <a:rPr lang="id-ID" sz="1400" smtClean="0">
                          <a:latin typeface="Calibri" pitchFamily="34" charset="0"/>
                        </a:rPr>
                        <a:t>NASA MDP</a:t>
                      </a:r>
                      <a:endParaRPr lang="en-US" sz="1400">
                        <a:latin typeface="Calibri" pitchFamily="34" charset="0"/>
                      </a:endParaRPr>
                    </a:p>
                  </a:txBody>
                  <a:tcPr/>
                </a:tc>
                <a:tc>
                  <a:txBody>
                    <a:bodyPr/>
                    <a:lstStyle/>
                    <a:p>
                      <a:r>
                        <a:rPr lang="id-ID" sz="1400" b="1" dirty="0" smtClean="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en-US" sz="1400" b="1" dirty="0" smtClean="0">
                          <a:latin typeface="Calibri" pitchFamily="34" charset="0"/>
                        </a:rPr>
                        <a:t>Info</a:t>
                      </a:r>
                      <a:r>
                        <a:rPr lang="en-US" sz="1400" b="1" baseline="0" dirty="0" smtClean="0">
                          <a:latin typeface="Calibri" pitchFamily="34" charset="0"/>
                        </a:rPr>
                        <a:t> Gain</a:t>
                      </a:r>
                      <a:endParaRPr lang="en-US" sz="1400" b="1" dirty="0">
                        <a:latin typeface="Calibri" pitchFamily="34" charset="0"/>
                      </a:endParaRPr>
                    </a:p>
                  </a:txBody>
                  <a:tcPr>
                    <a:solidFill>
                      <a:srgbClr val="FFC000"/>
                    </a:solidFill>
                  </a:tcPr>
                </a:tc>
                <a:tc>
                  <a:txBody>
                    <a:bodyPr/>
                    <a:lstStyle/>
                    <a:p>
                      <a:r>
                        <a:rPr lang="en-US"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3 algorithm</a:t>
                      </a:r>
                      <a:r>
                        <a:rPr lang="en-US" sz="1400" b="1" dirty="0" smtClean="0">
                          <a:latin typeface="Calibri" pitchFamily="34" charset="0"/>
                        </a:rPr>
                        <a:t>s</a:t>
                      </a:r>
                      <a:r>
                        <a:rPr lang="id-ID" sz="1400" b="1" baseline="0" dirty="0" smtClean="0">
                          <a:latin typeface="Calibri" pitchFamily="34" charset="0"/>
                        </a:rPr>
                        <a:t/>
                      </a:r>
                      <a:br>
                        <a:rPr lang="id-ID" sz="1400" b="1" baseline="0" dirty="0" smtClean="0">
                          <a:latin typeface="Calibri" pitchFamily="34" charset="0"/>
                        </a:rPr>
                      </a:br>
                      <a:r>
                        <a:rPr lang="id-ID" sz="1400" b="1" baseline="0" dirty="0" smtClean="0">
                          <a:latin typeface="Calibri" pitchFamily="34" charset="0"/>
                        </a:rPr>
                        <a:t>(</a:t>
                      </a:r>
                      <a:r>
                        <a:rPr lang="id-ID" sz="1400" b="1" dirty="0" smtClean="0">
                          <a:latin typeface="Calibri" pitchFamily="34" charset="0"/>
                        </a:rPr>
                        <a:t>DT, 1R, NB)</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smtClean="0">
                          <a:latin typeface="Calibri" pitchFamily="34" charset="0"/>
                        </a:rPr>
                        <a:t>10-Fold X</a:t>
                      </a:r>
                      <a:r>
                        <a:rPr lang="id-ID" sz="1400" baseline="0" smtClean="0">
                          <a:latin typeface="Calibri" pitchFamily="34" charset="0"/>
                        </a:rPr>
                        <a:t> Validation</a:t>
                      </a:r>
                      <a:endParaRPr lang="en-US" sz="1400">
                        <a:latin typeface="Calibri" pitchFamily="34" charset="0"/>
                      </a:endParaRPr>
                    </a:p>
                  </a:txBody>
                  <a:tcPr/>
                </a:tc>
                <a:tc>
                  <a:txBody>
                    <a:bodyPr/>
                    <a:lstStyle/>
                    <a:p>
                      <a:r>
                        <a:rPr lang="id-ID" sz="1400" dirty="0" smtClean="0">
                          <a:latin typeface="Calibri" pitchFamily="34" charset="0"/>
                        </a:rPr>
                        <a:t>ROC</a:t>
                      </a:r>
                      <a:r>
                        <a:rPr lang="id-ID" sz="1400" baseline="0" dirty="0" smtClean="0">
                          <a:latin typeface="Calibri" pitchFamily="34" charset="0"/>
                        </a:rPr>
                        <a:t> Curve (</a:t>
                      </a:r>
                      <a:r>
                        <a:rPr lang="id-ID" sz="1400" dirty="0" smtClean="0">
                          <a:latin typeface="Calibri" pitchFamily="34" charset="0"/>
                        </a:rPr>
                        <a:t>AUC)</a:t>
                      </a:r>
                      <a:endParaRPr lang="en-US" sz="1400" dirty="0">
                        <a:latin typeface="Calibri" pitchFamily="34" charset="0"/>
                      </a:endParaRPr>
                    </a:p>
                  </a:txBody>
                  <a:tcPr/>
                </a:tc>
              </a:tr>
            </a:tbl>
          </a:graphicData>
        </a:graphic>
      </p:graphicFrame>
      <p:sp>
        <p:nvSpPr>
          <p:cNvPr id="6" name="Rectangle 2"/>
          <p:cNvSpPr>
            <a:spLocks noChangeArrowheads="1"/>
          </p:cNvSpPr>
          <p:nvPr/>
        </p:nvSpPr>
        <p:spPr bwMode="auto">
          <a:xfrm>
            <a:off x="1600200" y="762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3"/>
          <a:stretch>
            <a:fillRect/>
          </a:stretch>
        </p:blipFill>
        <p:spPr>
          <a:xfrm>
            <a:off x="1295400" y="1066800"/>
            <a:ext cx="6705600" cy="4653174"/>
          </a:xfrm>
          <a:prstGeom prst="rect">
            <a:avLst/>
          </a:prstGeom>
        </p:spPr>
      </p:pic>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73</a:t>
            </a:fld>
            <a:endParaRPr lang="en-US">
              <a:solidFill>
                <a:prstClr val="black">
                  <a:tint val="75000"/>
                </a:prstClr>
              </a:solidFill>
            </a:endParaRPr>
          </a:p>
        </p:txBody>
      </p:sp>
    </p:spTree>
    <p:extLst>
      <p:ext uri="{BB962C8B-B14F-4D97-AF65-F5344CB8AC3E}">
        <p14:creationId xmlns:p14="http://schemas.microsoft.com/office/powerpoint/2010/main" val="349139597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686800" cy="762000"/>
          </a:xfrm>
        </p:spPr>
        <p:txBody>
          <a:bodyPr/>
          <a:lstStyle/>
          <a:p>
            <a:r>
              <a:rPr lang="nb-NO" dirty="0"/>
              <a:t>Lessmann Framework </a:t>
            </a:r>
            <a:r>
              <a:rPr lang="nb-NO" sz="2000" dirty="0"/>
              <a:t>(Lessmann et al. 2008) </a:t>
            </a:r>
            <a:endParaRPr lang="en-US" sz="2000"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gridCol w="783084"/>
                <a:gridCol w="1199391"/>
                <a:gridCol w="939029"/>
                <a:gridCol w="1108362"/>
                <a:gridCol w="1108362"/>
                <a:gridCol w="969819"/>
                <a:gridCol w="969819"/>
                <a:gridCol w="969819"/>
              </a:tblGrid>
              <a:tr h="370840">
                <a:tc>
                  <a:txBody>
                    <a:bodyPr/>
                    <a:lstStyle/>
                    <a:p>
                      <a:r>
                        <a:rPr lang="id-ID" sz="1400" dirty="0" smtClean="0">
                          <a:latin typeface="Calibri" pitchFamily="34" charset="0"/>
                        </a:rPr>
                        <a:t>Framework</a:t>
                      </a:r>
                      <a:endParaRPr lang="en-US" sz="1400" dirty="0">
                        <a:latin typeface="Calibri" pitchFamily="34" charset="0"/>
                      </a:endParaRPr>
                    </a:p>
                  </a:txBody>
                  <a:tcPr/>
                </a:tc>
                <a:tc>
                  <a:txBody>
                    <a:bodyPr/>
                    <a:lstStyle/>
                    <a:p>
                      <a:r>
                        <a:rPr lang="id-ID" sz="1400" dirty="0" smtClean="0">
                          <a:latin typeface="Calibri" pitchFamily="34" charset="0"/>
                        </a:rPr>
                        <a:t>Dataset</a:t>
                      </a:r>
                      <a:endParaRPr lang="en-US" sz="1400" dirty="0">
                        <a:latin typeface="Calibri" pitchFamily="34" charset="0"/>
                      </a:endParaRPr>
                    </a:p>
                  </a:txBody>
                  <a:tcPr/>
                </a:tc>
                <a:tc>
                  <a:txBody>
                    <a:bodyPr/>
                    <a:lstStyle/>
                    <a:p>
                      <a:r>
                        <a:rPr lang="id-ID" sz="1400" dirty="0" smtClean="0">
                          <a:latin typeface="Calibri" pitchFamily="34" charset="0"/>
                        </a:rPr>
                        <a:t>Data Preprocessor</a:t>
                      </a:r>
                      <a:endParaRPr lang="en-US" sz="1400" dirty="0">
                        <a:latin typeface="Calibri" pitchFamily="34" charset="0"/>
                      </a:endParaRPr>
                    </a:p>
                  </a:txBody>
                  <a:tcPr/>
                </a:tc>
                <a:tc>
                  <a:txBody>
                    <a:bodyPr/>
                    <a:lstStyle/>
                    <a:p>
                      <a:r>
                        <a:rPr lang="en-US" sz="1400" dirty="0" smtClean="0">
                          <a:latin typeface="Calibri" pitchFamily="34" charset="0"/>
                        </a:rPr>
                        <a:t>Feature </a:t>
                      </a:r>
                      <a:r>
                        <a:rPr lang="id-ID" sz="1400" baseline="0" dirty="0" smtClean="0">
                          <a:latin typeface="Calibri" pitchFamily="34" charset="0"/>
                        </a:rPr>
                        <a:t>Selectors</a:t>
                      </a:r>
                      <a:endParaRPr lang="en-US" sz="1400" dirty="0">
                        <a:latin typeface="Calibri" pitchFamily="34" charset="0"/>
                      </a:endParaRPr>
                    </a:p>
                  </a:txBody>
                  <a:tcPr/>
                </a:tc>
                <a:tc>
                  <a:txBody>
                    <a:bodyPr/>
                    <a:lstStyle/>
                    <a:p>
                      <a:r>
                        <a:rPr lang="en-US" sz="1400" dirty="0" smtClean="0">
                          <a:latin typeface="Calibri" pitchFamily="34" charset="0"/>
                        </a:rPr>
                        <a:t>Meta-learning</a:t>
                      </a:r>
                      <a:endParaRPr lang="en-US" sz="1400" dirty="0">
                        <a:latin typeface="Calibri" pitchFamily="34" charset="0"/>
                      </a:endParaRPr>
                    </a:p>
                  </a:txBody>
                  <a:tcPr/>
                </a:tc>
                <a:tc>
                  <a:txBody>
                    <a:bodyPr/>
                    <a:lstStyle/>
                    <a:p>
                      <a:r>
                        <a:rPr lang="id-ID" sz="1400" dirty="0" smtClean="0">
                          <a:latin typeface="Calibri" pitchFamily="34" charset="0"/>
                        </a:rPr>
                        <a:t>Classifiers</a:t>
                      </a:r>
                      <a:endParaRPr lang="en-US" sz="1400" dirty="0">
                        <a:latin typeface="Calibri" pitchFamily="34" charset="0"/>
                      </a:endParaRPr>
                    </a:p>
                  </a:txBody>
                  <a:tcPr/>
                </a:tc>
                <a:tc>
                  <a:txBody>
                    <a:bodyPr/>
                    <a:lstStyle/>
                    <a:p>
                      <a:r>
                        <a:rPr lang="id-ID" sz="1400" dirty="0" smtClean="0">
                          <a:latin typeface="Calibri" pitchFamily="34" charset="0"/>
                        </a:rPr>
                        <a:t>Parameter Selectors</a:t>
                      </a:r>
                      <a:endParaRPr lang="en-US" sz="1400" dirty="0">
                        <a:latin typeface="Calibri" pitchFamily="34" charset="0"/>
                      </a:endParaRPr>
                    </a:p>
                  </a:txBody>
                  <a:tcPr/>
                </a:tc>
                <a:tc>
                  <a:txBody>
                    <a:bodyPr/>
                    <a:lstStyle/>
                    <a:p>
                      <a:r>
                        <a:rPr lang="id-ID" sz="1400" dirty="0" smtClean="0">
                          <a:latin typeface="Calibri" pitchFamily="34" charset="0"/>
                        </a:rPr>
                        <a:t>Validation Methods</a:t>
                      </a:r>
                      <a:endParaRPr lang="en-US" sz="1400" dirty="0">
                        <a:latin typeface="Calibri" pitchFamily="34" charset="0"/>
                      </a:endParaRPr>
                    </a:p>
                  </a:txBody>
                  <a:tcPr/>
                </a:tc>
                <a:tc>
                  <a:txBody>
                    <a:bodyPr/>
                    <a:lstStyle/>
                    <a:p>
                      <a:r>
                        <a:rPr lang="id-ID" sz="1400" smtClean="0">
                          <a:latin typeface="Calibri" pitchFamily="34" charset="0"/>
                        </a:rPr>
                        <a:t>Evaluation</a:t>
                      </a:r>
                      <a:r>
                        <a:rPr lang="id-ID" sz="1400" baseline="0" smtClean="0">
                          <a:latin typeface="Calibri" pitchFamily="34" charset="0"/>
                        </a:rPr>
                        <a:t> Methods</a:t>
                      </a:r>
                      <a:endParaRPr lang="en-US" sz="1400">
                        <a:latin typeface="Calibri" pitchFamily="34" charset="0"/>
                      </a:endParaRPr>
                    </a:p>
                  </a:txBody>
                  <a:tcPr/>
                </a:tc>
              </a:tr>
              <a:tr h="370840">
                <a:tc>
                  <a:txBody>
                    <a:bodyPr/>
                    <a:lstStyle/>
                    <a:p>
                      <a:r>
                        <a:rPr lang="id-ID" sz="1400" dirty="0" smtClean="0">
                          <a:latin typeface="Calibri" pitchFamily="34" charset="0"/>
                        </a:rPr>
                        <a:t>(Lessman et al. 2008)</a:t>
                      </a:r>
                      <a:endParaRPr lang="en-US" sz="1400" dirty="0">
                        <a:latin typeface="Calibri" pitchFamily="34" charset="0"/>
                      </a:endParaRPr>
                    </a:p>
                  </a:txBody>
                  <a:tcPr/>
                </a:tc>
                <a:tc>
                  <a:txBody>
                    <a:bodyPr/>
                    <a:lstStyle/>
                    <a:p>
                      <a:r>
                        <a:rPr lang="id-ID" sz="1400" smtClean="0">
                          <a:latin typeface="Calibri" pitchFamily="34" charset="0"/>
                        </a:rPr>
                        <a:t>NASA MDP</a:t>
                      </a:r>
                      <a:endParaRPr lang="en-US" sz="1400">
                        <a:latin typeface="Calibri" pitchFamily="34" charset="0"/>
                      </a:endParaRPr>
                    </a:p>
                  </a:txBody>
                  <a:tcPr/>
                </a:tc>
                <a:tc>
                  <a:txBody>
                    <a:bodyPr/>
                    <a:lstStyle/>
                    <a:p>
                      <a:r>
                        <a:rPr lang="id-ID"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r>
                        <a:rPr lang="en-US"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22</a:t>
                      </a:r>
                      <a:r>
                        <a:rPr lang="id-ID" sz="1400" b="1" baseline="0" dirty="0" smtClean="0">
                          <a:latin typeface="Calibri" pitchFamily="34" charset="0"/>
                        </a:rPr>
                        <a:t> algorithm</a:t>
                      </a:r>
                      <a:r>
                        <a:rPr lang="en-US" sz="1400" b="1" baseline="0" dirty="0" smtClean="0">
                          <a:latin typeface="Calibri" pitchFamily="34" charset="0"/>
                        </a:rPr>
                        <a:t>s</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a:t>
                      </a:r>
                      <a:endParaRPr lang="en-US" sz="1400" b="1" dirty="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smtClean="0">
                          <a:latin typeface="Calibri" pitchFamily="34" charset="0"/>
                        </a:rPr>
                        <a:t>10-Fold X</a:t>
                      </a:r>
                      <a:r>
                        <a:rPr lang="id-ID" sz="1400" baseline="0" smtClean="0">
                          <a:latin typeface="Calibri" pitchFamily="34" charset="0"/>
                        </a:rPr>
                        <a:t> Validation</a:t>
                      </a:r>
                      <a:endParaRPr lang="en-US" sz="1400" smtClean="0">
                        <a:latin typeface="Calibri" pitchFamily="34" charset="0"/>
                      </a:endParaRPr>
                    </a:p>
                  </a:txBody>
                  <a:tcPr/>
                </a:tc>
                <a:tc>
                  <a:txBody>
                    <a:bodyPr/>
                    <a:lstStyle/>
                    <a:p>
                      <a:r>
                        <a:rPr lang="id-ID" sz="1400" dirty="0" smtClean="0">
                          <a:latin typeface="Calibri" pitchFamily="34" charset="0"/>
                        </a:rPr>
                        <a:t>ROC Curve</a:t>
                      </a:r>
                      <a:br>
                        <a:rPr lang="id-ID" sz="1400" dirty="0" smtClean="0">
                          <a:latin typeface="Calibri" pitchFamily="34" charset="0"/>
                        </a:rPr>
                      </a:br>
                      <a:r>
                        <a:rPr lang="id-ID" sz="1400" dirty="0" smtClean="0">
                          <a:latin typeface="Calibri" pitchFamily="34" charset="0"/>
                        </a:rPr>
                        <a:t>(AUC)</a:t>
                      </a:r>
                      <a:endParaRPr lang="en-US" sz="1400" dirty="0">
                        <a:latin typeface="Calibri" pitchFamily="34" charset="0"/>
                      </a:endParaRPr>
                    </a:p>
                  </a:txBody>
                  <a:tcPr/>
                </a:tc>
              </a:tr>
            </a:tbl>
          </a:graphicData>
        </a:graphic>
      </p:graphicFrame>
      <p:pic>
        <p:nvPicPr>
          <p:cNvPr id="5" name="Picture 4"/>
          <p:cNvPicPr>
            <a:picLocks noChangeAspect="1"/>
          </p:cNvPicPr>
          <p:nvPr/>
        </p:nvPicPr>
        <p:blipFill>
          <a:blip r:embed="rId3"/>
          <a:stretch>
            <a:fillRect/>
          </a:stretch>
        </p:blipFill>
        <p:spPr>
          <a:xfrm>
            <a:off x="484208" y="1219200"/>
            <a:ext cx="8001000" cy="4546644"/>
          </a:xfrm>
          <a:prstGeom prst="rect">
            <a:avLst/>
          </a:prstGeom>
        </p:spPr>
      </p:pic>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74</a:t>
            </a:fld>
            <a:endParaRPr lang="en-US">
              <a:solidFill>
                <a:prstClr val="black">
                  <a:tint val="75000"/>
                </a:prstClr>
              </a:solidFill>
            </a:endParaRPr>
          </a:p>
        </p:txBody>
      </p:sp>
    </p:spTree>
    <p:extLst>
      <p:ext uri="{BB962C8B-B14F-4D97-AF65-F5344CB8AC3E}">
        <p14:creationId xmlns:p14="http://schemas.microsoft.com/office/powerpoint/2010/main" val="29468046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Song Framework </a:t>
            </a:r>
            <a:r>
              <a:rPr lang="nb-NO" sz="2000" dirty="0"/>
              <a:t>(Song et al. 2011) </a:t>
            </a:r>
            <a:endParaRPr lang="en-US" sz="2000" dirty="0"/>
          </a:p>
        </p:txBody>
      </p:sp>
      <p:graphicFrame>
        <p:nvGraphicFramePr>
          <p:cNvPr id="5" name="Content Placeholder 4"/>
          <p:cNvGraphicFramePr>
            <a:graphicFrameLocks/>
          </p:cNvGraphicFramePr>
          <p:nvPr>
            <p:extLst/>
          </p:nvPr>
        </p:nvGraphicFramePr>
        <p:xfrm>
          <a:off x="0" y="5821680"/>
          <a:ext cx="9144000" cy="1036320"/>
        </p:xfrm>
        <a:graphic>
          <a:graphicData uri="http://schemas.openxmlformats.org/drawingml/2006/table">
            <a:tbl>
              <a:tblPr firstRow="1" bandRow="1">
                <a:tableStyleId>{073A0DAA-6AF3-43AB-8588-CEC1D06C72B9}</a:tableStyleId>
              </a:tblPr>
              <a:tblGrid>
                <a:gridCol w="1096315"/>
                <a:gridCol w="783084"/>
                <a:gridCol w="1199391"/>
                <a:gridCol w="939029"/>
                <a:gridCol w="1108362"/>
                <a:gridCol w="1108362"/>
                <a:gridCol w="969819"/>
                <a:gridCol w="969819"/>
                <a:gridCol w="969819"/>
              </a:tblGrid>
              <a:tr h="509501">
                <a:tc>
                  <a:txBody>
                    <a:bodyPr/>
                    <a:lstStyle/>
                    <a:p>
                      <a:r>
                        <a:rPr lang="id-ID" sz="1400" dirty="0" smtClean="0">
                          <a:latin typeface="Calibri" pitchFamily="34" charset="0"/>
                        </a:rPr>
                        <a:t>Framework</a:t>
                      </a:r>
                      <a:endParaRPr lang="en-US" sz="1400" dirty="0">
                        <a:latin typeface="Calibri" pitchFamily="34" charset="0"/>
                      </a:endParaRPr>
                    </a:p>
                  </a:txBody>
                  <a:tcPr/>
                </a:tc>
                <a:tc>
                  <a:txBody>
                    <a:bodyPr/>
                    <a:lstStyle/>
                    <a:p>
                      <a:r>
                        <a:rPr lang="id-ID" sz="1400" dirty="0" smtClean="0">
                          <a:latin typeface="Calibri" pitchFamily="34" charset="0"/>
                        </a:rPr>
                        <a:t>Dataset</a:t>
                      </a:r>
                      <a:endParaRPr lang="en-US" sz="1400" dirty="0">
                        <a:latin typeface="Calibri" pitchFamily="34" charset="0"/>
                      </a:endParaRPr>
                    </a:p>
                  </a:txBody>
                  <a:tcPr/>
                </a:tc>
                <a:tc>
                  <a:txBody>
                    <a:bodyPr/>
                    <a:lstStyle/>
                    <a:p>
                      <a:r>
                        <a:rPr lang="id-ID" sz="1400" dirty="0" smtClean="0">
                          <a:latin typeface="Calibri" pitchFamily="34" charset="0"/>
                        </a:rPr>
                        <a:t>Data Preprocessor</a:t>
                      </a:r>
                      <a:endParaRPr lang="en-US" sz="1400" dirty="0">
                        <a:latin typeface="Calibri" pitchFamily="34" charset="0"/>
                      </a:endParaRPr>
                    </a:p>
                  </a:txBody>
                  <a:tcPr/>
                </a:tc>
                <a:tc>
                  <a:txBody>
                    <a:bodyPr/>
                    <a:lstStyle/>
                    <a:p>
                      <a:r>
                        <a:rPr lang="en-US" sz="1400" dirty="0" smtClean="0">
                          <a:latin typeface="Calibri" pitchFamily="34" charset="0"/>
                        </a:rPr>
                        <a:t>Feature </a:t>
                      </a:r>
                      <a:r>
                        <a:rPr lang="id-ID" sz="1400" baseline="0" dirty="0" smtClean="0">
                          <a:latin typeface="Calibri" pitchFamily="34" charset="0"/>
                        </a:rPr>
                        <a:t>Selectors</a:t>
                      </a:r>
                      <a:endParaRPr lang="en-US" sz="1400" dirty="0">
                        <a:latin typeface="Calibri" pitchFamily="34" charset="0"/>
                      </a:endParaRPr>
                    </a:p>
                  </a:txBody>
                  <a:tcPr/>
                </a:tc>
                <a:tc>
                  <a:txBody>
                    <a:bodyPr/>
                    <a:lstStyle/>
                    <a:p>
                      <a:r>
                        <a:rPr lang="en-US" sz="1400" dirty="0" smtClean="0">
                          <a:latin typeface="Calibri" pitchFamily="34" charset="0"/>
                        </a:rPr>
                        <a:t>Meta-learning</a:t>
                      </a:r>
                      <a:endParaRPr lang="en-US" sz="1400" dirty="0">
                        <a:latin typeface="Calibri" pitchFamily="34" charset="0"/>
                      </a:endParaRPr>
                    </a:p>
                  </a:txBody>
                  <a:tcPr/>
                </a:tc>
                <a:tc>
                  <a:txBody>
                    <a:bodyPr/>
                    <a:lstStyle/>
                    <a:p>
                      <a:r>
                        <a:rPr lang="id-ID" sz="1400" dirty="0" smtClean="0">
                          <a:latin typeface="Calibri" pitchFamily="34" charset="0"/>
                        </a:rPr>
                        <a:t>Classifiers</a:t>
                      </a:r>
                      <a:endParaRPr lang="en-US" sz="1400" dirty="0">
                        <a:latin typeface="Calibri" pitchFamily="34" charset="0"/>
                      </a:endParaRPr>
                    </a:p>
                  </a:txBody>
                  <a:tcPr/>
                </a:tc>
                <a:tc>
                  <a:txBody>
                    <a:bodyPr/>
                    <a:lstStyle/>
                    <a:p>
                      <a:r>
                        <a:rPr lang="id-ID" sz="1400" dirty="0" smtClean="0">
                          <a:latin typeface="Calibri" pitchFamily="34" charset="0"/>
                        </a:rPr>
                        <a:t>Parameter Selectors</a:t>
                      </a:r>
                      <a:endParaRPr lang="en-US" sz="1400" dirty="0">
                        <a:latin typeface="Calibri" pitchFamily="34" charset="0"/>
                      </a:endParaRPr>
                    </a:p>
                  </a:txBody>
                  <a:tcPr/>
                </a:tc>
                <a:tc>
                  <a:txBody>
                    <a:bodyPr/>
                    <a:lstStyle/>
                    <a:p>
                      <a:r>
                        <a:rPr lang="id-ID" sz="1400" dirty="0" smtClean="0">
                          <a:latin typeface="Calibri" pitchFamily="34" charset="0"/>
                        </a:rPr>
                        <a:t>Validation Methods</a:t>
                      </a:r>
                      <a:endParaRPr lang="en-US" sz="1400" dirty="0">
                        <a:latin typeface="Calibri" pitchFamily="34" charset="0"/>
                      </a:endParaRPr>
                    </a:p>
                  </a:txBody>
                  <a:tcPr/>
                </a:tc>
                <a:tc>
                  <a:txBody>
                    <a:bodyPr/>
                    <a:lstStyle/>
                    <a:p>
                      <a:r>
                        <a:rPr lang="id-ID" sz="1400" smtClean="0">
                          <a:latin typeface="Calibri" pitchFamily="34" charset="0"/>
                        </a:rPr>
                        <a:t>Evaluation</a:t>
                      </a:r>
                      <a:r>
                        <a:rPr lang="id-ID" sz="1400" baseline="0" smtClean="0">
                          <a:latin typeface="Calibri" pitchFamily="34" charset="0"/>
                        </a:rPr>
                        <a:t> Methods</a:t>
                      </a:r>
                      <a:endParaRPr lang="en-US" sz="1400">
                        <a:latin typeface="Calibri" pitchFamily="34" charset="0"/>
                      </a:endParaRPr>
                    </a:p>
                  </a:txBody>
                  <a:tcPr/>
                </a:tc>
              </a:tr>
              <a:tr h="509501">
                <a:tc>
                  <a:txBody>
                    <a:bodyPr/>
                    <a:lstStyle/>
                    <a:p>
                      <a:r>
                        <a:rPr lang="id-ID" sz="1400" dirty="0" smtClean="0">
                          <a:latin typeface="Calibri" pitchFamily="34" charset="0"/>
                        </a:rPr>
                        <a:t>(Song et al. 2011)</a:t>
                      </a:r>
                      <a:endParaRPr lang="en-US" sz="1400" dirty="0">
                        <a:latin typeface="Calibri" pitchFamily="34" charset="0"/>
                      </a:endParaRPr>
                    </a:p>
                  </a:txBody>
                  <a:tcPr/>
                </a:tc>
                <a:tc>
                  <a:txBody>
                    <a:bodyPr/>
                    <a:lstStyle/>
                    <a:p>
                      <a:r>
                        <a:rPr lang="id-ID" sz="1400" smtClean="0">
                          <a:latin typeface="Calibri" pitchFamily="34" charset="0"/>
                        </a:rPr>
                        <a:t>NASA MDP</a:t>
                      </a:r>
                      <a:endParaRPr lang="en-US" sz="1400">
                        <a:latin typeface="Calibri" pitchFamily="34" charset="0"/>
                      </a:endParaRPr>
                    </a:p>
                  </a:txBody>
                  <a:tcPr/>
                </a:tc>
                <a:tc>
                  <a:txBody>
                    <a:bodyPr/>
                    <a:lstStyle/>
                    <a:p>
                      <a:r>
                        <a:rPr lang="id-ID" sz="1400" b="1" dirty="0" smtClean="0">
                          <a:latin typeface="Calibri" pitchFamily="34" charset="0"/>
                        </a:rPr>
                        <a:t>Log Filtering</a:t>
                      </a:r>
                      <a:endParaRPr lang="en-US" sz="1400" b="1" dirty="0">
                        <a:latin typeface="Calibri" pitchFamily="34" charset="0"/>
                      </a:endParaRPr>
                    </a:p>
                  </a:txBody>
                  <a:tcPr>
                    <a:solidFill>
                      <a:srgbClr val="FFC000"/>
                    </a:solidFill>
                  </a:tcPr>
                </a:tc>
                <a:tc>
                  <a:txBody>
                    <a:bodyPr/>
                    <a:lstStyle/>
                    <a:p>
                      <a:r>
                        <a:rPr lang="id-ID" sz="1400" b="1" dirty="0" smtClean="0">
                          <a:latin typeface="Calibri" pitchFamily="34" charset="0"/>
                        </a:rPr>
                        <a:t>FS,</a:t>
                      </a:r>
                      <a:r>
                        <a:rPr lang="id-ID" sz="1400" b="1" baseline="0" dirty="0" smtClean="0">
                          <a:latin typeface="Calibri" pitchFamily="34" charset="0"/>
                        </a:rPr>
                        <a:t> BE</a:t>
                      </a:r>
                      <a:endParaRPr lang="en-US" sz="1400" b="1" dirty="0">
                        <a:latin typeface="Calibri" pitchFamily="34" charset="0"/>
                      </a:endParaRPr>
                    </a:p>
                  </a:txBody>
                  <a:tcPr>
                    <a:solidFill>
                      <a:srgbClr val="FFC000"/>
                    </a:solidFill>
                  </a:tcPr>
                </a:tc>
                <a:tc>
                  <a:txBody>
                    <a:bodyPr/>
                    <a:lstStyle/>
                    <a:p>
                      <a:r>
                        <a:rPr lang="en-US" sz="1400" b="1" dirty="0" smtClean="0">
                          <a:latin typeface="Calibri" pitchFamily="34" charset="0"/>
                        </a:rPr>
                        <a:t>-</a:t>
                      </a:r>
                    </a:p>
                  </a:txBody>
                  <a:tcPr>
                    <a:solidFill>
                      <a:srgbClr val="FFC000"/>
                    </a:solidFill>
                  </a:tcPr>
                </a:tc>
                <a:tc>
                  <a:txBody>
                    <a:bodyPr/>
                    <a:lstStyle/>
                    <a:p>
                      <a:r>
                        <a:rPr lang="id-ID" sz="1400" b="1" dirty="0" smtClean="0">
                          <a:latin typeface="Calibri" pitchFamily="34" charset="0"/>
                        </a:rPr>
                        <a:t>3 algorithm</a:t>
                      </a:r>
                      <a:r>
                        <a:rPr lang="en-US" sz="1400" b="1" dirty="0" smtClean="0">
                          <a:latin typeface="Calibri" pitchFamily="34" charset="0"/>
                        </a:rPr>
                        <a:t>s</a:t>
                      </a:r>
                      <a:r>
                        <a:rPr lang="id-ID" sz="1400" b="1" dirty="0" smtClean="0">
                          <a:latin typeface="Calibri" pitchFamily="34" charset="0"/>
                        </a:rPr>
                        <a:t/>
                      </a:r>
                      <a:br>
                        <a:rPr lang="id-ID" sz="1400" b="1" dirty="0" smtClean="0">
                          <a:latin typeface="Calibri" pitchFamily="34" charset="0"/>
                        </a:rPr>
                      </a:br>
                      <a:r>
                        <a:rPr lang="id-ID" sz="1400" b="1" baseline="0" dirty="0" smtClean="0">
                          <a:latin typeface="Calibri" pitchFamily="34" charset="0"/>
                        </a:rPr>
                        <a:t> (</a:t>
                      </a:r>
                      <a:r>
                        <a:rPr lang="id-ID" sz="1400" b="1" dirty="0" smtClean="0">
                          <a:latin typeface="Calibri" pitchFamily="34" charset="0"/>
                        </a:rPr>
                        <a:t>DT, 1R, NB)</a:t>
                      </a:r>
                      <a:endParaRPr lang="en-US" sz="1400" b="1" dirty="0" smtClean="0">
                        <a:latin typeface="Calibri" pitchFamily="34" charset="0"/>
                      </a:endParaRPr>
                    </a:p>
                  </a:txBody>
                  <a:tcPr>
                    <a:solidFill>
                      <a:srgbClr val="FFC000"/>
                    </a:solidFill>
                  </a:tcPr>
                </a:tc>
                <a:tc>
                  <a:txBody>
                    <a:bodyPr/>
                    <a:lstStyle/>
                    <a:p>
                      <a:r>
                        <a:rPr lang="id-ID" sz="1400" b="1" dirty="0" smtClean="0">
                          <a:latin typeface="Calibri" pitchFamily="34" charset="0"/>
                        </a:rPr>
                        <a:t>-</a:t>
                      </a:r>
                      <a:endParaRPr lang="en-US" sz="1400" b="1" dirty="0" smtClean="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400" smtClean="0">
                          <a:latin typeface="Calibri" pitchFamily="34" charset="0"/>
                        </a:rPr>
                        <a:t>10-Fold X</a:t>
                      </a:r>
                      <a:r>
                        <a:rPr lang="id-ID" sz="1400" baseline="0" smtClean="0">
                          <a:latin typeface="Calibri" pitchFamily="34" charset="0"/>
                        </a:rPr>
                        <a:t> Validation</a:t>
                      </a:r>
                      <a:endParaRPr lang="en-US" sz="1400" smtClean="0">
                        <a:latin typeface="Calibri" pitchFamily="34" charset="0"/>
                      </a:endParaRPr>
                    </a:p>
                  </a:txBody>
                  <a:tcPr/>
                </a:tc>
                <a:tc>
                  <a:txBody>
                    <a:bodyPr/>
                    <a:lstStyle/>
                    <a:p>
                      <a:r>
                        <a:rPr lang="id-ID" sz="1400" dirty="0" smtClean="0">
                          <a:latin typeface="Calibri" pitchFamily="34" charset="0"/>
                        </a:rPr>
                        <a:t>ROC Curve (AUC)</a:t>
                      </a:r>
                      <a:endParaRPr lang="en-US" sz="1400" dirty="0" smtClean="0">
                        <a:latin typeface="Calibri" pitchFamily="34" charset="0"/>
                      </a:endParaRPr>
                    </a:p>
                  </a:txBody>
                  <a:tcPr/>
                </a:tc>
              </a:tr>
            </a:tbl>
          </a:graphicData>
        </a:graphic>
      </p:graphicFrame>
      <p:pic>
        <p:nvPicPr>
          <p:cNvPr id="6" name="Picture 5"/>
          <p:cNvPicPr>
            <a:picLocks noChangeAspect="1"/>
          </p:cNvPicPr>
          <p:nvPr/>
        </p:nvPicPr>
        <p:blipFill>
          <a:blip r:embed="rId3"/>
          <a:stretch>
            <a:fillRect/>
          </a:stretch>
        </p:blipFill>
        <p:spPr>
          <a:xfrm>
            <a:off x="1219200" y="990600"/>
            <a:ext cx="6781800" cy="4755589"/>
          </a:xfrm>
          <a:prstGeom prst="rect">
            <a:avLst/>
          </a:prstGeom>
        </p:spPr>
      </p:pic>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75</a:t>
            </a:fld>
            <a:endParaRPr lang="en-US">
              <a:solidFill>
                <a:prstClr val="black">
                  <a:tint val="75000"/>
                </a:prstClr>
              </a:solidFill>
            </a:endParaRPr>
          </a:p>
        </p:txBody>
      </p:sp>
    </p:spTree>
    <p:extLst>
      <p:ext uri="{BB962C8B-B14F-4D97-AF65-F5344CB8AC3E}">
        <p14:creationId xmlns:p14="http://schemas.microsoft.com/office/powerpoint/2010/main" val="404555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Proposed </a:t>
            </a:r>
            <a:r>
              <a:rPr lang="id-ID" dirty="0" smtClean="0"/>
              <a:t>Framewor</a:t>
            </a:r>
            <a:r>
              <a:rPr lang="en-US" dirty="0"/>
              <a:t>k</a:t>
            </a: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Content Placeholder 4"/>
          <p:cNvGraphicFramePr>
            <a:graphicFrameLocks/>
          </p:cNvGraphicFramePr>
          <p:nvPr>
            <p:extLst/>
          </p:nvPr>
        </p:nvGraphicFramePr>
        <p:xfrm>
          <a:off x="-2" y="4800600"/>
          <a:ext cx="9144002" cy="2057400"/>
        </p:xfrm>
        <a:graphic>
          <a:graphicData uri="http://schemas.openxmlformats.org/drawingml/2006/table">
            <a:tbl>
              <a:tblPr firstRow="1" bandRow="1">
                <a:tableStyleId>{073A0DAA-6AF3-43AB-8588-CEC1D06C72B9}</a:tableStyleId>
              </a:tblPr>
              <a:tblGrid>
                <a:gridCol w="1096315"/>
                <a:gridCol w="783084"/>
                <a:gridCol w="1199391"/>
                <a:gridCol w="939029"/>
                <a:gridCol w="1108363"/>
                <a:gridCol w="1108363"/>
                <a:gridCol w="969819"/>
                <a:gridCol w="969819"/>
                <a:gridCol w="969819"/>
              </a:tblGrid>
              <a:tr h="365760">
                <a:tc>
                  <a:txBody>
                    <a:bodyPr/>
                    <a:lstStyle/>
                    <a:p>
                      <a:r>
                        <a:rPr lang="id-ID" sz="1050" dirty="0" smtClean="0">
                          <a:latin typeface="Calibri" pitchFamily="34" charset="0"/>
                        </a:rPr>
                        <a:t>Framework</a:t>
                      </a:r>
                      <a:endParaRPr lang="en-US" sz="1050" dirty="0">
                        <a:latin typeface="Calibri" pitchFamily="34" charset="0"/>
                      </a:endParaRPr>
                    </a:p>
                  </a:txBody>
                  <a:tcPr/>
                </a:tc>
                <a:tc>
                  <a:txBody>
                    <a:bodyPr/>
                    <a:lstStyle/>
                    <a:p>
                      <a:r>
                        <a:rPr lang="id-ID" sz="1050" dirty="0" smtClean="0">
                          <a:latin typeface="Calibri" pitchFamily="34" charset="0"/>
                        </a:rPr>
                        <a:t>Dataset</a:t>
                      </a:r>
                      <a:endParaRPr lang="en-US" sz="1050" dirty="0">
                        <a:latin typeface="Calibri" pitchFamily="34" charset="0"/>
                      </a:endParaRPr>
                    </a:p>
                  </a:txBody>
                  <a:tcPr/>
                </a:tc>
                <a:tc>
                  <a:txBody>
                    <a:bodyPr/>
                    <a:lstStyle/>
                    <a:p>
                      <a:r>
                        <a:rPr lang="id-ID" sz="1050" dirty="0" smtClean="0">
                          <a:latin typeface="Calibri" pitchFamily="34" charset="0"/>
                        </a:rPr>
                        <a:t>Data Preprocessor</a:t>
                      </a:r>
                      <a:endParaRPr lang="en-US" sz="1050" dirty="0">
                        <a:latin typeface="Calibri" pitchFamily="34" charset="0"/>
                      </a:endParaRPr>
                    </a:p>
                  </a:txBody>
                  <a:tcPr/>
                </a:tc>
                <a:tc>
                  <a:txBody>
                    <a:bodyPr/>
                    <a:lstStyle/>
                    <a:p>
                      <a:r>
                        <a:rPr lang="en-US" sz="1050" dirty="0" smtClean="0">
                          <a:latin typeface="Calibri" pitchFamily="34" charset="0"/>
                        </a:rPr>
                        <a:t>Feature </a:t>
                      </a:r>
                      <a:r>
                        <a:rPr lang="id-ID" sz="1050" baseline="0" dirty="0" smtClean="0">
                          <a:latin typeface="Calibri" pitchFamily="34" charset="0"/>
                        </a:rPr>
                        <a:t>Selectors</a:t>
                      </a:r>
                      <a:endParaRPr lang="en-US" sz="1050" dirty="0">
                        <a:latin typeface="Calibri" pitchFamily="34" charset="0"/>
                      </a:endParaRPr>
                    </a:p>
                  </a:txBody>
                  <a:tcPr/>
                </a:tc>
                <a:tc>
                  <a:txBody>
                    <a:bodyPr/>
                    <a:lstStyle/>
                    <a:p>
                      <a:r>
                        <a:rPr lang="en-US" sz="1050" dirty="0" smtClean="0">
                          <a:latin typeface="Calibri" pitchFamily="34" charset="0"/>
                        </a:rPr>
                        <a:t>Meta-Learning</a:t>
                      </a:r>
                      <a:endParaRPr lang="en-US" sz="1050" dirty="0">
                        <a:latin typeface="Calibri" pitchFamily="34" charset="0"/>
                      </a:endParaRPr>
                    </a:p>
                  </a:txBody>
                  <a:tcPr/>
                </a:tc>
                <a:tc>
                  <a:txBody>
                    <a:bodyPr/>
                    <a:lstStyle/>
                    <a:p>
                      <a:r>
                        <a:rPr lang="id-ID" sz="1050" dirty="0" smtClean="0">
                          <a:latin typeface="Calibri" pitchFamily="34" charset="0"/>
                        </a:rPr>
                        <a:t>Classifiers</a:t>
                      </a:r>
                      <a:endParaRPr lang="en-US" sz="1050" dirty="0">
                        <a:latin typeface="Calibri" pitchFamily="34" charset="0"/>
                      </a:endParaRPr>
                    </a:p>
                  </a:txBody>
                  <a:tcPr/>
                </a:tc>
                <a:tc>
                  <a:txBody>
                    <a:bodyPr/>
                    <a:lstStyle/>
                    <a:p>
                      <a:r>
                        <a:rPr lang="id-ID" sz="1050" dirty="0" smtClean="0">
                          <a:latin typeface="Calibri" pitchFamily="34" charset="0"/>
                        </a:rPr>
                        <a:t>Parameter Selectors</a:t>
                      </a:r>
                      <a:endParaRPr lang="en-US" sz="1050" dirty="0">
                        <a:latin typeface="Calibri" pitchFamily="34" charset="0"/>
                      </a:endParaRPr>
                    </a:p>
                  </a:txBody>
                  <a:tcPr/>
                </a:tc>
                <a:tc>
                  <a:txBody>
                    <a:bodyPr/>
                    <a:lstStyle/>
                    <a:p>
                      <a:r>
                        <a:rPr lang="id-ID" sz="1050" dirty="0" smtClean="0">
                          <a:latin typeface="Calibri" pitchFamily="34" charset="0"/>
                        </a:rPr>
                        <a:t>Validation Methods</a:t>
                      </a:r>
                      <a:endParaRPr lang="en-US" sz="1050" dirty="0">
                        <a:latin typeface="Calibri" pitchFamily="34" charset="0"/>
                      </a:endParaRPr>
                    </a:p>
                  </a:txBody>
                  <a:tcPr/>
                </a:tc>
                <a:tc>
                  <a:txBody>
                    <a:bodyPr/>
                    <a:lstStyle/>
                    <a:p>
                      <a:r>
                        <a:rPr lang="id-ID" sz="1050" dirty="0" smtClean="0">
                          <a:latin typeface="Calibri" pitchFamily="34" charset="0"/>
                        </a:rPr>
                        <a:t>Evaluation</a:t>
                      </a:r>
                      <a:r>
                        <a:rPr lang="id-ID" sz="1050" baseline="0" dirty="0" smtClean="0">
                          <a:latin typeface="Calibri" pitchFamily="34" charset="0"/>
                        </a:rPr>
                        <a:t> Methods</a:t>
                      </a:r>
                      <a:endParaRPr lang="en-US" sz="1050" dirty="0">
                        <a:latin typeface="Calibri" pitchFamily="34" charset="0"/>
                      </a:endParaRPr>
                    </a:p>
                  </a:txBody>
                  <a:tcPr/>
                </a:tc>
              </a:tr>
              <a:tr h="365760">
                <a:tc>
                  <a:txBody>
                    <a:bodyPr/>
                    <a:lstStyle/>
                    <a:p>
                      <a:r>
                        <a:rPr lang="id-ID" sz="1050" dirty="0" smtClean="0">
                          <a:latin typeface="Calibri" pitchFamily="34" charset="0"/>
                        </a:rPr>
                        <a:t>(Menzies</a:t>
                      </a:r>
                      <a:r>
                        <a:rPr lang="id-ID" sz="1050" baseline="0" dirty="0" smtClean="0">
                          <a:latin typeface="Calibri" pitchFamily="34" charset="0"/>
                        </a:rPr>
                        <a:t> et al. 2007)</a:t>
                      </a:r>
                      <a:endParaRPr lang="en-US" sz="1050" dirty="0">
                        <a:latin typeface="Calibri" pitchFamily="34" charset="0"/>
                      </a:endParaRPr>
                    </a:p>
                  </a:txBody>
                  <a:tcPr/>
                </a:tc>
                <a:tc>
                  <a:txBody>
                    <a:bodyPr/>
                    <a:lstStyle/>
                    <a:p>
                      <a:r>
                        <a:rPr lang="id-ID" sz="1050" smtClean="0">
                          <a:latin typeface="Calibri" pitchFamily="34" charset="0"/>
                        </a:rPr>
                        <a:t>NASA MDP</a:t>
                      </a:r>
                      <a:endParaRPr lang="en-US" sz="1050">
                        <a:latin typeface="Calibri" pitchFamily="34" charset="0"/>
                      </a:endParaRPr>
                    </a:p>
                  </a:txBody>
                  <a:tcPr/>
                </a:tc>
                <a:tc>
                  <a:txBody>
                    <a:bodyPr/>
                    <a:lstStyle/>
                    <a:p>
                      <a:r>
                        <a:rPr lang="id-ID" sz="1050" dirty="0" smtClean="0">
                          <a:latin typeface="Calibri" pitchFamily="34" charset="0"/>
                        </a:rPr>
                        <a:t>Log Filtering</a:t>
                      </a:r>
                      <a:endParaRPr lang="en-US" sz="1050" dirty="0">
                        <a:latin typeface="Calibri" pitchFamily="34" charset="0"/>
                      </a:endParaRPr>
                    </a:p>
                  </a:txBody>
                  <a:tcPr/>
                </a:tc>
                <a:tc>
                  <a:txBody>
                    <a:bodyPr/>
                    <a:lstStyle/>
                    <a:p>
                      <a:r>
                        <a:rPr lang="en-US" sz="1050" dirty="0" smtClean="0">
                          <a:latin typeface="Calibri" pitchFamily="34" charset="0"/>
                        </a:rPr>
                        <a:t>Info</a:t>
                      </a:r>
                      <a:r>
                        <a:rPr lang="en-US" sz="1050" baseline="0" dirty="0" smtClean="0">
                          <a:latin typeface="Calibri" pitchFamily="34" charset="0"/>
                        </a:rPr>
                        <a:t> Gain</a:t>
                      </a:r>
                      <a:endParaRPr lang="en-US" sz="1050" dirty="0">
                        <a:latin typeface="Calibri" pitchFamily="34" charset="0"/>
                      </a:endParaRPr>
                    </a:p>
                  </a:txBody>
                  <a:tcPr/>
                </a:tc>
                <a:tc>
                  <a:txBody>
                    <a:bodyPr/>
                    <a:lstStyle/>
                    <a:p>
                      <a:endParaRPr lang="en-US" sz="1050">
                        <a:latin typeface="Calibri" pitchFamily="34" charset="0"/>
                      </a:endParaRPr>
                    </a:p>
                  </a:txBody>
                  <a:tcPr/>
                </a:tc>
                <a:tc>
                  <a:txBody>
                    <a:bodyPr/>
                    <a:lstStyle/>
                    <a:p>
                      <a:r>
                        <a:rPr lang="id-ID" sz="1050" smtClean="0">
                          <a:latin typeface="Calibri" pitchFamily="34" charset="0"/>
                        </a:rPr>
                        <a:t>3 algorithm</a:t>
                      </a:r>
                      <a:r>
                        <a:rPr lang="id-ID" sz="1050" baseline="0" smtClean="0">
                          <a:latin typeface="Calibri" pitchFamily="34" charset="0"/>
                        </a:rPr>
                        <a:t/>
                      </a:r>
                      <a:br>
                        <a:rPr lang="id-ID" sz="1050" baseline="0" smtClean="0">
                          <a:latin typeface="Calibri" pitchFamily="34" charset="0"/>
                        </a:rPr>
                      </a:br>
                      <a:r>
                        <a:rPr lang="id-ID" sz="1050" baseline="0" smtClean="0">
                          <a:latin typeface="Calibri" pitchFamily="34" charset="0"/>
                        </a:rPr>
                        <a:t>(</a:t>
                      </a:r>
                      <a:r>
                        <a:rPr lang="id-ID" sz="1050" smtClean="0">
                          <a:latin typeface="Calibri" pitchFamily="34" charset="0"/>
                        </a:rPr>
                        <a:t>DT, 1R, NB)</a:t>
                      </a:r>
                      <a:endParaRPr lang="en-US" sz="1050">
                        <a:latin typeface="Calibri" pitchFamily="34" charset="0"/>
                      </a:endParaRPr>
                    </a:p>
                  </a:txBody>
                  <a:tcPr/>
                </a:tc>
                <a:tc>
                  <a:txBody>
                    <a:bodyPr/>
                    <a:lstStyle/>
                    <a:p>
                      <a:r>
                        <a:rPr lang="id-ID" sz="1050" smtClean="0">
                          <a:latin typeface="Calibri" pitchFamily="34" charset="0"/>
                        </a:rPr>
                        <a:t>-</a:t>
                      </a:r>
                      <a:endParaRPr lang="en-US" sz="1050">
                        <a:latin typeface="Calibri" pitchFamily="34" charset="0"/>
                      </a:endParaRPr>
                    </a:p>
                  </a:txBody>
                  <a:tcPr/>
                </a:tc>
                <a:tc>
                  <a:txBody>
                    <a:bodyPr/>
                    <a:lstStyle/>
                    <a:p>
                      <a:r>
                        <a:rPr lang="id-ID" sz="1050" smtClean="0">
                          <a:latin typeface="Calibri" pitchFamily="34" charset="0"/>
                        </a:rPr>
                        <a:t>10-Fold X</a:t>
                      </a:r>
                      <a:r>
                        <a:rPr lang="id-ID" sz="1050" baseline="0" smtClean="0">
                          <a:latin typeface="Calibri" pitchFamily="34" charset="0"/>
                        </a:rPr>
                        <a:t> Validation</a:t>
                      </a:r>
                      <a:endParaRPr lang="en-US" sz="1050">
                        <a:latin typeface="Calibri" pitchFamily="34" charset="0"/>
                      </a:endParaRPr>
                    </a:p>
                  </a:txBody>
                  <a:tcPr/>
                </a:tc>
                <a:tc>
                  <a:txBody>
                    <a:bodyPr/>
                    <a:lstStyle/>
                    <a:p>
                      <a:r>
                        <a:rPr lang="id-ID" sz="1050" dirty="0" smtClean="0">
                          <a:latin typeface="Calibri" pitchFamily="34" charset="0"/>
                        </a:rPr>
                        <a:t>ROC</a:t>
                      </a:r>
                      <a:r>
                        <a:rPr lang="id-ID" sz="1050" baseline="0" dirty="0" smtClean="0">
                          <a:latin typeface="Calibri" pitchFamily="34" charset="0"/>
                        </a:rPr>
                        <a:t> Curve (</a:t>
                      </a:r>
                      <a:r>
                        <a:rPr lang="id-ID" sz="1050" dirty="0" smtClean="0">
                          <a:latin typeface="Calibri" pitchFamily="34" charset="0"/>
                        </a:rPr>
                        <a:t>AUC)</a:t>
                      </a:r>
                      <a:endParaRPr lang="en-US" sz="1050" dirty="0">
                        <a:latin typeface="Calibri" pitchFamily="34" charset="0"/>
                      </a:endParaRPr>
                    </a:p>
                  </a:txBody>
                  <a:tcPr/>
                </a:tc>
              </a:tr>
              <a:tr h="365760">
                <a:tc>
                  <a:txBody>
                    <a:bodyPr/>
                    <a:lstStyle/>
                    <a:p>
                      <a:r>
                        <a:rPr lang="id-ID" sz="1050" smtClean="0">
                          <a:latin typeface="Calibri" pitchFamily="34" charset="0"/>
                        </a:rPr>
                        <a:t>(Lessman et al. 2008)</a:t>
                      </a:r>
                      <a:endParaRPr lang="en-US" sz="1050">
                        <a:latin typeface="Calibri" pitchFamily="34" charset="0"/>
                      </a:endParaRPr>
                    </a:p>
                  </a:txBody>
                  <a:tcPr/>
                </a:tc>
                <a:tc>
                  <a:txBody>
                    <a:bodyPr/>
                    <a:lstStyle/>
                    <a:p>
                      <a:r>
                        <a:rPr lang="id-ID" sz="1050" dirty="0" smtClean="0">
                          <a:latin typeface="Calibri" pitchFamily="34" charset="0"/>
                        </a:rPr>
                        <a:t>NASA MDP</a:t>
                      </a:r>
                      <a:endParaRPr lang="en-US" sz="1050" dirty="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endParaRPr lang="en-US" sz="1050" dirty="0">
                        <a:latin typeface="Calibri" pitchFamily="34" charset="0"/>
                      </a:endParaRPr>
                    </a:p>
                  </a:txBody>
                  <a:tcPr/>
                </a:tc>
                <a:tc>
                  <a:txBody>
                    <a:bodyPr/>
                    <a:lstStyle/>
                    <a:p>
                      <a:r>
                        <a:rPr lang="id-ID" sz="1050" dirty="0" smtClean="0">
                          <a:latin typeface="Calibri" pitchFamily="34" charset="0"/>
                        </a:rPr>
                        <a:t>22</a:t>
                      </a:r>
                      <a:r>
                        <a:rPr lang="id-ID" sz="1050" baseline="0" dirty="0" smtClean="0">
                          <a:latin typeface="Calibri" pitchFamily="34" charset="0"/>
                        </a:rPr>
                        <a:t> algorithm</a:t>
                      </a:r>
                      <a:endParaRPr lang="en-US" sz="1050" dirty="0">
                        <a:latin typeface="Calibri" pitchFamily="34" charset="0"/>
                      </a:endParaRPr>
                    </a:p>
                  </a:txBody>
                  <a:tcPr/>
                </a:tc>
                <a:tc>
                  <a:txBody>
                    <a:bodyPr/>
                    <a:lstStyle/>
                    <a:p>
                      <a:r>
                        <a:rPr lang="id-ID" sz="1050" smtClean="0">
                          <a:latin typeface="Calibri" pitchFamily="34" charset="0"/>
                        </a:rPr>
                        <a:t>-</a:t>
                      </a:r>
                      <a:endParaRPr lang="en-US" sz="105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smtClean="0">
                          <a:latin typeface="Calibri" pitchFamily="34" charset="0"/>
                        </a:rPr>
                        <a:t>10-Fold X</a:t>
                      </a:r>
                      <a:r>
                        <a:rPr lang="id-ID" sz="1050" baseline="0" smtClean="0">
                          <a:latin typeface="Calibri" pitchFamily="34" charset="0"/>
                        </a:rPr>
                        <a:t> Validation</a:t>
                      </a:r>
                      <a:endParaRPr lang="en-US" sz="1050" smtClean="0">
                        <a:latin typeface="Calibri" pitchFamily="34" charset="0"/>
                      </a:endParaRPr>
                    </a:p>
                  </a:txBody>
                  <a:tcPr/>
                </a:tc>
                <a:tc>
                  <a:txBody>
                    <a:bodyPr/>
                    <a:lstStyle/>
                    <a:p>
                      <a:r>
                        <a:rPr lang="id-ID" sz="1050" smtClean="0">
                          <a:latin typeface="Calibri" pitchFamily="34" charset="0"/>
                        </a:rPr>
                        <a:t>ROC Curve</a:t>
                      </a:r>
                      <a:br>
                        <a:rPr lang="id-ID" sz="1050" smtClean="0">
                          <a:latin typeface="Calibri" pitchFamily="34" charset="0"/>
                        </a:rPr>
                      </a:br>
                      <a:r>
                        <a:rPr lang="id-ID" sz="1050" smtClean="0">
                          <a:latin typeface="Calibri" pitchFamily="34" charset="0"/>
                        </a:rPr>
                        <a:t>(AUC)</a:t>
                      </a:r>
                      <a:endParaRPr lang="en-US" sz="1050">
                        <a:latin typeface="Calibri" pitchFamily="34" charset="0"/>
                      </a:endParaRPr>
                    </a:p>
                  </a:txBody>
                  <a:tcPr/>
                </a:tc>
              </a:tr>
              <a:tr h="365760">
                <a:tc>
                  <a:txBody>
                    <a:bodyPr/>
                    <a:lstStyle/>
                    <a:p>
                      <a:r>
                        <a:rPr lang="id-ID" sz="1050" smtClean="0">
                          <a:latin typeface="Calibri" pitchFamily="34" charset="0"/>
                        </a:rPr>
                        <a:t>(Song et al. 2011)</a:t>
                      </a:r>
                      <a:endParaRPr lang="en-US" sz="1050">
                        <a:latin typeface="Calibri" pitchFamily="34" charset="0"/>
                      </a:endParaRPr>
                    </a:p>
                  </a:txBody>
                  <a:tcPr/>
                </a:tc>
                <a:tc>
                  <a:txBody>
                    <a:bodyPr/>
                    <a:lstStyle/>
                    <a:p>
                      <a:r>
                        <a:rPr lang="id-ID" sz="1050" smtClean="0">
                          <a:latin typeface="Calibri" pitchFamily="34" charset="0"/>
                        </a:rPr>
                        <a:t>NASA MDP</a:t>
                      </a:r>
                      <a:endParaRPr lang="en-US" sz="1050">
                        <a:latin typeface="Calibri" pitchFamily="34" charset="0"/>
                      </a:endParaRPr>
                    </a:p>
                  </a:txBody>
                  <a:tcPr/>
                </a:tc>
                <a:tc>
                  <a:txBody>
                    <a:bodyPr/>
                    <a:lstStyle/>
                    <a:p>
                      <a:r>
                        <a:rPr lang="id-ID" sz="1050" smtClean="0">
                          <a:latin typeface="Calibri" pitchFamily="34" charset="0"/>
                        </a:rPr>
                        <a:t>Log Filtering</a:t>
                      </a:r>
                      <a:endParaRPr lang="en-US" sz="1050">
                        <a:latin typeface="Calibri" pitchFamily="34" charset="0"/>
                      </a:endParaRPr>
                    </a:p>
                  </a:txBody>
                  <a:tcPr/>
                </a:tc>
                <a:tc>
                  <a:txBody>
                    <a:bodyPr/>
                    <a:lstStyle/>
                    <a:p>
                      <a:r>
                        <a:rPr lang="id-ID" sz="1050" dirty="0" smtClean="0">
                          <a:latin typeface="Calibri" pitchFamily="34" charset="0"/>
                        </a:rPr>
                        <a:t>FS,</a:t>
                      </a:r>
                      <a:r>
                        <a:rPr lang="id-ID" sz="1050" baseline="0" dirty="0" smtClean="0">
                          <a:latin typeface="Calibri" pitchFamily="34" charset="0"/>
                        </a:rPr>
                        <a:t> BE</a:t>
                      </a:r>
                      <a:endParaRPr lang="en-US" sz="1050" dirty="0">
                        <a:latin typeface="Calibri" pitchFamily="34" charset="0"/>
                      </a:endParaRPr>
                    </a:p>
                  </a:txBody>
                  <a:tcPr/>
                </a:tc>
                <a:tc>
                  <a:txBody>
                    <a:bodyPr/>
                    <a:lstStyle/>
                    <a:p>
                      <a:endParaRPr lang="en-US" sz="1050" dirty="0" smtClean="0">
                        <a:latin typeface="Calibri" pitchFamily="34" charset="0"/>
                      </a:endParaRPr>
                    </a:p>
                  </a:txBody>
                  <a:tcPr/>
                </a:tc>
                <a:tc>
                  <a:txBody>
                    <a:bodyPr/>
                    <a:lstStyle/>
                    <a:p>
                      <a:r>
                        <a:rPr lang="id-ID" sz="1050" dirty="0" smtClean="0">
                          <a:latin typeface="Calibri" pitchFamily="34" charset="0"/>
                        </a:rPr>
                        <a:t>3 algorithm</a:t>
                      </a:r>
                      <a:br>
                        <a:rPr lang="id-ID" sz="1050" dirty="0" smtClean="0">
                          <a:latin typeface="Calibri" pitchFamily="34" charset="0"/>
                        </a:rPr>
                      </a:br>
                      <a:r>
                        <a:rPr lang="id-ID" sz="1050" baseline="0" dirty="0" smtClean="0">
                          <a:latin typeface="Calibri" pitchFamily="34" charset="0"/>
                        </a:rPr>
                        <a:t> (</a:t>
                      </a:r>
                      <a:r>
                        <a:rPr lang="id-ID" sz="1050" dirty="0" smtClean="0">
                          <a:latin typeface="Calibri" pitchFamily="34" charset="0"/>
                        </a:rPr>
                        <a:t>DT, 1R, NB)</a:t>
                      </a:r>
                      <a:endParaRPr lang="en-US" sz="1050" dirty="0" smtClean="0">
                        <a:latin typeface="Calibri" pitchFamily="34" charset="0"/>
                      </a:endParaRPr>
                    </a:p>
                  </a:txBody>
                  <a:tcPr/>
                </a:tc>
                <a:tc>
                  <a:txBody>
                    <a:bodyPr/>
                    <a:lstStyle/>
                    <a:p>
                      <a:r>
                        <a:rPr lang="id-ID" sz="1050" dirty="0" smtClean="0">
                          <a:latin typeface="Calibri" pitchFamily="34" charset="0"/>
                        </a:rPr>
                        <a:t>-</a:t>
                      </a:r>
                      <a:endParaRPr lang="en-US" sz="1050" dirty="0" smtClean="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10-Fold X</a:t>
                      </a:r>
                      <a:r>
                        <a:rPr lang="id-ID" sz="1050" baseline="0" dirty="0" smtClean="0">
                          <a:latin typeface="Calibri" pitchFamily="34" charset="0"/>
                        </a:rPr>
                        <a:t> Validation</a:t>
                      </a:r>
                      <a:endParaRPr lang="en-US" sz="1050" dirty="0" smtClean="0">
                        <a:latin typeface="Calibri" pitchFamily="34" charset="0"/>
                      </a:endParaRPr>
                    </a:p>
                  </a:txBody>
                  <a:tcPr/>
                </a:tc>
                <a:tc>
                  <a:txBody>
                    <a:bodyPr/>
                    <a:lstStyle/>
                    <a:p>
                      <a:r>
                        <a:rPr lang="id-ID" sz="1050" smtClean="0">
                          <a:latin typeface="Calibri" pitchFamily="34" charset="0"/>
                        </a:rPr>
                        <a:t>ROC Curve (AUC)</a:t>
                      </a:r>
                      <a:endParaRPr lang="en-US" sz="1050" smtClean="0">
                        <a:latin typeface="Calibri" pitchFamily="34" charset="0"/>
                      </a:endParaRPr>
                    </a:p>
                  </a:txBody>
                  <a:tcPr/>
                </a:tc>
              </a:tr>
              <a:tr h="365760">
                <a:tc>
                  <a:txBody>
                    <a:bodyPr/>
                    <a:lstStyle/>
                    <a:p>
                      <a:r>
                        <a:rPr lang="id-ID" sz="1050" dirty="0" smtClean="0">
                          <a:latin typeface="Calibri" pitchFamily="34" charset="0"/>
                        </a:rPr>
                        <a:t>Proposed</a:t>
                      </a:r>
                      <a:r>
                        <a:rPr lang="id-ID" sz="1050" baseline="0" dirty="0" smtClean="0">
                          <a:latin typeface="Calibri" pitchFamily="34" charset="0"/>
                        </a:rPr>
                        <a:t> Framework</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NASA MDP</a:t>
                      </a:r>
                      <a:endParaRPr lang="en-US" sz="1050" dirty="0" smtClean="0">
                        <a:latin typeface="Calibri" pitchFamily="34" charset="0"/>
                      </a:endParaRPr>
                    </a:p>
                  </a:txBody>
                  <a:tcPr/>
                </a:tc>
                <a:tc>
                  <a:txBody>
                    <a:bodyPr/>
                    <a:lstStyle/>
                    <a:p>
                      <a:r>
                        <a:rPr lang="id-ID" sz="1050" dirty="0" smtClean="0">
                          <a:latin typeface="Calibri" pitchFamily="34" charset="0"/>
                        </a:rPr>
                        <a:t>-</a:t>
                      </a:r>
                      <a:endParaRPr lang="en-US" sz="1050" dirty="0">
                        <a:latin typeface="Calibri"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dirty="0" smtClean="0">
                          <a:latin typeface="Calibri" pitchFamily="34" charset="0"/>
                        </a:rPr>
                        <a:t>PSO,</a:t>
                      </a:r>
                      <a:r>
                        <a:rPr lang="id-ID" sz="1050" b="1" baseline="0" dirty="0" smtClean="0">
                          <a:latin typeface="Calibri" pitchFamily="34" charset="0"/>
                        </a:rPr>
                        <a:t> GA</a:t>
                      </a:r>
                      <a:endParaRPr lang="en-US" sz="1050" b="1" dirty="0" smtClean="0">
                        <a:latin typeface="Calibri" pitchFamily="34" charset="0"/>
                      </a:endParaRPr>
                    </a:p>
                  </a:txBody>
                  <a:tcPr>
                    <a:solidFill>
                      <a:srgbClr val="FFC000"/>
                    </a:solidFill>
                  </a:tcPr>
                </a:tc>
                <a:tc>
                  <a:txBody>
                    <a:bodyPr/>
                    <a:lstStyle/>
                    <a:p>
                      <a:r>
                        <a:rPr lang="en-US" sz="1050" b="1" smtClean="0">
                          <a:latin typeface="Calibri" pitchFamily="34" charset="0"/>
                        </a:rPr>
                        <a:t>Bagging</a:t>
                      </a:r>
                      <a:endParaRPr lang="en-US" sz="1050" b="1" dirty="0" smtClean="0">
                        <a:latin typeface="Calibri" pitchFamily="34" charset="0"/>
                      </a:endParaRPr>
                    </a:p>
                  </a:txBody>
                  <a:tcPr>
                    <a:solidFill>
                      <a:srgbClr val="FFC000"/>
                    </a:solidFill>
                  </a:tcPr>
                </a:tc>
                <a:tc>
                  <a:txBody>
                    <a:bodyPr/>
                    <a:lstStyle/>
                    <a:p>
                      <a:r>
                        <a:rPr lang="id-ID" sz="1050" b="1" dirty="0" smtClean="0">
                          <a:latin typeface="Calibri" pitchFamily="34" charset="0"/>
                        </a:rPr>
                        <a:t>1</a:t>
                      </a:r>
                      <a:r>
                        <a:rPr lang="en-US" sz="1050" b="1" dirty="0" smtClean="0">
                          <a:latin typeface="Calibri" pitchFamily="34" charset="0"/>
                        </a:rPr>
                        <a:t>0</a:t>
                      </a:r>
                      <a:r>
                        <a:rPr lang="id-ID" sz="1050" b="1" dirty="0" smtClean="0">
                          <a:latin typeface="Calibri" pitchFamily="34" charset="0"/>
                        </a:rPr>
                        <a:t> algorithms</a:t>
                      </a:r>
                      <a:endParaRPr lang="en-US" sz="1050" b="1" dirty="0" smtClean="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b="1" baseline="0" dirty="0" smtClean="0">
                          <a:latin typeface="Calibri" pitchFamily="34" charset="0"/>
                        </a:rPr>
                        <a:t>GA</a:t>
                      </a:r>
                      <a:endParaRPr lang="en-US" sz="1050" b="1" dirty="0" smtClean="0">
                        <a:latin typeface="Calibri" pitchFamily="34" charset="0"/>
                      </a:endParaRPr>
                    </a:p>
                  </a:txBody>
                  <a:tcPr>
                    <a:solidFill>
                      <a:srgbClr val="FFC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d-ID" sz="1050" dirty="0" smtClean="0">
                          <a:latin typeface="Calibri" pitchFamily="34" charset="0"/>
                        </a:rPr>
                        <a:t>10-Fold X</a:t>
                      </a:r>
                      <a:r>
                        <a:rPr lang="id-ID" sz="1050" baseline="0" dirty="0" smtClean="0">
                          <a:latin typeface="Calibri" pitchFamily="34" charset="0"/>
                        </a:rPr>
                        <a:t> Validation</a:t>
                      </a:r>
                      <a:endParaRPr lang="en-US" sz="1050" dirty="0" smtClean="0">
                        <a:latin typeface="Calibri" pitchFamily="34" charset="0"/>
                      </a:endParaRPr>
                    </a:p>
                  </a:txBody>
                  <a:tcPr/>
                </a:tc>
                <a:tc>
                  <a:txBody>
                    <a:bodyPr/>
                    <a:lstStyle/>
                    <a:p>
                      <a:r>
                        <a:rPr lang="id-ID" sz="1050" dirty="0" smtClean="0">
                          <a:latin typeface="Calibri" pitchFamily="34" charset="0"/>
                        </a:rPr>
                        <a:t>ROC Curve (AUC)</a:t>
                      </a:r>
                      <a:endParaRPr lang="en-US" sz="1050" dirty="0" smtClean="0">
                        <a:latin typeface="Calibri" pitchFamily="34" charset="0"/>
                      </a:endParaRPr>
                    </a:p>
                  </a:txBody>
                  <a:tcPr/>
                </a:tc>
              </a:tr>
            </a:tbl>
          </a:graphicData>
        </a:graphic>
      </p:graphicFrame>
      <p:sp>
        <p:nvSpPr>
          <p:cNvPr id="7" name="Rectangle 2"/>
          <p:cNvSpPr>
            <a:spLocks noChangeArrowheads="1"/>
          </p:cNvSpPr>
          <p:nvPr/>
        </p:nvSpPr>
        <p:spPr bwMode="auto">
          <a:xfrm>
            <a:off x="1752600" y="304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1752600" y="381000"/>
          <a:ext cx="5572125" cy="4552950"/>
        </p:xfrm>
        <a:graphic>
          <a:graphicData uri="http://schemas.openxmlformats.org/presentationml/2006/ole">
            <mc:AlternateContent xmlns:mc="http://schemas.openxmlformats.org/markup-compatibility/2006">
              <mc:Choice xmlns:v="urn:schemas-microsoft-com:vml" Requires="v">
                <p:oleObj spid="_x0000_s2052" name="Visio" r:id="rId4" imgW="6334223" imgH="5172075" progId="Visio.Drawing.15">
                  <p:embed/>
                </p:oleObj>
              </mc:Choice>
              <mc:Fallback>
                <p:oleObj name="Visio" r:id="rId4" imgW="6334223" imgH="517207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81000"/>
                        <a:ext cx="5572125" cy="455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76</a:t>
            </a:fld>
            <a:endParaRPr lang="en-US">
              <a:solidFill>
                <a:prstClr val="black">
                  <a:tint val="75000"/>
                </a:prstClr>
              </a:solidFill>
            </a:endParaRPr>
          </a:p>
        </p:txBody>
      </p:sp>
    </p:spTree>
    <p:extLst>
      <p:ext uri="{BB962C8B-B14F-4D97-AF65-F5344CB8AC3E}">
        <p14:creationId xmlns:p14="http://schemas.microsoft.com/office/powerpoint/2010/main" val="1498529531"/>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State-of-the-Art Methods</a:t>
            </a:r>
            <a:endParaRPr lang="id-ID" dirty="0"/>
          </a:p>
        </p:txBody>
      </p:sp>
      <p:sp>
        <p:nvSpPr>
          <p:cNvPr id="3" name="Content Placeholder 2"/>
          <p:cNvSpPr>
            <a:spLocks noGrp="1"/>
          </p:cNvSpPr>
          <p:nvPr>
            <p:ph idx="1"/>
          </p:nvPr>
        </p:nvSpPr>
        <p:spPr/>
        <p:txBody>
          <a:bodyPr/>
          <a:lstStyle/>
          <a:p>
            <a:endParaRPr lang="id-ID"/>
          </a:p>
        </p:txBody>
      </p:sp>
      <p:graphicFrame>
        <p:nvGraphicFramePr>
          <p:cNvPr id="7" name="Table 6"/>
          <p:cNvGraphicFramePr>
            <a:graphicFrameLocks noGrp="1"/>
          </p:cNvGraphicFramePr>
          <p:nvPr>
            <p:extLst>
              <p:ext uri="{D42A27DB-BD31-4B8C-83A1-F6EECF244321}">
                <p14:modId xmlns:p14="http://schemas.microsoft.com/office/powerpoint/2010/main" val="1355179489"/>
              </p:ext>
            </p:extLst>
          </p:nvPr>
        </p:nvGraphicFramePr>
        <p:xfrm>
          <a:off x="5316" y="1143000"/>
          <a:ext cx="9138684" cy="5660451"/>
        </p:xfrm>
        <a:graphic>
          <a:graphicData uri="http://schemas.openxmlformats.org/drawingml/2006/table">
            <a:tbl>
              <a:tblPr firstRow="1" firstCol="1" bandRow="1">
                <a:tableStyleId>{073A0DAA-6AF3-43AB-8588-CEC1D06C72B9}</a:tableStyleId>
              </a:tblPr>
              <a:tblGrid>
                <a:gridCol w="1440582"/>
                <a:gridCol w="3278502"/>
                <a:gridCol w="1491670"/>
                <a:gridCol w="1330877"/>
                <a:gridCol w="1597053"/>
              </a:tblGrid>
              <a:tr h="260419">
                <a:tc>
                  <a:txBody>
                    <a:bodyPr/>
                    <a:lstStyle/>
                    <a:p>
                      <a:pPr marL="0" marR="0" algn="ctr">
                        <a:lnSpc>
                          <a:spcPct val="100000"/>
                        </a:lnSpc>
                        <a:spcBef>
                          <a:spcPts val="0"/>
                        </a:spcBef>
                        <a:spcAft>
                          <a:spcPts val="0"/>
                        </a:spcAft>
                      </a:pPr>
                      <a:r>
                        <a:rPr lang="en-US" sz="1600" dirty="0">
                          <a:effectLst/>
                        </a:rPr>
                        <a:t>Model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Masalah Penelitian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Dataset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Pengukuran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a:effectLst/>
                        </a:rPr>
                        <a:t>Hasil</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r>
              <a:tr h="1139939">
                <a:tc>
                  <a:txBody>
                    <a:bodyPr/>
                    <a:lstStyle/>
                    <a:p>
                      <a:pPr marL="0" marR="0" algn="ctr">
                        <a:lnSpc>
                          <a:spcPct val="100000"/>
                        </a:lnSpc>
                        <a:spcBef>
                          <a:spcPts val="0"/>
                        </a:spcBef>
                        <a:spcAft>
                          <a:spcPts val="0"/>
                        </a:spcAft>
                      </a:pPr>
                      <a:r>
                        <a:rPr lang="en-US" sz="1600">
                          <a:effectLst/>
                        </a:rPr>
                        <a:t>Jiang et al. (2007)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SPM memiliki </a:t>
                      </a:r>
                      <a:r>
                        <a:rPr lang="en-US" sz="1600" smtClean="0">
                          <a:effectLst/>
                        </a:rPr>
                        <a:t>tingginya penerimaan informasi</a:t>
                      </a:r>
                      <a:r>
                        <a:rPr lang="en-US" sz="1600" baseline="0" smtClean="0">
                          <a:effectLst/>
                        </a:rPr>
                        <a:t> warna kulit </a:t>
                      </a:r>
                      <a:r>
                        <a:rPr lang="en-US" sz="1600" smtClean="0">
                          <a:effectLst/>
                        </a:rPr>
                        <a:t>yang benar, </a:t>
                      </a:r>
                      <a:r>
                        <a:rPr lang="en-US" sz="1600">
                          <a:effectLst/>
                        </a:rPr>
                        <a:t>akan tetapi </a:t>
                      </a:r>
                      <a:r>
                        <a:rPr lang="en-US" sz="1600" smtClean="0">
                          <a:effectLst/>
                        </a:rPr>
                        <a:t>tidak </a:t>
                      </a:r>
                      <a:r>
                        <a:rPr lang="en-US" sz="1600">
                          <a:effectLst/>
                        </a:rPr>
                        <a:t>dapat </a:t>
                      </a:r>
                      <a:r>
                        <a:rPr lang="en-US" sz="1600" smtClean="0">
                          <a:effectLst/>
                        </a:rPr>
                        <a:t>menerima </a:t>
                      </a:r>
                      <a:r>
                        <a:rPr lang="en-US" sz="1600">
                          <a:effectLst/>
                        </a:rPr>
                        <a:t>pada </a:t>
                      </a:r>
                      <a:r>
                        <a:rPr lang="en-US" sz="1600" smtClean="0">
                          <a:effectLst/>
                        </a:rPr>
                        <a:t>informasi fitur tekstur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id-ID" sz="1600">
                          <a:effectLst/>
                        </a:rPr>
                        <a:t>Simulasi </a:t>
                      </a:r>
                      <a:r>
                        <a:rPr lang="id-ID" sz="1600" smtClean="0">
                          <a:effectLst/>
                        </a:rPr>
                        <a:t>BrainWeb</a:t>
                      </a:r>
                      <a:r>
                        <a:rPr lang="en-US" sz="1600" smtClean="0">
                          <a:effectLst/>
                        </a:rPr>
                        <a:t> dan IBTD dataset</a:t>
                      </a:r>
                      <a:endParaRPr lang="en-US" sz="1600">
                        <a:effectLst/>
                      </a:endParaRP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Akurasi segmentasi yang optimal</a:t>
                      </a:r>
                    </a:p>
                    <a:p>
                      <a:pPr marL="0" marR="0" algn="l">
                        <a:lnSpc>
                          <a:spcPct val="100000"/>
                        </a:lnSpc>
                        <a:spcBef>
                          <a:spcPts val="0"/>
                        </a:spcBef>
                        <a:spcAft>
                          <a:spcPts val="0"/>
                        </a:spcAft>
                      </a:pPr>
                      <a:r>
                        <a:rPr lang="en-US" sz="1600" smtClean="0">
                          <a:effectLst/>
                        </a:rPr>
                        <a:t>(FPR </a:t>
                      </a:r>
                      <a:r>
                        <a:rPr lang="en-US" sz="1600">
                          <a:effectLst/>
                        </a:rPr>
                        <a:t>and </a:t>
                      </a:r>
                      <a:r>
                        <a:rPr lang="en-US" sz="1600" smtClean="0">
                          <a:effectLst/>
                        </a:rPr>
                        <a:t>TPR)</a:t>
                      </a:r>
                      <a:endParaRPr lang="en-US" sz="1600">
                        <a:effectLst/>
                      </a:endParaRP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false positive rate (FPR) = </a:t>
                      </a:r>
                      <a:r>
                        <a:rPr lang="en-US" sz="1600" smtClean="0">
                          <a:effectLst/>
                        </a:rPr>
                        <a:t>6,2%</a:t>
                      </a:r>
                      <a:endParaRPr lang="en-US" sz="1600">
                        <a:effectLst/>
                      </a:endParaRPr>
                    </a:p>
                    <a:p>
                      <a:pPr marL="0" marR="0" algn="l">
                        <a:lnSpc>
                          <a:spcPct val="100000"/>
                        </a:lnSpc>
                        <a:spcBef>
                          <a:spcPts val="0"/>
                        </a:spcBef>
                        <a:spcAft>
                          <a:spcPts val="0"/>
                        </a:spcAft>
                      </a:pPr>
                      <a:r>
                        <a:rPr lang="en-US" sz="1600">
                          <a:effectLst/>
                        </a:rPr>
                        <a:t>true positive rate </a:t>
                      </a:r>
                      <a:r>
                        <a:rPr lang="en-US" sz="1600" smtClean="0">
                          <a:effectLst/>
                        </a:rPr>
                        <a:t>(TPR</a:t>
                      </a:r>
                      <a:r>
                        <a:rPr lang="en-US" sz="1600">
                          <a:effectLst/>
                        </a:rPr>
                        <a:t>) = </a:t>
                      </a:r>
                      <a:r>
                        <a:rPr lang="en-US" sz="1600" smtClean="0">
                          <a:effectLst/>
                        </a:rPr>
                        <a:t>92,97%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r>
              <a:tr h="975513">
                <a:tc>
                  <a:txBody>
                    <a:bodyPr/>
                    <a:lstStyle/>
                    <a:p>
                      <a:pPr marL="0" marR="0" algn="ctr">
                        <a:lnSpc>
                          <a:spcPct val="100000"/>
                        </a:lnSpc>
                        <a:spcBef>
                          <a:spcPts val="0"/>
                        </a:spcBef>
                        <a:spcAft>
                          <a:spcPts val="0"/>
                        </a:spcAft>
                      </a:pPr>
                      <a:r>
                        <a:rPr lang="en-US" sz="1600">
                          <a:effectLst/>
                        </a:rPr>
                        <a:t>Wighton et al. (2011)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dirty="0" smtClean="0">
                          <a:effectLst/>
                        </a:rPr>
                        <a:t>LDA </a:t>
                      </a:r>
                      <a:r>
                        <a:rPr lang="en-US" sz="1600" dirty="0" err="1" smtClean="0">
                          <a:effectLst/>
                        </a:rPr>
                        <a:t>tidak</a:t>
                      </a:r>
                      <a:r>
                        <a:rPr lang="en-US" sz="1600" dirty="0" smtClean="0">
                          <a:effectLst/>
                        </a:rPr>
                        <a:t> </a:t>
                      </a:r>
                      <a:r>
                        <a:rPr lang="en-US" sz="1600" dirty="0" err="1">
                          <a:effectLst/>
                        </a:rPr>
                        <a:t>cukup</a:t>
                      </a:r>
                      <a:r>
                        <a:rPr lang="en-US" sz="1600" dirty="0">
                          <a:effectLst/>
                        </a:rPr>
                        <a:t> </a:t>
                      </a:r>
                      <a:r>
                        <a:rPr lang="en-US" sz="1600" dirty="0" err="1">
                          <a:effectLst/>
                        </a:rPr>
                        <a:t>akurat</a:t>
                      </a:r>
                      <a:r>
                        <a:rPr lang="en-US" sz="1600" dirty="0">
                          <a:effectLst/>
                        </a:rPr>
                        <a:t> </a:t>
                      </a:r>
                      <a:r>
                        <a:rPr lang="en-US" sz="1600" dirty="0" err="1">
                          <a:effectLst/>
                        </a:rPr>
                        <a:t>untuk</a:t>
                      </a:r>
                      <a:r>
                        <a:rPr lang="en-US" sz="1600" dirty="0">
                          <a:effectLst/>
                        </a:rPr>
                        <a:t> </a:t>
                      </a:r>
                      <a:r>
                        <a:rPr lang="en-US" sz="1600" dirty="0" err="1">
                          <a:effectLst/>
                        </a:rPr>
                        <a:t>mengidentifikasi</a:t>
                      </a:r>
                      <a:r>
                        <a:rPr lang="en-US" sz="1600" dirty="0">
                          <a:effectLst/>
                        </a:rPr>
                        <a:t> </a:t>
                      </a:r>
                      <a:r>
                        <a:rPr lang="en-US" sz="1600" dirty="0" err="1">
                          <a:effectLst/>
                        </a:rPr>
                        <a:t>dalam</a:t>
                      </a:r>
                      <a:r>
                        <a:rPr lang="en-US" sz="1600" dirty="0">
                          <a:effectLst/>
                        </a:rPr>
                        <a:t> </a:t>
                      </a:r>
                      <a:r>
                        <a:rPr lang="en-US" sz="1600" dirty="0" err="1">
                          <a:effectLst/>
                        </a:rPr>
                        <a:t>ukuran</a:t>
                      </a:r>
                      <a:r>
                        <a:rPr lang="en-US" sz="1600" dirty="0">
                          <a:effectLst/>
                        </a:rPr>
                        <a:t> kernel yang </a:t>
                      </a:r>
                      <a:r>
                        <a:rPr lang="en-US" sz="1600" dirty="0" err="1">
                          <a:effectLst/>
                        </a:rPr>
                        <a:t>berbeda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id-ID" sz="1600">
                          <a:effectLst/>
                        </a:rPr>
                        <a:t>Simulasi </a:t>
                      </a:r>
                      <a:r>
                        <a:rPr lang="id-ID" sz="1600" smtClean="0">
                          <a:effectLst/>
                        </a:rPr>
                        <a:t>BrainWeb</a:t>
                      </a:r>
                      <a:r>
                        <a:rPr lang="en-US" sz="1600" smtClean="0">
                          <a:effectLst/>
                        </a:rPr>
                        <a:t> dan</a:t>
                      </a:r>
                      <a:r>
                        <a:rPr lang="en-US" sz="1600" baseline="0" smtClean="0">
                          <a:effectLst/>
                        </a:rPr>
                        <a:t> IBTD dataset</a:t>
                      </a:r>
                      <a:endParaRPr lang="en-US" sz="1600">
                        <a:effectLst/>
                      </a:endParaRPr>
                    </a:p>
                  </a:txBody>
                  <a:tcPr marL="29187" marR="29187" marT="0" marB="0" anchor="ctr"/>
                </a:tc>
                <a:tc>
                  <a:txBody>
                    <a:bodyPr/>
                    <a:lstStyle/>
                    <a:p>
                      <a:pPr marL="0" marR="0" algn="l">
                        <a:lnSpc>
                          <a:spcPct val="100000"/>
                        </a:lnSpc>
                        <a:spcBef>
                          <a:spcPts val="0"/>
                        </a:spcBef>
                        <a:spcAft>
                          <a:spcPts val="0"/>
                        </a:spcAft>
                      </a:pPr>
                      <a:r>
                        <a:rPr lang="id-ID" sz="1600">
                          <a:effectLst/>
                        </a:rPr>
                        <a:t>Sensitivitas</a:t>
                      </a:r>
                      <a:r>
                        <a:rPr lang="en-US" sz="1600">
                          <a:effectLst/>
                        </a:rPr>
                        <a:t> dan </a:t>
                      </a:r>
                      <a:r>
                        <a:rPr lang="id-ID" sz="1600" smtClean="0">
                          <a:effectLst/>
                        </a:rPr>
                        <a:t>Spesifisitas</a:t>
                      </a:r>
                      <a:r>
                        <a:rPr lang="en-US" sz="1600" baseline="0" smtClean="0">
                          <a:effectLst/>
                        </a:rPr>
                        <a:t> (TN dan TP)</a:t>
                      </a: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smtClean="0">
                          <a:effectLst/>
                        </a:rPr>
                        <a:t>True Negative </a:t>
                      </a:r>
                      <a:r>
                        <a:rPr lang="en-US" sz="1600">
                          <a:effectLst/>
                        </a:rPr>
                        <a:t>= 91%</a:t>
                      </a:r>
                    </a:p>
                    <a:p>
                      <a:pPr marL="0" marR="0" algn="l">
                        <a:lnSpc>
                          <a:spcPct val="100000"/>
                        </a:lnSpc>
                        <a:spcBef>
                          <a:spcPts val="0"/>
                        </a:spcBef>
                        <a:spcAft>
                          <a:spcPts val="0"/>
                        </a:spcAft>
                      </a:pPr>
                      <a:r>
                        <a:rPr lang="en-US" sz="1600" smtClean="0">
                          <a:effectLst/>
                        </a:rPr>
                        <a:t>True Positive= </a:t>
                      </a:r>
                      <a:r>
                        <a:rPr lang="en-US" sz="1600">
                          <a:effectLst/>
                        </a:rPr>
                        <a:t>93%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r>
              <a:tr h="1367927">
                <a:tc>
                  <a:txBody>
                    <a:bodyPr/>
                    <a:lstStyle/>
                    <a:p>
                      <a:pPr marL="0" marR="0" algn="ctr">
                        <a:lnSpc>
                          <a:spcPct val="100000"/>
                        </a:lnSpc>
                        <a:spcBef>
                          <a:spcPts val="0"/>
                        </a:spcBef>
                        <a:spcAft>
                          <a:spcPts val="0"/>
                        </a:spcAft>
                      </a:pPr>
                      <a:r>
                        <a:rPr lang="en-US" sz="1600">
                          <a:effectLst/>
                        </a:rPr>
                        <a:t>Kawulok et al. (2013)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dirty="0">
                          <a:effectLst/>
                        </a:rPr>
                        <a:t>Performa </a:t>
                      </a:r>
                      <a:r>
                        <a:rPr lang="en-US" sz="1600" dirty="0" err="1">
                          <a:effectLst/>
                        </a:rPr>
                        <a:t>dari</a:t>
                      </a:r>
                      <a:r>
                        <a:rPr lang="en-US" sz="1600" dirty="0">
                          <a:effectLst/>
                        </a:rPr>
                        <a:t> SPM </a:t>
                      </a:r>
                      <a:r>
                        <a:rPr lang="en-US" sz="1600" dirty="0" err="1" smtClean="0">
                          <a:effectLst/>
                        </a:rPr>
                        <a:t>secara</a:t>
                      </a:r>
                      <a:r>
                        <a:rPr lang="en-US" sz="1600" dirty="0" smtClean="0">
                          <a:effectLst/>
                        </a:rPr>
                        <a:t> </a:t>
                      </a:r>
                      <a:r>
                        <a:rPr lang="en-US" sz="1600" dirty="0" err="1">
                          <a:effectLst/>
                        </a:rPr>
                        <a:t>signifikan</a:t>
                      </a:r>
                      <a:r>
                        <a:rPr lang="en-US" sz="1600" dirty="0">
                          <a:effectLst/>
                        </a:rPr>
                        <a:t> </a:t>
                      </a:r>
                      <a:r>
                        <a:rPr lang="en-US" sz="1600" dirty="0" err="1">
                          <a:effectLst/>
                        </a:rPr>
                        <a:t>dapat</a:t>
                      </a:r>
                      <a:r>
                        <a:rPr lang="en-US" sz="1600" dirty="0">
                          <a:effectLst/>
                        </a:rPr>
                        <a:t> </a:t>
                      </a:r>
                      <a:r>
                        <a:rPr lang="en-US" sz="1600" dirty="0" err="1">
                          <a:effectLst/>
                        </a:rPr>
                        <a:t>mengalami</a:t>
                      </a:r>
                      <a:r>
                        <a:rPr lang="en-US" sz="1600" dirty="0">
                          <a:effectLst/>
                        </a:rPr>
                        <a:t> “</a:t>
                      </a:r>
                      <a:r>
                        <a:rPr lang="en-US" sz="1600" dirty="0" err="1">
                          <a:effectLst/>
                        </a:rPr>
                        <a:t>kebocoran</a:t>
                      </a:r>
                      <a:r>
                        <a:rPr lang="en-US" sz="1600" dirty="0">
                          <a:effectLst/>
                        </a:rPr>
                        <a:t>” </a:t>
                      </a:r>
                      <a:r>
                        <a:rPr lang="en-US" sz="1600" dirty="0" err="1">
                          <a:effectLst/>
                        </a:rPr>
                        <a:t>karena</a:t>
                      </a:r>
                      <a:r>
                        <a:rPr lang="en-US" sz="1600" dirty="0">
                          <a:effectLst/>
                        </a:rPr>
                        <a:t> </a:t>
                      </a:r>
                      <a:r>
                        <a:rPr lang="en-US" sz="1600" dirty="0" err="1">
                          <a:effectLst/>
                        </a:rPr>
                        <a:t>transisi</a:t>
                      </a:r>
                      <a:r>
                        <a:rPr lang="en-US" sz="1600" dirty="0">
                          <a:effectLst/>
                        </a:rPr>
                        <a:t> </a:t>
                      </a:r>
                      <a:r>
                        <a:rPr lang="en-US" sz="1600" dirty="0" err="1">
                          <a:effectLst/>
                        </a:rPr>
                        <a:t>halus</a:t>
                      </a:r>
                      <a:r>
                        <a:rPr lang="en-US" sz="1600" dirty="0">
                          <a:effectLst/>
                        </a:rPr>
                        <a:t> </a:t>
                      </a:r>
                      <a:r>
                        <a:rPr lang="en-US" sz="1600" dirty="0" err="1">
                          <a:effectLst/>
                        </a:rPr>
                        <a:t>antara</a:t>
                      </a:r>
                      <a:r>
                        <a:rPr lang="en-US" sz="1600" dirty="0">
                          <a:effectLst/>
                        </a:rPr>
                        <a:t> </a:t>
                      </a:r>
                      <a:r>
                        <a:rPr lang="en-US" sz="1600" dirty="0" err="1">
                          <a:effectLst/>
                        </a:rPr>
                        <a:t>kulit</a:t>
                      </a:r>
                      <a:r>
                        <a:rPr lang="en-US" sz="1600" dirty="0">
                          <a:effectLst/>
                        </a:rPr>
                        <a:t> </a:t>
                      </a:r>
                      <a:r>
                        <a:rPr lang="en-US" sz="1600" dirty="0" err="1">
                          <a:effectLst/>
                        </a:rPr>
                        <a:t>dan</a:t>
                      </a:r>
                      <a:r>
                        <a:rPr lang="en-US" sz="1600" dirty="0">
                          <a:effectLst/>
                        </a:rPr>
                        <a:t> </a:t>
                      </a:r>
                      <a:r>
                        <a:rPr lang="en-US" sz="1600" dirty="0" smtClean="0">
                          <a:effectLst/>
                        </a:rPr>
                        <a:t>non</a:t>
                      </a:r>
                      <a:r>
                        <a:rPr lang="en-US" sz="1600" baseline="0" dirty="0" smtClean="0">
                          <a:effectLst/>
                        </a:rPr>
                        <a:t>-</a:t>
                      </a:r>
                      <a:r>
                        <a:rPr lang="en-US" sz="1600" baseline="0" dirty="0" err="1" smtClean="0">
                          <a:effectLst/>
                        </a:rPr>
                        <a:t>kulit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en-US" sz="1600">
                          <a:effectLst/>
                        </a:rPr>
                        <a:t>IBTD dataset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Analisa spasial yang baik (δ</a:t>
                      </a:r>
                      <a:r>
                        <a:rPr lang="en-US" sz="1600" baseline="-25000">
                          <a:effectLst/>
                        </a:rPr>
                        <a:t>fp</a:t>
                      </a:r>
                      <a:r>
                        <a:rPr lang="en-US" sz="1600">
                          <a:effectLst/>
                        </a:rPr>
                        <a:t> + δ</a:t>
                      </a:r>
                      <a:r>
                        <a:rPr lang="en-US" sz="1600" baseline="-25000">
                          <a:effectLst/>
                        </a:rPr>
                        <a:t>fn</a:t>
                      </a:r>
                      <a:r>
                        <a:rPr lang="en-US" sz="1600">
                          <a:effectLst/>
                        </a:rPr>
                        <a: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r>
                        <a:rPr lang="en-US" sz="1600" kern="1200" smtClean="0">
                          <a:effectLst/>
                        </a:rPr>
                        <a:t>Detection Rate (DR) =94%</a:t>
                      </a:r>
                    </a:p>
                    <a:p>
                      <a:r>
                        <a:rPr lang="en-US" sz="1600" kern="1200" smtClean="0">
                          <a:effectLst/>
                        </a:rPr>
                        <a:t>false positive rate (FPR) = 34%</a:t>
                      </a:r>
                    </a:p>
                    <a:p>
                      <a:r>
                        <a:rPr lang="en-US" sz="1600" kern="1200" smtClean="0">
                          <a:effectLst/>
                        </a:rPr>
                        <a:t>false negative rate (FNR) = 6.13%</a:t>
                      </a:r>
                      <a:endParaRPr lang="en-US" sz="1600" kern="1200" smtClean="0">
                        <a:solidFill>
                          <a:schemeClr val="dk1"/>
                        </a:solidFill>
                        <a:effectLst/>
                        <a:latin typeface="+mn-lt"/>
                        <a:ea typeface="+mn-ea"/>
                        <a:cs typeface="+mn-cs"/>
                      </a:endParaRPr>
                    </a:p>
                  </a:txBody>
                  <a:tcPr marL="29187" marR="29187" marT="0" marB="0" anchor="ctr"/>
                </a:tc>
              </a:tr>
              <a:tr h="1742279">
                <a:tc>
                  <a:txBody>
                    <a:bodyPr/>
                    <a:lstStyle/>
                    <a:p>
                      <a:pPr marL="0" marR="0" algn="ctr">
                        <a:lnSpc>
                          <a:spcPct val="100000"/>
                        </a:lnSpc>
                        <a:spcBef>
                          <a:spcPts val="0"/>
                        </a:spcBef>
                        <a:spcAft>
                          <a:spcPts val="0"/>
                        </a:spcAft>
                      </a:pPr>
                      <a:r>
                        <a:rPr lang="en-US" sz="1600">
                          <a:effectLst/>
                        </a:rPr>
                        <a:t>Muryan (2014)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500"/>
                        </a:spcAft>
                      </a:pPr>
                      <a:r>
                        <a:rPr lang="en-US" sz="1600">
                          <a:effectLst/>
                        </a:rPr>
                        <a:t>SPM </a:t>
                      </a:r>
                      <a:r>
                        <a:rPr lang="en-US" sz="1600" smtClean="0">
                          <a:effectLst/>
                        </a:rPr>
                        <a:t>sulit </a:t>
                      </a:r>
                      <a:r>
                        <a:rPr lang="en-US" sz="1600">
                          <a:effectLst/>
                        </a:rPr>
                        <a:t>untuk mendeteksi informasi fitur tekstur </a:t>
                      </a:r>
                      <a:r>
                        <a:rPr lang="en-US" sz="1600" smtClean="0">
                          <a:effectLst/>
                        </a:rPr>
                        <a:t>pada </a:t>
                      </a:r>
                      <a:r>
                        <a:rPr lang="en-US" sz="1600">
                          <a:effectLst/>
                        </a:rPr>
                        <a:t>warna kulit dan kondisi </a:t>
                      </a:r>
                      <a:r>
                        <a:rPr lang="en-US" sz="1600" smtClean="0">
                          <a:effectLst/>
                        </a:rPr>
                        <a:t>pencahayaan</a:t>
                      </a:r>
                      <a:endParaRPr lang="en-US" sz="1600">
                        <a:effectLst/>
                      </a:endParaRPr>
                    </a:p>
                    <a:p>
                      <a:pPr marL="0" marR="0" algn="l">
                        <a:lnSpc>
                          <a:spcPct val="100000"/>
                        </a:lnSpc>
                        <a:spcBef>
                          <a:spcPts val="0"/>
                        </a:spcBef>
                        <a:spcAft>
                          <a:spcPts val="0"/>
                        </a:spcAft>
                      </a:pPr>
                      <a:r>
                        <a:rPr lang="en-US" sz="1600">
                          <a:effectLst/>
                        </a:rPr>
                        <a:t> </a:t>
                      </a:r>
                    </a:p>
                    <a:p>
                      <a:pPr marL="0" marR="0" algn="l">
                        <a:lnSpc>
                          <a:spcPct val="100000"/>
                        </a:lnSpc>
                        <a:spcBef>
                          <a:spcPts val="0"/>
                        </a:spcBef>
                        <a:spcAft>
                          <a:spcPts val="0"/>
                        </a:spcAft>
                      </a:pPr>
                      <a:r>
                        <a:rPr lang="en-US" sz="1600">
                          <a:effectLst/>
                        </a:rPr>
                        <a:t>Algoritma LDA </a:t>
                      </a:r>
                      <a:r>
                        <a:rPr lang="en-US" sz="1600" smtClean="0">
                          <a:effectLst/>
                        </a:rPr>
                        <a:t>sulit </a:t>
                      </a:r>
                      <a:r>
                        <a:rPr lang="en-US" sz="1600">
                          <a:effectLst/>
                        </a:rPr>
                        <a:t>mengekstrak pada kernel yang </a:t>
                      </a:r>
                      <a:r>
                        <a:rPr lang="en-US" sz="1600" smtClean="0">
                          <a:effectLst/>
                        </a:rPr>
                        <a:t>berbeda</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Deteksi Kulit:</a:t>
                      </a:r>
                    </a:p>
                    <a:p>
                      <a:pPr marL="0" marR="0" algn="l">
                        <a:lnSpc>
                          <a:spcPct val="100000"/>
                        </a:lnSpc>
                        <a:spcBef>
                          <a:spcPts val="0"/>
                        </a:spcBef>
                        <a:spcAft>
                          <a:spcPts val="0"/>
                        </a:spcAft>
                      </a:pPr>
                      <a:r>
                        <a:rPr lang="en-US" sz="1600">
                          <a:effectLst/>
                        </a:rPr>
                        <a:t>IBTD dataset</a:t>
                      </a:r>
                    </a:p>
                    <a:p>
                      <a:pPr marL="0" marR="0" algn="l">
                        <a:lnSpc>
                          <a:spcPct val="100000"/>
                        </a:lnSpc>
                        <a:spcBef>
                          <a:spcPts val="0"/>
                        </a:spcBef>
                        <a:spcAft>
                          <a:spcPts val="0"/>
                        </a:spcAft>
                      </a:pPr>
                      <a:r>
                        <a:rPr lang="en-US"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l">
                        <a:lnSpc>
                          <a:spcPct val="100000"/>
                        </a:lnSpc>
                        <a:spcBef>
                          <a:spcPts val="0"/>
                        </a:spcBef>
                        <a:spcAft>
                          <a:spcPts val="0"/>
                        </a:spcAft>
                      </a:pPr>
                      <a:r>
                        <a:rPr lang="en-US" sz="1600">
                          <a:effectLst/>
                        </a:rPr>
                        <a:t>Analisa spasial yang baik (δ</a:t>
                      </a:r>
                      <a:r>
                        <a:rPr lang="en-US" sz="1600" baseline="-25000">
                          <a:effectLst/>
                        </a:rPr>
                        <a:t>fp</a:t>
                      </a:r>
                      <a:r>
                        <a:rPr lang="en-US" sz="1600">
                          <a:effectLst/>
                        </a:rPr>
                        <a:t> + δ</a:t>
                      </a:r>
                      <a:r>
                        <a:rPr lang="en-US" sz="1600" baseline="-25000">
                          <a:effectLst/>
                        </a:rPr>
                        <a:t>fn</a:t>
                      </a:r>
                      <a:r>
                        <a:rPr lang="en-US" sz="1600">
                          <a:effectLst/>
                        </a:rPr>
                        <a: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c>
                  <a:txBody>
                    <a:bodyPr/>
                    <a:lstStyle/>
                    <a:p>
                      <a:pPr marL="0" marR="0" algn="ctr">
                        <a:lnSpc>
                          <a:spcPct val="100000"/>
                        </a:lnSpc>
                        <a:spcBef>
                          <a:spcPts val="0"/>
                        </a:spcBef>
                        <a:spcAft>
                          <a:spcPts val="0"/>
                        </a:spcAft>
                      </a:pP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29187" marR="29187" marT="0" marB="0" anchor="ctr"/>
                </a:tc>
              </a:tr>
            </a:tbl>
          </a:graphicData>
        </a:graphic>
      </p:graphicFrame>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77</a:t>
            </a:fld>
            <a:endParaRPr lang="en-US">
              <a:solidFill>
                <a:prstClr val="black">
                  <a:tint val="75000"/>
                </a:prstClr>
              </a:solidFill>
            </a:endParaRPr>
          </a:p>
        </p:txBody>
      </p:sp>
    </p:spTree>
    <p:extLst>
      <p:ext uri="{BB962C8B-B14F-4D97-AF65-F5344CB8AC3E}">
        <p14:creationId xmlns:p14="http://schemas.microsoft.com/office/powerpoint/2010/main" val="28963454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Contoh</a:t>
            </a:r>
            <a:r>
              <a:rPr lang="en-US" dirty="0"/>
              <a:t> State-of-the-Art Methods</a:t>
            </a:r>
            <a:endParaRPr lang="id-ID" dirty="0"/>
          </a:p>
        </p:txBody>
      </p:sp>
      <p:sp>
        <p:nvSpPr>
          <p:cNvPr id="3" name="Content Placeholder 2"/>
          <p:cNvSpPr>
            <a:spLocks noGrp="1"/>
          </p:cNvSpPr>
          <p:nvPr>
            <p:ph idx="1"/>
          </p:nvPr>
        </p:nvSpPr>
        <p:spPr/>
        <p:txBody>
          <a:bodyPr/>
          <a:lstStyle/>
          <a:p>
            <a:endParaRPr lang="id-ID"/>
          </a:p>
        </p:txBody>
      </p:sp>
      <p:pic>
        <p:nvPicPr>
          <p:cNvPr id="5" name="table"/>
          <p:cNvPicPr>
            <a:picLocks noChangeAspect="1"/>
          </p:cNvPicPr>
          <p:nvPr/>
        </p:nvPicPr>
        <p:blipFill>
          <a:blip r:embed="rId2"/>
          <a:stretch>
            <a:fillRect/>
          </a:stretch>
        </p:blipFill>
        <p:spPr>
          <a:xfrm>
            <a:off x="342899" y="1497206"/>
            <a:ext cx="8458202" cy="4572000"/>
          </a:xfrm>
          <a:prstGeom prst="rect">
            <a:avLst/>
          </a:prstGeom>
        </p:spPr>
      </p:pic>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78</a:t>
            </a:fld>
            <a:endParaRPr lang="en-US">
              <a:solidFill>
                <a:prstClr val="black">
                  <a:tint val="75000"/>
                </a:prstClr>
              </a:solidFill>
            </a:endParaRPr>
          </a:p>
        </p:txBody>
      </p:sp>
    </p:spTree>
    <p:extLst>
      <p:ext uri="{BB962C8B-B14F-4D97-AF65-F5344CB8AC3E}">
        <p14:creationId xmlns:p14="http://schemas.microsoft.com/office/powerpoint/2010/main" val="17955843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dirty="0"/>
          </a:p>
        </p:txBody>
      </p:sp>
      <p:grpSp>
        <p:nvGrpSpPr>
          <p:cNvPr id="5" name="Group 4"/>
          <p:cNvGrpSpPr/>
          <p:nvPr/>
        </p:nvGrpSpPr>
        <p:grpSpPr>
          <a:xfrm>
            <a:off x="377370" y="1099458"/>
            <a:ext cx="8458200" cy="4386942"/>
            <a:chOff x="377370" y="841830"/>
            <a:chExt cx="8458200" cy="4386942"/>
          </a:xfrm>
        </p:grpSpPr>
        <p:sp>
          <p:nvSpPr>
            <p:cNvPr id="7" name="Flowchart: Alternate Process 6"/>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Learning Scheme</a:t>
              </a: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8" name="Flowchart: Multidocument 7"/>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PAN PC 2009 </a:t>
              </a:r>
              <a:r>
                <a:rPr lang="en-US" sz="1200" dirty="0" err="1" smtClean="0">
                  <a:solidFill>
                    <a:schemeClr val="tx1"/>
                  </a:solidFill>
                </a:rPr>
                <a:t>dataset</a:t>
              </a:r>
              <a:r>
                <a:rPr lang="en-US" sz="1200" dirty="0" err="1" smtClean="0"/>
                <a:t>t</a:t>
              </a:r>
              <a:endParaRPr lang="en-US" sz="1200" dirty="0"/>
            </a:p>
          </p:txBody>
        </p:sp>
        <p:sp>
          <p:nvSpPr>
            <p:cNvPr id="9" name="Flowchart: Card 8"/>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schemeClr val="tx1"/>
                  </a:solidFill>
                </a:rPr>
                <a:t>Training Data</a:t>
              </a:r>
              <a:endParaRPr lang="en-US" sz="1100" dirty="0">
                <a:solidFill>
                  <a:schemeClr val="tx1"/>
                </a:solidFill>
              </a:endParaRPr>
            </a:p>
          </p:txBody>
        </p:sp>
        <p:sp>
          <p:nvSpPr>
            <p:cNvPr id="10" name="Flowchart: Card 9"/>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schemeClr val="tx1"/>
                  </a:solidFill>
                </a:rPr>
                <a:t>Testing Data</a:t>
              </a:r>
              <a:endParaRPr lang="en-US" sz="1100" dirty="0">
                <a:solidFill>
                  <a:schemeClr val="tx1"/>
                </a:solidFill>
              </a:endParaRPr>
            </a:p>
          </p:txBody>
        </p:sp>
        <p:grpSp>
          <p:nvGrpSpPr>
            <p:cNvPr id="11" name="Group 10"/>
            <p:cNvGrpSpPr/>
            <p:nvPr/>
          </p:nvGrpSpPr>
          <p:grpSpPr>
            <a:xfrm>
              <a:off x="2968170" y="1179282"/>
              <a:ext cx="1447800" cy="1066800"/>
              <a:chOff x="3657600" y="1066800"/>
              <a:chExt cx="1447800" cy="1066800"/>
            </a:xfrm>
          </p:grpSpPr>
          <p:sp>
            <p:nvSpPr>
              <p:cNvPr id="41" name="Rectangle 40"/>
              <p:cNvSpPr/>
              <p:nvPr/>
            </p:nvSpPr>
            <p:spPr>
              <a:xfrm>
                <a:off x="3657600" y="1066800"/>
                <a:ext cx="1447800" cy="1066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Data Pre-processors</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42" name="Flowchart: Summing Junction 41"/>
              <p:cNvSpPr/>
              <p:nvPr/>
            </p:nvSpPr>
            <p:spPr>
              <a:xfrm>
                <a:off x="4191000" y="14478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TextBox 14"/>
              <p:cNvSpPr txBox="1"/>
              <p:nvPr/>
            </p:nvSpPr>
            <p:spPr>
              <a:xfrm>
                <a:off x="3733800" y="1752600"/>
                <a:ext cx="1301190"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10 pre-processors</a:t>
                </a:r>
                <a:endParaRPr lang="en-US" sz="1200" dirty="0"/>
              </a:p>
            </p:txBody>
          </p:sp>
        </p:grpSp>
        <p:grpSp>
          <p:nvGrpSpPr>
            <p:cNvPr id="12" name="Group 11"/>
            <p:cNvGrpSpPr/>
            <p:nvPr/>
          </p:nvGrpSpPr>
          <p:grpSpPr>
            <a:xfrm>
              <a:off x="4644570" y="1179282"/>
              <a:ext cx="1447800" cy="1066800"/>
              <a:chOff x="4572000" y="990600"/>
              <a:chExt cx="1447800" cy="1066800"/>
            </a:xfrm>
            <a:solidFill>
              <a:schemeClr val="bg1">
                <a:lumMod val="85000"/>
              </a:schemeClr>
            </a:solidFill>
          </p:grpSpPr>
          <p:sp>
            <p:nvSpPr>
              <p:cNvPr id="38" name="Rectangle 37"/>
              <p:cNvSpPr/>
              <p:nvPr/>
            </p:nvSpPr>
            <p:spPr>
              <a:xfrm>
                <a:off x="4572000" y="990600"/>
                <a:ext cx="1447800" cy="1066800"/>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Learning Algorithm</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39" name="Flowchart: Summing Junction 38"/>
              <p:cNvSpPr/>
              <p:nvPr/>
            </p:nvSpPr>
            <p:spPr>
              <a:xfrm>
                <a:off x="5105400" y="13716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19"/>
              <p:cNvSpPr txBox="1"/>
              <p:nvPr/>
            </p:nvSpPr>
            <p:spPr>
              <a:xfrm>
                <a:off x="5076372" y="1676400"/>
                <a:ext cx="383438"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NN</a:t>
                </a:r>
                <a:endParaRPr lang="en-US" sz="1200" dirty="0"/>
              </a:p>
            </p:txBody>
          </p:sp>
        </p:grpSp>
        <p:grpSp>
          <p:nvGrpSpPr>
            <p:cNvPr id="13" name="Group 12"/>
            <p:cNvGrpSpPr/>
            <p:nvPr/>
          </p:nvGrpSpPr>
          <p:grpSpPr>
            <a:xfrm>
              <a:off x="6320970" y="1179282"/>
              <a:ext cx="1752600" cy="1066800"/>
              <a:chOff x="6320970" y="1179282"/>
              <a:chExt cx="1752600" cy="1066800"/>
            </a:xfrm>
          </p:grpSpPr>
          <p:sp>
            <p:nvSpPr>
              <p:cNvPr id="35" name="Rectangle 34"/>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Parameter Optimizer</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36" name="Flowchart: Summing Junction 35"/>
              <p:cNvSpPr/>
              <p:nvPr/>
            </p:nvSpPr>
            <p:spPr>
              <a:xfrm>
                <a:off x="6966665" y="156028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TextBox 23"/>
              <p:cNvSpPr txBox="1"/>
              <p:nvPr/>
            </p:nvSpPr>
            <p:spPr>
              <a:xfrm>
                <a:off x="6895133" y="1865082"/>
                <a:ext cx="51078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t>NEAT</a:t>
                </a:r>
                <a:endParaRPr lang="en-US" sz="1200" dirty="0"/>
              </a:p>
            </p:txBody>
          </p:sp>
        </p:grpSp>
        <p:sp>
          <p:nvSpPr>
            <p:cNvPr id="14" name="Rectangle 13"/>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schemeClr val="tx1"/>
                  </a:solidFill>
                </a:rPr>
                <a:t>Data </a:t>
              </a:r>
            </a:p>
            <a:p>
              <a:pPr algn="ctr"/>
              <a:r>
                <a:rPr lang="en-US" sz="1100" dirty="0" smtClean="0">
                  <a:solidFill>
                    <a:schemeClr val="tx1"/>
                  </a:solidFill>
                </a:rPr>
                <a:t>Pre-processing</a:t>
              </a:r>
              <a:endParaRPr lang="en-US" sz="1100" dirty="0">
                <a:solidFill>
                  <a:schemeClr val="tx1"/>
                </a:solidFill>
              </a:endParaRPr>
            </a:p>
          </p:txBody>
        </p:sp>
        <p:sp>
          <p:nvSpPr>
            <p:cNvPr id="15" name="Rectangle 14"/>
            <p:cNvSpPr/>
            <p:nvPr/>
          </p:nvSpPr>
          <p:spPr>
            <a:xfrm>
              <a:off x="5254170" y="3552372"/>
              <a:ext cx="8382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Learning</a:t>
              </a:r>
              <a:endParaRPr lang="en-US" sz="1200" dirty="0">
                <a:solidFill>
                  <a:schemeClr val="tx1"/>
                </a:solidFill>
              </a:endParaRPr>
            </a:p>
          </p:txBody>
        </p:sp>
        <p:sp>
          <p:nvSpPr>
            <p:cNvPr id="16" name="Hexagon 15"/>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model</a:t>
              </a:r>
              <a:endParaRPr lang="en-US" sz="1200" dirty="0">
                <a:solidFill>
                  <a:schemeClr val="tx1"/>
                </a:solidFill>
              </a:endParaRPr>
            </a:p>
          </p:txBody>
        </p:sp>
        <p:sp>
          <p:nvSpPr>
            <p:cNvPr id="17" name="Rectangle 16"/>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Testing and Validation</a:t>
              </a:r>
              <a:endParaRPr lang="en-US" sz="1200" dirty="0">
                <a:solidFill>
                  <a:schemeClr val="tx1"/>
                </a:solidFill>
              </a:endParaRPr>
            </a:p>
          </p:txBody>
        </p:sp>
        <p:sp>
          <p:nvSpPr>
            <p:cNvPr id="18" name="Rectangle 17"/>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schemeClr val="tx1"/>
                  </a:solidFill>
                </a:rPr>
                <a:t>Performance Result</a:t>
              </a:r>
              <a:endParaRPr lang="en-US" sz="1200" dirty="0">
                <a:solidFill>
                  <a:schemeClr val="tx1"/>
                </a:solidFill>
              </a:endParaRPr>
            </a:p>
          </p:txBody>
        </p:sp>
        <p:sp>
          <p:nvSpPr>
            <p:cNvPr id="19" name="Flowchart: Card 18"/>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schemeClr val="tx1"/>
                  </a:solidFill>
                </a:rPr>
                <a:t>Processed Training Data</a:t>
              </a:r>
              <a:endParaRPr lang="en-US" sz="1100" dirty="0">
                <a:solidFill>
                  <a:schemeClr val="tx1"/>
                </a:solidFill>
              </a:endParaRPr>
            </a:p>
          </p:txBody>
        </p:sp>
        <p:sp>
          <p:nvSpPr>
            <p:cNvPr id="20" name="Flowchart: Card 19"/>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schemeClr val="tx1"/>
                  </a:solidFill>
                </a:rPr>
                <a:t>Processed Testing Data</a:t>
              </a:r>
              <a:endParaRPr lang="en-US" sz="1100" dirty="0">
                <a:solidFill>
                  <a:schemeClr val="tx1"/>
                </a:solidFill>
              </a:endParaRPr>
            </a:p>
          </p:txBody>
        </p:sp>
        <p:cxnSp>
          <p:nvCxnSpPr>
            <p:cNvPr id="21" name="Shape 35"/>
            <p:cNvCxnSpPr>
              <a:stCxn id="8" idx="0"/>
              <a:endCxn id="9"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hape 46"/>
            <p:cNvCxnSpPr>
              <a:stCxn id="8"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hape 53"/>
            <p:cNvCxnSpPr>
              <a:stCxn id="9" idx="3"/>
              <a:endCxn id="14"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55"/>
            <p:cNvCxnSpPr>
              <a:stCxn id="10" idx="3"/>
              <a:endCxn id="14"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4" idx="3"/>
              <a:endCxn id="19"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4" idx="3"/>
              <a:endCxn id="20"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hape 64"/>
            <p:cNvCxnSpPr>
              <a:stCxn id="19" idx="3"/>
              <a:endCxn id="15" idx="1"/>
            </p:cNvCxnSpPr>
            <p:nvPr/>
          </p:nvCxnSpPr>
          <p:spPr>
            <a:xfrm>
              <a:off x="5025570" y="3171372"/>
              <a:ext cx="228600" cy="762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5" idx="3"/>
              <a:endCxn id="16" idx="3"/>
            </p:cNvCxnSpPr>
            <p:nvPr/>
          </p:nvCxnSpPr>
          <p:spPr>
            <a:xfrm flipV="1">
              <a:off x="6092370" y="3133272"/>
              <a:ext cx="228600" cy="8001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hape 68"/>
            <p:cNvCxnSpPr>
              <a:stCxn id="16" idx="0"/>
              <a:endCxn id="17"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70"/>
            <p:cNvCxnSpPr>
              <a:stCxn id="17" idx="3"/>
              <a:endCxn id="18"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0" idx="3"/>
              <a:endCxn id="17"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43" idx="2"/>
            </p:cNvCxnSpPr>
            <p:nvPr/>
          </p:nvCxnSpPr>
          <p:spPr>
            <a:xfrm rot="5400000">
              <a:off x="2969323" y="2750529"/>
              <a:ext cx="1334091" cy="1171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hape 81"/>
            <p:cNvCxnSpPr/>
            <p:nvPr/>
          </p:nvCxnSpPr>
          <p:spPr>
            <a:xfrm rot="5400000">
              <a:off x="5744851" y="2071091"/>
              <a:ext cx="1410291" cy="1629654"/>
            </a:xfrm>
            <a:prstGeom prst="bentConnector3">
              <a:avLst>
                <a:gd name="adj1" fmla="val 31475"/>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8" idx="2"/>
            </p:cNvCxnSpPr>
            <p:nvPr/>
          </p:nvCxnSpPr>
          <p:spPr>
            <a:xfrm rot="16200000" flipH="1">
              <a:off x="4734375" y="2880177"/>
              <a:ext cx="130629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6" name="table"/>
          <p:cNvPicPr>
            <a:picLocks noChangeAspect="1"/>
          </p:cNvPicPr>
          <p:nvPr/>
        </p:nvPicPr>
        <p:blipFill>
          <a:blip r:embed="rId2"/>
          <a:stretch>
            <a:fillRect/>
          </a:stretch>
        </p:blipFill>
        <p:spPr>
          <a:xfrm>
            <a:off x="1" y="5604690"/>
            <a:ext cx="9143998" cy="1249680"/>
          </a:xfrm>
          <a:prstGeom prst="rect">
            <a:avLst/>
          </a:prstGeom>
        </p:spPr>
      </p:pic>
      <p:sp>
        <p:nvSpPr>
          <p:cNvPr id="2" name="Title 1"/>
          <p:cNvSpPr>
            <a:spLocks noGrp="1"/>
          </p:cNvSpPr>
          <p:nvPr>
            <p:ph type="title"/>
          </p:nvPr>
        </p:nvSpPr>
        <p:spPr/>
        <p:txBody>
          <a:bodyPr/>
          <a:lstStyle/>
          <a:p>
            <a:r>
              <a:rPr lang="en-US" dirty="0">
                <a:ea typeface="Times New Roman"/>
                <a:cs typeface="Times New Roman"/>
              </a:rPr>
              <a:t>Curran’s Model </a:t>
            </a:r>
            <a:r>
              <a:rPr lang="en-US" sz="2400" dirty="0">
                <a:ea typeface="Times New Roman"/>
                <a:cs typeface="Times New Roman"/>
              </a:rPr>
              <a:t>(Curran, 2010)</a:t>
            </a:r>
            <a:endParaRPr lang="id-ID"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79</a:t>
            </a:fld>
            <a:endParaRPr lang="en-US">
              <a:solidFill>
                <a:prstClr val="black">
                  <a:tint val="75000"/>
                </a:prstClr>
              </a:solidFill>
            </a:endParaRPr>
          </a:p>
        </p:txBody>
      </p:sp>
    </p:spTree>
    <p:extLst>
      <p:ext uri="{BB962C8B-B14F-4D97-AF65-F5344CB8AC3E}">
        <p14:creationId xmlns:p14="http://schemas.microsoft.com/office/powerpoint/2010/main" val="38131699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Tujuan</a:t>
            </a:r>
            <a:r>
              <a:rPr lang="en-US" dirty="0" smtClean="0"/>
              <a:t> </a:t>
            </a:r>
            <a:r>
              <a:rPr lang="en-US" dirty="0" err="1" smtClean="0"/>
              <a:t>Menerbitkan</a:t>
            </a:r>
            <a:r>
              <a:rPr lang="en-US" dirty="0" smtClean="0"/>
              <a:t> </a:t>
            </a:r>
            <a:r>
              <a:rPr lang="en-US" dirty="0" err="1" smtClean="0"/>
              <a:t>Jurnal</a:t>
            </a:r>
            <a:r>
              <a:rPr lang="en-US" dirty="0" smtClean="0"/>
              <a:t> </a:t>
            </a:r>
            <a:r>
              <a:rPr lang="en-US" dirty="0" err="1" smtClean="0"/>
              <a:t>Berkala</a:t>
            </a:r>
            <a:endParaRPr lang="en-US" dirty="0"/>
          </a:p>
        </p:txBody>
      </p:sp>
      <p:sp>
        <p:nvSpPr>
          <p:cNvPr id="3" name="Content Placeholder 2"/>
          <p:cNvSpPr>
            <a:spLocks noGrp="1"/>
          </p:cNvSpPr>
          <p:nvPr>
            <p:ph idx="1"/>
          </p:nvPr>
        </p:nvSpPr>
        <p:spPr/>
        <p:txBody>
          <a:bodyPr/>
          <a:lstStyle/>
          <a:p>
            <a:r>
              <a:rPr lang="en-US" dirty="0" err="1"/>
              <a:t>Meregistrasi</a:t>
            </a:r>
            <a:r>
              <a:rPr lang="en-US" dirty="0"/>
              <a:t> </a:t>
            </a:r>
            <a:r>
              <a:rPr lang="en-US" dirty="0" err="1"/>
              <a:t>kegiatan</a:t>
            </a:r>
            <a:r>
              <a:rPr lang="en-US" dirty="0"/>
              <a:t> </a:t>
            </a:r>
            <a:r>
              <a:rPr lang="en-US" dirty="0" err="1"/>
              <a:t>kecendekiaan</a:t>
            </a:r>
            <a:endParaRPr lang="en-US" dirty="0"/>
          </a:p>
          <a:p>
            <a:r>
              <a:rPr lang="en-US" dirty="0" err="1"/>
              <a:t>Menyertifikasi</a:t>
            </a:r>
            <a:r>
              <a:rPr lang="en-US" dirty="0"/>
              <a:t> </a:t>
            </a:r>
            <a:r>
              <a:rPr lang="en-US" dirty="0" err="1"/>
              <a:t>hasil</a:t>
            </a:r>
            <a:r>
              <a:rPr lang="en-US" dirty="0"/>
              <a:t> </a:t>
            </a:r>
            <a:r>
              <a:rPr lang="en-US" dirty="0" err="1"/>
              <a:t>kegiatan</a:t>
            </a:r>
            <a:r>
              <a:rPr lang="en-US" dirty="0"/>
              <a:t> yang </a:t>
            </a:r>
            <a:r>
              <a:rPr lang="en-US" dirty="0" err="1"/>
              <a:t>memenuhi</a:t>
            </a:r>
            <a:r>
              <a:rPr lang="en-US" dirty="0"/>
              <a:t> </a:t>
            </a:r>
            <a:r>
              <a:rPr lang="en-US" dirty="0" err="1"/>
              <a:t>persyaratan</a:t>
            </a:r>
            <a:r>
              <a:rPr lang="en-US" dirty="0"/>
              <a:t> </a:t>
            </a:r>
            <a:r>
              <a:rPr lang="en-US" dirty="0" err="1"/>
              <a:t>ilmiah</a:t>
            </a:r>
            <a:endParaRPr lang="en-US" dirty="0"/>
          </a:p>
          <a:p>
            <a:r>
              <a:rPr lang="en-US" dirty="0" err="1">
                <a:solidFill>
                  <a:srgbClr val="C00000"/>
                </a:solidFill>
              </a:rPr>
              <a:t>Mendiseminasikannya</a:t>
            </a:r>
            <a:r>
              <a:rPr lang="en-US" dirty="0">
                <a:solidFill>
                  <a:srgbClr val="C00000"/>
                </a:solidFill>
              </a:rPr>
              <a:t> </a:t>
            </a:r>
            <a:r>
              <a:rPr lang="en-US" dirty="0" err="1"/>
              <a:t>secara</a:t>
            </a:r>
            <a:r>
              <a:rPr lang="en-US" dirty="0"/>
              <a:t> </a:t>
            </a:r>
            <a:r>
              <a:rPr lang="en-US" dirty="0" err="1"/>
              <a:t>meluas</a:t>
            </a:r>
            <a:r>
              <a:rPr lang="en-US" dirty="0"/>
              <a:t> </a:t>
            </a:r>
            <a:r>
              <a:rPr lang="en-US" dirty="0" err="1"/>
              <a:t>kepada</a:t>
            </a:r>
            <a:r>
              <a:rPr lang="en-US" dirty="0"/>
              <a:t> </a:t>
            </a:r>
            <a:r>
              <a:rPr lang="en-US" dirty="0" err="1"/>
              <a:t>khalayak</a:t>
            </a:r>
            <a:r>
              <a:rPr lang="en-US" dirty="0"/>
              <a:t> </a:t>
            </a:r>
            <a:r>
              <a:rPr lang="en-US" dirty="0" err="1"/>
              <a:t>ramai</a:t>
            </a:r>
            <a:endParaRPr lang="en-US" dirty="0"/>
          </a:p>
          <a:p>
            <a:r>
              <a:rPr lang="en-US" dirty="0" err="1">
                <a:solidFill>
                  <a:srgbClr val="C00000"/>
                </a:solidFill>
              </a:rPr>
              <a:t>Mengarsipkan</a:t>
            </a:r>
            <a:r>
              <a:rPr lang="en-US" dirty="0">
                <a:solidFill>
                  <a:srgbClr val="C00000"/>
                </a:solidFill>
              </a:rPr>
              <a:t> </a:t>
            </a:r>
            <a:r>
              <a:rPr lang="en-US" dirty="0" err="1">
                <a:solidFill>
                  <a:srgbClr val="C00000"/>
                </a:solidFill>
              </a:rPr>
              <a:t>semua</a:t>
            </a:r>
            <a:r>
              <a:rPr lang="en-US" dirty="0">
                <a:solidFill>
                  <a:srgbClr val="C00000"/>
                </a:solidFill>
              </a:rPr>
              <a:t> </a:t>
            </a:r>
            <a:r>
              <a:rPr lang="en-US" dirty="0" err="1">
                <a:solidFill>
                  <a:srgbClr val="C00000"/>
                </a:solidFill>
              </a:rPr>
              <a:t>temuan</a:t>
            </a:r>
            <a:r>
              <a:rPr lang="en-US" dirty="0">
                <a:solidFill>
                  <a:srgbClr val="C00000"/>
                </a:solidFill>
              </a:rPr>
              <a:t> </a:t>
            </a:r>
            <a:r>
              <a:rPr lang="en-US" dirty="0" err="1"/>
              <a:t>hasil</a:t>
            </a:r>
            <a:r>
              <a:rPr lang="en-US" dirty="0"/>
              <a:t> </a:t>
            </a:r>
            <a:r>
              <a:rPr lang="en-US" dirty="0" err="1"/>
              <a:t>kegiatan</a:t>
            </a:r>
            <a:r>
              <a:rPr lang="en-US" dirty="0"/>
              <a:t> </a:t>
            </a:r>
            <a:r>
              <a:rPr lang="en-US" dirty="0" err="1"/>
              <a:t>kecendekiaan</a:t>
            </a:r>
            <a:r>
              <a:rPr lang="en-US" dirty="0"/>
              <a:t> </a:t>
            </a:r>
            <a:r>
              <a:rPr lang="en-US" dirty="0" err="1"/>
              <a:t>ilmuwan</a:t>
            </a:r>
            <a:r>
              <a:rPr lang="en-US" dirty="0"/>
              <a:t> </a:t>
            </a:r>
            <a:r>
              <a:rPr lang="en-US" dirty="0" err="1"/>
              <a:t>dan</a:t>
            </a:r>
            <a:r>
              <a:rPr lang="en-US" dirty="0"/>
              <a:t> </a:t>
            </a:r>
            <a:r>
              <a:rPr lang="en-US" dirty="0" err="1"/>
              <a:t>pandit</a:t>
            </a:r>
            <a:r>
              <a:rPr lang="en-US" dirty="0"/>
              <a:t> yang </a:t>
            </a:r>
            <a:r>
              <a:rPr lang="en-US" dirty="0" err="1"/>
              <a:t>dimuatnya</a:t>
            </a:r>
            <a:endParaRPr lang="en-US" dirty="0"/>
          </a:p>
          <a:p>
            <a:endParaRPr lang="en-US" dirty="0" smtClean="0"/>
          </a:p>
          <a:p>
            <a:pPr marL="0" indent="0" algn="r">
              <a:buNone/>
            </a:pPr>
            <a:r>
              <a:rPr lang="en-US" sz="2400" i="1" dirty="0"/>
              <a:t>(</a:t>
            </a:r>
            <a:r>
              <a:rPr lang="en-US" sz="2400" i="1" dirty="0" err="1"/>
              <a:t>Permendiknas</a:t>
            </a:r>
            <a:r>
              <a:rPr lang="en-US" sz="2400" i="1" dirty="0"/>
              <a:t> no 22/2011 </a:t>
            </a:r>
            <a:r>
              <a:rPr lang="en-US" sz="2400" i="1" dirty="0" err="1"/>
              <a:t>tentang</a:t>
            </a:r>
            <a:r>
              <a:rPr lang="en-US" sz="2400" i="1" dirty="0"/>
              <a:t> </a:t>
            </a:r>
            <a:r>
              <a:rPr lang="en-US" sz="2400" i="1" dirty="0" err="1"/>
              <a:t>terbitan</a:t>
            </a:r>
            <a:r>
              <a:rPr lang="en-US" sz="2400" i="1" dirty="0"/>
              <a:t> </a:t>
            </a:r>
            <a:r>
              <a:rPr lang="en-US" sz="2400" i="1" dirty="0" err="1"/>
              <a:t>berkala</a:t>
            </a:r>
            <a:r>
              <a:rPr lang="en-US" sz="2400" i="1" dirty="0"/>
              <a:t>)</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6471805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Times New Roman"/>
                <a:cs typeface="Times New Roman"/>
              </a:rPr>
              <a:t>Stein </a:t>
            </a:r>
            <a:r>
              <a:rPr lang="en-US" i="1" dirty="0">
                <a:ea typeface="Times New Roman"/>
                <a:cs typeface="Times New Roman"/>
              </a:rPr>
              <a:t>et al</a:t>
            </a:r>
            <a:r>
              <a:rPr lang="en-US" dirty="0">
                <a:ea typeface="Times New Roman"/>
                <a:cs typeface="Times New Roman"/>
              </a:rPr>
              <a:t>.’s Model </a:t>
            </a:r>
            <a:r>
              <a:rPr lang="en-US" sz="2400" dirty="0">
                <a:ea typeface="Times New Roman"/>
                <a:cs typeface="Times New Roman"/>
              </a:rPr>
              <a:t>(Stein et al., 2011)</a:t>
            </a:r>
            <a:endParaRPr lang="id-ID" dirty="0"/>
          </a:p>
        </p:txBody>
      </p:sp>
      <p:sp>
        <p:nvSpPr>
          <p:cNvPr id="3" name="Content Placeholder 2"/>
          <p:cNvSpPr>
            <a:spLocks noGrp="1"/>
          </p:cNvSpPr>
          <p:nvPr>
            <p:ph idx="1"/>
          </p:nvPr>
        </p:nvSpPr>
        <p:spPr/>
        <p:txBody>
          <a:bodyPr/>
          <a:lstStyle/>
          <a:p>
            <a:endParaRPr lang="id-ID"/>
          </a:p>
        </p:txBody>
      </p:sp>
      <p:grpSp>
        <p:nvGrpSpPr>
          <p:cNvPr id="5" name="Group 4"/>
          <p:cNvGrpSpPr/>
          <p:nvPr/>
        </p:nvGrpSpPr>
        <p:grpSpPr>
          <a:xfrm>
            <a:off x="377370" y="1143000"/>
            <a:ext cx="8458200" cy="4386942"/>
            <a:chOff x="377370" y="841830"/>
            <a:chExt cx="8458200" cy="4386942"/>
          </a:xfrm>
        </p:grpSpPr>
        <p:sp>
          <p:nvSpPr>
            <p:cNvPr id="6" name="Rounded Rectangle 5"/>
            <p:cNvSpPr/>
            <p:nvPr/>
          </p:nvSpPr>
          <p:spPr>
            <a:xfrm>
              <a:off x="5334000" y="3352800"/>
              <a:ext cx="838200" cy="12192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solidFill>
                  <a:schemeClr val="tx1"/>
                </a:solidFill>
              </a:endParaRPr>
            </a:p>
            <a:p>
              <a:pPr algn="ctr"/>
              <a:endParaRPr lang="en-US" sz="1100" dirty="0">
                <a:solidFill>
                  <a:schemeClr val="tx1"/>
                </a:solidFill>
              </a:endParaRPr>
            </a:p>
            <a:p>
              <a:pPr algn="ctr"/>
              <a:endParaRPr lang="en-US" sz="1100" dirty="0" smtClean="0">
                <a:solidFill>
                  <a:schemeClr val="tx1"/>
                </a:solidFill>
              </a:endParaRPr>
            </a:p>
            <a:p>
              <a:pPr algn="ctr"/>
              <a:endParaRPr lang="en-US" sz="1100" dirty="0">
                <a:solidFill>
                  <a:schemeClr val="tx1"/>
                </a:solidFill>
              </a:endParaRPr>
            </a:p>
            <a:p>
              <a:pPr algn="ctr"/>
              <a:endParaRPr lang="en-US" sz="1100" dirty="0" smtClean="0">
                <a:solidFill>
                  <a:schemeClr val="tx1"/>
                </a:solidFill>
              </a:endParaRPr>
            </a:p>
            <a:p>
              <a:pPr algn="ctr"/>
              <a:r>
                <a:rPr lang="en-US" sz="1100" dirty="0" smtClean="0">
                  <a:solidFill>
                    <a:schemeClr val="tx1"/>
                  </a:solidFill>
                </a:rPr>
                <a:t>Meta Learning</a:t>
              </a:r>
              <a:endParaRPr lang="en-US" sz="1100" dirty="0">
                <a:solidFill>
                  <a:schemeClr val="tx1"/>
                </a:solidFill>
              </a:endParaRPr>
            </a:p>
          </p:txBody>
        </p:sp>
        <p:sp>
          <p:nvSpPr>
            <p:cNvPr id="7" name="Flowchart: Alternate Process 6"/>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Learning Scheme</a:t>
              </a: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8" name="Flowchart: Multidocument 7"/>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PAN PC 2009 </a:t>
              </a:r>
              <a:r>
                <a:rPr lang="en-US" sz="1200" dirty="0" err="1" smtClean="0">
                  <a:solidFill>
                    <a:schemeClr val="tx1"/>
                  </a:solidFill>
                </a:rPr>
                <a:t>dataset</a:t>
              </a:r>
              <a:r>
                <a:rPr lang="en-US" sz="1200" dirty="0" err="1" smtClean="0"/>
                <a:t>t</a:t>
              </a:r>
              <a:endParaRPr lang="en-US" sz="1200" dirty="0"/>
            </a:p>
          </p:txBody>
        </p:sp>
        <p:sp>
          <p:nvSpPr>
            <p:cNvPr id="9" name="Flowchart: Card 8"/>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Training Data</a:t>
              </a:r>
              <a:endParaRPr lang="en-US" sz="1100" dirty="0">
                <a:solidFill>
                  <a:schemeClr val="tx1"/>
                </a:solidFill>
              </a:endParaRPr>
            </a:p>
          </p:txBody>
        </p:sp>
        <p:sp>
          <p:nvSpPr>
            <p:cNvPr id="10" name="Flowchart: Card 9"/>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Testing Data</a:t>
              </a:r>
              <a:endParaRPr lang="en-US" sz="1100" dirty="0">
                <a:solidFill>
                  <a:schemeClr val="tx1"/>
                </a:solidFill>
              </a:endParaRPr>
            </a:p>
          </p:txBody>
        </p:sp>
        <p:grpSp>
          <p:nvGrpSpPr>
            <p:cNvPr id="11" name="Group 15"/>
            <p:cNvGrpSpPr/>
            <p:nvPr/>
          </p:nvGrpSpPr>
          <p:grpSpPr>
            <a:xfrm>
              <a:off x="2968170" y="1179282"/>
              <a:ext cx="1447800" cy="1066800"/>
              <a:chOff x="3657600" y="1066800"/>
              <a:chExt cx="1447800" cy="1066800"/>
            </a:xfrm>
          </p:grpSpPr>
          <p:sp>
            <p:nvSpPr>
              <p:cNvPr id="41" name="Rectangle 40"/>
              <p:cNvSpPr/>
              <p:nvPr/>
            </p:nvSpPr>
            <p:spPr>
              <a:xfrm>
                <a:off x="3657600" y="1066800"/>
                <a:ext cx="1447800" cy="10668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Pre-processors</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42" name="Flowchart: Summing Junction 41"/>
              <p:cNvSpPr/>
              <p:nvPr/>
            </p:nvSpPr>
            <p:spPr>
              <a:xfrm>
                <a:off x="4191000" y="14478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733800" y="1752600"/>
                <a:ext cx="1301190" cy="276999"/>
              </a:xfrm>
              <a:prstGeom prst="rect">
                <a:avLst/>
              </a:prstGeom>
              <a:noFill/>
            </p:spPr>
            <p:txBody>
              <a:bodyPr wrap="none" rtlCol="0">
                <a:spAutoFit/>
              </a:bodyPr>
              <a:lstStyle/>
              <a:p>
                <a:r>
                  <a:rPr lang="en-US" sz="1200" dirty="0" smtClean="0"/>
                  <a:t>10 pre-processors</a:t>
                </a:r>
                <a:endParaRPr lang="en-US" sz="1200" dirty="0"/>
              </a:p>
            </p:txBody>
          </p:sp>
        </p:grpSp>
        <p:sp>
          <p:nvSpPr>
            <p:cNvPr id="12" name="Rectangle 11"/>
            <p:cNvSpPr/>
            <p:nvPr/>
          </p:nvSpPr>
          <p:spPr>
            <a:xfrm>
              <a:off x="46445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Learning Algorithm</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13" name="Flowchart: Summing Junction 12"/>
            <p:cNvSpPr/>
            <p:nvPr/>
          </p:nvSpPr>
          <p:spPr>
            <a:xfrm>
              <a:off x="5177970" y="1560282"/>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148942" y="1865082"/>
              <a:ext cx="472181" cy="276999"/>
            </a:xfrm>
            <a:prstGeom prst="rect">
              <a:avLst/>
            </a:prstGeom>
            <a:noFill/>
          </p:spPr>
          <p:txBody>
            <a:bodyPr wrap="none" rtlCol="0">
              <a:spAutoFit/>
            </a:bodyPr>
            <a:lstStyle/>
            <a:p>
              <a:r>
                <a:rPr lang="en-US" sz="1200" dirty="0" smtClean="0"/>
                <a:t>SVM</a:t>
              </a:r>
              <a:endParaRPr lang="en-US" sz="1200" dirty="0"/>
            </a:p>
          </p:txBody>
        </p:sp>
        <p:sp>
          <p:nvSpPr>
            <p:cNvPr id="15" name="Rectangle 14"/>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Data </a:t>
              </a:r>
            </a:p>
            <a:p>
              <a:pPr algn="ctr"/>
              <a:r>
                <a:rPr lang="en-US" sz="1100" dirty="0" smtClean="0">
                  <a:solidFill>
                    <a:schemeClr val="tx1"/>
                  </a:solidFill>
                </a:rPr>
                <a:t>Pre-processing</a:t>
              </a:r>
              <a:endParaRPr lang="en-US" sz="1100" dirty="0">
                <a:solidFill>
                  <a:schemeClr val="tx1"/>
                </a:solidFill>
              </a:endParaRPr>
            </a:p>
          </p:txBody>
        </p:sp>
        <p:sp>
          <p:nvSpPr>
            <p:cNvPr id="16" name="Rectangle 15"/>
            <p:cNvSpPr/>
            <p:nvPr/>
          </p:nvSpPr>
          <p:spPr>
            <a:xfrm>
              <a:off x="5413824" y="3483432"/>
              <a:ext cx="689430" cy="65677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Learning</a:t>
              </a:r>
              <a:endParaRPr lang="en-US" sz="1100" dirty="0">
                <a:solidFill>
                  <a:schemeClr val="tx1"/>
                </a:solidFill>
              </a:endParaRPr>
            </a:p>
          </p:txBody>
        </p:sp>
        <p:sp>
          <p:nvSpPr>
            <p:cNvPr id="17" name="Hexagon 16"/>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model</a:t>
              </a:r>
              <a:endParaRPr lang="en-US" sz="1200" dirty="0">
                <a:solidFill>
                  <a:schemeClr val="tx1"/>
                </a:solidFill>
              </a:endParaRPr>
            </a:p>
          </p:txBody>
        </p:sp>
        <p:sp>
          <p:nvSpPr>
            <p:cNvPr id="18" name="Rectangle 17"/>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Testing and Validation</a:t>
              </a:r>
              <a:endParaRPr lang="en-US" sz="1200" dirty="0">
                <a:solidFill>
                  <a:schemeClr val="tx1"/>
                </a:solidFill>
              </a:endParaRPr>
            </a:p>
          </p:txBody>
        </p:sp>
        <p:sp>
          <p:nvSpPr>
            <p:cNvPr id="19" name="Rectangle 18"/>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Performance Result</a:t>
              </a:r>
              <a:endParaRPr lang="en-US" sz="1200" dirty="0">
                <a:solidFill>
                  <a:schemeClr val="tx1"/>
                </a:solidFill>
              </a:endParaRPr>
            </a:p>
          </p:txBody>
        </p:sp>
        <p:sp>
          <p:nvSpPr>
            <p:cNvPr id="20" name="Flowchart: Card 19"/>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Processed Training Data</a:t>
              </a:r>
              <a:endParaRPr lang="en-US" sz="1100" dirty="0">
                <a:solidFill>
                  <a:schemeClr val="tx1"/>
                </a:solidFill>
              </a:endParaRPr>
            </a:p>
          </p:txBody>
        </p:sp>
        <p:sp>
          <p:nvSpPr>
            <p:cNvPr id="21" name="Flowchart: Card 20"/>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Processed Testing Data</a:t>
              </a:r>
              <a:endParaRPr lang="en-US" sz="1100" dirty="0">
                <a:solidFill>
                  <a:schemeClr val="tx1"/>
                </a:solidFill>
              </a:endParaRPr>
            </a:p>
          </p:txBody>
        </p:sp>
        <p:cxnSp>
          <p:nvCxnSpPr>
            <p:cNvPr id="22" name="Shape 35"/>
            <p:cNvCxnSpPr>
              <a:stCxn id="8" idx="0"/>
              <a:endCxn id="9"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hape 46"/>
            <p:cNvCxnSpPr>
              <a:stCxn id="8"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53"/>
            <p:cNvCxnSpPr>
              <a:stCxn id="9" idx="3"/>
              <a:endCxn id="15"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hape 55"/>
            <p:cNvCxnSpPr>
              <a:stCxn id="10" idx="3"/>
              <a:endCxn id="15"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15" idx="3"/>
              <a:endCxn id="20"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3"/>
              <a:endCxn id="21"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hape 64"/>
            <p:cNvCxnSpPr>
              <a:stCxn id="20" idx="2"/>
              <a:endCxn id="6" idx="1"/>
            </p:cNvCxnSpPr>
            <p:nvPr/>
          </p:nvCxnSpPr>
          <p:spPr>
            <a:xfrm rot="16200000" flipH="1">
              <a:off x="4727121" y="3355521"/>
              <a:ext cx="486228" cy="72753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a:endCxn id="17" idx="2"/>
            </p:cNvCxnSpPr>
            <p:nvPr/>
          </p:nvCxnSpPr>
          <p:spPr>
            <a:xfrm flipV="1">
              <a:off x="6172200" y="3476172"/>
              <a:ext cx="247649" cy="48622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hape 68"/>
            <p:cNvCxnSpPr>
              <a:stCxn id="17" idx="0"/>
              <a:endCxn id="18"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hape 70"/>
            <p:cNvCxnSpPr>
              <a:stCxn id="18" idx="3"/>
              <a:endCxn id="19"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1" idx="3"/>
              <a:endCxn id="18"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43" idx="2"/>
            </p:cNvCxnSpPr>
            <p:nvPr/>
          </p:nvCxnSpPr>
          <p:spPr>
            <a:xfrm rot="5400000">
              <a:off x="2969323" y="2750529"/>
              <a:ext cx="1334091" cy="11719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hape 81"/>
            <p:cNvCxnSpPr>
              <a:stCxn id="35" idx="2"/>
              <a:endCxn id="6" idx="0"/>
            </p:cNvCxnSpPr>
            <p:nvPr/>
          </p:nvCxnSpPr>
          <p:spPr>
            <a:xfrm rot="5400000">
              <a:off x="5921826" y="2077356"/>
              <a:ext cx="1106718" cy="1444170"/>
            </a:xfrm>
            <a:prstGeom prst="bentConnector3">
              <a:avLst>
                <a:gd name="adj1" fmla="val 30328"/>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Meta Learning Methods</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36" name="Flowchart: Summing Junction 35"/>
            <p:cNvSpPr/>
            <p:nvPr/>
          </p:nvSpPr>
          <p:spPr>
            <a:xfrm>
              <a:off x="6611256" y="156028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6281058" y="1908624"/>
              <a:ext cx="1079142" cy="261610"/>
            </a:xfrm>
            <a:prstGeom prst="rect">
              <a:avLst/>
            </a:prstGeom>
            <a:noFill/>
          </p:spPr>
          <p:txBody>
            <a:bodyPr wrap="none" rtlCol="0">
              <a:spAutoFit/>
            </a:bodyPr>
            <a:lstStyle/>
            <a:p>
              <a:r>
                <a:rPr lang="en-US" sz="1100" dirty="0" smtClean="0"/>
                <a:t>Heuristic voting</a:t>
              </a:r>
              <a:endParaRPr lang="en-US" sz="1100" dirty="0"/>
            </a:p>
          </p:txBody>
        </p:sp>
        <p:sp>
          <p:nvSpPr>
            <p:cNvPr id="38" name="Flowchart: Summing Junction 37"/>
            <p:cNvSpPr/>
            <p:nvPr/>
          </p:nvSpPr>
          <p:spPr>
            <a:xfrm>
              <a:off x="7518396" y="1571172"/>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278912" y="1908630"/>
              <a:ext cx="817853" cy="261610"/>
            </a:xfrm>
            <a:prstGeom prst="rect">
              <a:avLst/>
            </a:prstGeom>
            <a:noFill/>
          </p:spPr>
          <p:txBody>
            <a:bodyPr wrap="none" rtlCol="0">
              <a:spAutoFit/>
            </a:bodyPr>
            <a:lstStyle/>
            <a:p>
              <a:r>
                <a:rPr lang="en-US" sz="1100" dirty="0" smtClean="0"/>
                <a:t>Unmasking</a:t>
              </a:r>
              <a:endParaRPr lang="en-US" sz="1100" dirty="0"/>
            </a:p>
          </p:txBody>
        </p:sp>
        <p:cxnSp>
          <p:nvCxnSpPr>
            <p:cNvPr id="40" name="Elbow Connector 39"/>
            <p:cNvCxnSpPr>
              <a:stCxn id="12" idx="2"/>
            </p:cNvCxnSpPr>
            <p:nvPr/>
          </p:nvCxnSpPr>
          <p:spPr>
            <a:xfrm rot="16200000" flipH="1">
              <a:off x="4874076" y="2740476"/>
              <a:ext cx="1259118" cy="2703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aphicFrame>
        <p:nvGraphicFramePr>
          <p:cNvPr id="44" name="Table 43"/>
          <p:cNvGraphicFramePr>
            <a:graphicFrameLocks noGrp="1"/>
          </p:cNvGraphicFramePr>
          <p:nvPr>
            <p:extLst>
              <p:ext uri="{D42A27DB-BD31-4B8C-83A1-F6EECF244321}">
                <p14:modId xmlns:p14="http://schemas.microsoft.com/office/powerpoint/2010/main" val="1888321714"/>
              </p:ext>
            </p:extLst>
          </p:nvPr>
        </p:nvGraphicFramePr>
        <p:xfrm>
          <a:off x="-1" y="5608320"/>
          <a:ext cx="9144003" cy="1249680"/>
        </p:xfrm>
        <a:graphic>
          <a:graphicData uri="http://schemas.openxmlformats.org/drawingml/2006/table">
            <a:tbl>
              <a:tblPr firstRow="1" bandRow="1">
                <a:tableStyleId>{5C22544A-7EE6-4342-B048-85BDC9FD1C3A}</a:tableStyleId>
              </a:tblPr>
              <a:tblGrid>
                <a:gridCol w="1178643"/>
                <a:gridCol w="831981"/>
                <a:gridCol w="1179145"/>
                <a:gridCol w="925032"/>
                <a:gridCol w="990600"/>
                <a:gridCol w="777950"/>
                <a:gridCol w="992372"/>
                <a:gridCol w="1129777"/>
                <a:gridCol w="1138503"/>
              </a:tblGrid>
              <a:tr h="370840">
                <a:tc>
                  <a:txBody>
                    <a:bodyPr/>
                    <a:lstStyle/>
                    <a:p>
                      <a:pPr algn="ctr"/>
                      <a:r>
                        <a:rPr lang="en-US" sz="1400" dirty="0" smtClean="0"/>
                        <a:t>Model</a:t>
                      </a:r>
                      <a:endParaRPr lang="en-US" sz="1400" dirty="0"/>
                    </a:p>
                  </a:txBody>
                  <a:tcPr anchor="ctr"/>
                </a:tc>
                <a:tc>
                  <a:txBody>
                    <a:bodyPr/>
                    <a:lstStyle/>
                    <a:p>
                      <a:pPr algn="ctr"/>
                      <a:r>
                        <a:rPr lang="en-US" sz="1400" dirty="0" smtClean="0"/>
                        <a:t>Dataset</a:t>
                      </a:r>
                      <a:endParaRPr lang="en-US" sz="1400" dirty="0"/>
                    </a:p>
                  </a:txBody>
                  <a:tcPr anchor="ctr"/>
                </a:tc>
                <a:tc>
                  <a:txBody>
                    <a:bodyPr/>
                    <a:lstStyle/>
                    <a:p>
                      <a:pPr algn="ctr"/>
                      <a:r>
                        <a:rPr lang="en-US" sz="1300" dirty="0" smtClean="0"/>
                        <a:t>Data </a:t>
                      </a:r>
                    </a:p>
                    <a:p>
                      <a:pPr algn="ctr"/>
                      <a:r>
                        <a:rPr lang="en-US" sz="1300" dirty="0" smtClean="0"/>
                        <a:t>Pre-processor</a:t>
                      </a:r>
                      <a:endParaRPr lang="en-US" sz="1300" dirty="0"/>
                    </a:p>
                  </a:txBody>
                  <a:tcPr anchor="ctr"/>
                </a:tc>
                <a:tc>
                  <a:txBody>
                    <a:bodyPr/>
                    <a:lstStyle/>
                    <a:p>
                      <a:pPr algn="ctr"/>
                      <a:r>
                        <a:rPr lang="en-US" sz="1300" dirty="0" smtClean="0"/>
                        <a:t>Classifiers</a:t>
                      </a:r>
                      <a:endParaRPr lang="en-US" sz="1300" dirty="0"/>
                    </a:p>
                  </a:txBody>
                  <a:tcPr anchor="ctr"/>
                </a:tc>
                <a:tc>
                  <a:txBody>
                    <a:bodyPr/>
                    <a:lstStyle/>
                    <a:p>
                      <a:pPr algn="ctr"/>
                      <a:r>
                        <a:rPr lang="en-US" sz="1400" dirty="0" smtClean="0"/>
                        <a:t>Parameter Optimizer</a:t>
                      </a:r>
                      <a:endParaRPr lang="en-US" sz="1400" dirty="0"/>
                    </a:p>
                  </a:txBody>
                  <a:tcPr anchor="ctr"/>
                </a:tc>
                <a:tc>
                  <a:txBody>
                    <a:bodyPr/>
                    <a:lstStyle/>
                    <a:p>
                      <a:pPr algn="ctr"/>
                      <a:r>
                        <a:rPr lang="en-US" sz="1400" dirty="0" smtClean="0"/>
                        <a:t>Feature Creator</a:t>
                      </a:r>
                      <a:endParaRPr lang="en-US" sz="1400" dirty="0"/>
                    </a:p>
                  </a:txBody>
                  <a:tcPr anchor="ctr"/>
                </a:tc>
                <a:tc>
                  <a:txBody>
                    <a:bodyPr/>
                    <a:lstStyle/>
                    <a:p>
                      <a:pPr algn="ctr"/>
                      <a:r>
                        <a:rPr lang="en-US" sz="1400" dirty="0" smtClean="0"/>
                        <a:t>Meta Learning</a:t>
                      </a:r>
                      <a:endParaRPr lang="en-US" sz="1400" dirty="0"/>
                    </a:p>
                  </a:txBody>
                  <a:tcPr anchor="ctr"/>
                </a:tc>
                <a:tc>
                  <a:txBody>
                    <a:bodyPr/>
                    <a:lstStyle/>
                    <a:p>
                      <a:pPr algn="ctr"/>
                      <a:r>
                        <a:rPr lang="en-US" sz="1400" dirty="0" smtClean="0"/>
                        <a:t>Validation method</a:t>
                      </a:r>
                      <a:endParaRPr lang="en-US" sz="1400" dirty="0"/>
                    </a:p>
                  </a:txBody>
                  <a:tcPr anchor="ctr"/>
                </a:tc>
                <a:tc>
                  <a:txBody>
                    <a:bodyPr/>
                    <a:lstStyle/>
                    <a:p>
                      <a:pPr algn="ctr"/>
                      <a:r>
                        <a:rPr lang="en-US" sz="1400" dirty="0" smtClean="0"/>
                        <a:t>Evaluation Method</a:t>
                      </a:r>
                      <a:endParaRPr lang="en-US" sz="1400" dirty="0"/>
                    </a:p>
                  </a:txBody>
                  <a:tcPr anchor="ctr"/>
                </a:tc>
              </a:tr>
              <a:tr h="370840">
                <a:tc>
                  <a:txBody>
                    <a:bodyPr/>
                    <a:lstStyle/>
                    <a:p>
                      <a:pPr algn="ctr"/>
                      <a:r>
                        <a:rPr lang="en-US" sz="1400" kern="1200" dirty="0" smtClean="0">
                          <a:solidFill>
                            <a:schemeClr val="dk1"/>
                          </a:solidFill>
                          <a:latin typeface="+mn-lt"/>
                          <a:ea typeface="Times New Roman"/>
                          <a:cs typeface="Times New Roman"/>
                        </a:rPr>
                        <a:t>(Stein et al., 2011)</a:t>
                      </a:r>
                      <a:endParaRPr lang="en-US" sz="1400" dirty="0"/>
                    </a:p>
                  </a:txBody>
                  <a:tcPr anchor="ctr"/>
                </a:tc>
                <a:tc>
                  <a:txBody>
                    <a:bodyPr/>
                    <a:lstStyle/>
                    <a:p>
                      <a:pPr algn="ctr"/>
                      <a:r>
                        <a:rPr lang="en-US" sz="1400" dirty="0" smtClean="0"/>
                        <a:t>PAN PC 2009</a:t>
                      </a:r>
                      <a:endParaRPr lang="en-US" sz="1400" dirty="0"/>
                    </a:p>
                  </a:txBody>
                  <a:tcPr anchor="ctr"/>
                </a:tc>
                <a:tc>
                  <a:txBody>
                    <a:bodyPr/>
                    <a:lstStyle/>
                    <a:p>
                      <a:pPr algn="ctr"/>
                      <a:r>
                        <a:rPr lang="en-US" sz="1400" dirty="0" smtClean="0"/>
                        <a:t>10 </a:t>
                      </a:r>
                    </a:p>
                    <a:p>
                      <a:pPr algn="ctr"/>
                      <a:r>
                        <a:rPr lang="en-US" sz="1400" dirty="0" smtClean="0"/>
                        <a:t>Pre-processors</a:t>
                      </a:r>
                      <a:endParaRPr lang="en-US" sz="1400" dirty="0"/>
                    </a:p>
                  </a:txBody>
                  <a:tcPr anchor="ctr"/>
                </a:tc>
                <a:tc>
                  <a:txBody>
                    <a:bodyPr/>
                    <a:lstStyle/>
                    <a:p>
                      <a:pPr algn="ctr"/>
                      <a:r>
                        <a:rPr lang="en-US" sz="1400" dirty="0" smtClean="0"/>
                        <a:t>SVM</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a:t>
                      </a:r>
                    </a:p>
                  </a:txBody>
                  <a:tcPr anchor="ctr"/>
                </a:tc>
                <a:tc>
                  <a:txBody>
                    <a:bodyPr/>
                    <a:lstStyle/>
                    <a:p>
                      <a:pPr algn="ctr"/>
                      <a:r>
                        <a:rPr lang="en-US" sz="1200" dirty="0" smtClean="0"/>
                        <a:t>Heuristic Voting , Unmasking</a:t>
                      </a:r>
                      <a:endParaRPr lang="en-US" sz="1200" dirty="0"/>
                    </a:p>
                  </a:txBody>
                  <a:tcPr anchor="ctr"/>
                </a:tc>
                <a:tc>
                  <a:txBody>
                    <a:bodyPr/>
                    <a:lstStyle/>
                    <a:p>
                      <a:pPr algn="ctr"/>
                      <a:r>
                        <a:rPr lang="en-US" sz="1400" dirty="0" smtClean="0"/>
                        <a:t>5-fold </a:t>
                      </a:r>
                    </a:p>
                    <a:p>
                      <a:pPr algn="ctr"/>
                      <a:r>
                        <a:rPr lang="en-US" sz="1400" dirty="0" smtClean="0"/>
                        <a:t>X validation</a:t>
                      </a:r>
                      <a:endParaRPr lang="en-US" sz="1400" dirty="0"/>
                    </a:p>
                  </a:txBody>
                  <a:tcPr anchor="ctr"/>
                </a:tc>
                <a:tc>
                  <a:txBody>
                    <a:bodyPr/>
                    <a:lstStyle/>
                    <a:p>
                      <a:pPr algn="ctr"/>
                      <a:r>
                        <a:rPr lang="en-US" sz="1400" dirty="0" smtClean="0"/>
                        <a:t>Recall</a:t>
                      </a:r>
                    </a:p>
                    <a:p>
                      <a:pPr algn="ctr"/>
                      <a:r>
                        <a:rPr lang="en-US" sz="1400" dirty="0" smtClean="0"/>
                        <a:t>Precision </a:t>
                      </a:r>
                    </a:p>
                    <a:p>
                      <a:pPr algn="ctr"/>
                      <a:r>
                        <a:rPr lang="en-US" sz="1400" dirty="0" smtClean="0"/>
                        <a:t>F-measure</a:t>
                      </a:r>
                      <a:endParaRPr lang="en-US" sz="1400" dirty="0"/>
                    </a:p>
                  </a:txBody>
                  <a:tcPr anchor="ctr"/>
                </a:tc>
              </a:tr>
            </a:tbl>
          </a:graphicData>
        </a:graphic>
      </p:graphicFrame>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80</a:t>
            </a:fld>
            <a:endParaRPr lang="en-US">
              <a:solidFill>
                <a:prstClr val="black">
                  <a:tint val="75000"/>
                </a:prstClr>
              </a:solidFill>
            </a:endParaRPr>
          </a:p>
        </p:txBody>
      </p:sp>
    </p:spTree>
    <p:extLst>
      <p:ext uri="{BB962C8B-B14F-4D97-AF65-F5344CB8AC3E}">
        <p14:creationId xmlns:p14="http://schemas.microsoft.com/office/powerpoint/2010/main" val="225273069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ppt_x"/>
                                          </p:val>
                                        </p:tav>
                                        <p:tav tm="100000">
                                          <p:val>
                                            <p:strVal val="#ppt_x"/>
                                          </p:val>
                                        </p:tav>
                                      </p:tavLst>
                                    </p:anim>
                                    <p:anim calcmode="lin" valueType="num">
                                      <p:cBhvr additive="base">
                                        <p:cTn id="1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id-ID"/>
          </a:p>
        </p:txBody>
      </p:sp>
      <p:grpSp>
        <p:nvGrpSpPr>
          <p:cNvPr id="5" name="Group 4"/>
          <p:cNvGrpSpPr/>
          <p:nvPr/>
        </p:nvGrpSpPr>
        <p:grpSpPr>
          <a:xfrm>
            <a:off x="377370" y="947058"/>
            <a:ext cx="8458200" cy="4386942"/>
            <a:chOff x="377370" y="841830"/>
            <a:chExt cx="8458200" cy="4386942"/>
          </a:xfrm>
        </p:grpSpPr>
        <p:sp>
          <p:nvSpPr>
            <p:cNvPr id="6" name="Flowchart: Alternate Process 5"/>
            <p:cNvSpPr/>
            <p:nvPr/>
          </p:nvSpPr>
          <p:spPr>
            <a:xfrm>
              <a:off x="2815770" y="841830"/>
              <a:ext cx="5410200" cy="1524000"/>
            </a:xfrm>
            <a:prstGeom prst="flowChartAlternateProcess">
              <a:avLst/>
            </a:prstGeom>
            <a:solidFill>
              <a:schemeClr val="bg1"/>
            </a:solidFill>
            <a:ln w="31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Learning Scheme</a:t>
              </a:r>
            </a:p>
            <a:p>
              <a:pPr algn="ctr"/>
              <a:endParaRPr lang="en-US" sz="1200" dirty="0" smtClean="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7" name="Flowchart: Multidocument 6"/>
            <p:cNvSpPr/>
            <p:nvPr/>
          </p:nvSpPr>
          <p:spPr>
            <a:xfrm>
              <a:off x="377370" y="3323772"/>
              <a:ext cx="1066800" cy="990600"/>
            </a:xfrm>
            <a:prstGeom prst="flowChartMultidocumen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PAN PC 2009 </a:t>
              </a:r>
              <a:r>
                <a:rPr lang="en-US" sz="1200" dirty="0" err="1" smtClean="0">
                  <a:solidFill>
                    <a:schemeClr val="tx1"/>
                  </a:solidFill>
                </a:rPr>
                <a:t>dataset</a:t>
              </a:r>
              <a:r>
                <a:rPr lang="en-US" sz="1200" dirty="0" err="1" smtClean="0"/>
                <a:t>t</a:t>
              </a:r>
              <a:endParaRPr lang="en-US" sz="1200" dirty="0"/>
            </a:p>
          </p:txBody>
        </p:sp>
        <p:sp>
          <p:nvSpPr>
            <p:cNvPr id="8" name="Flowchart: Card 7"/>
            <p:cNvSpPr/>
            <p:nvPr/>
          </p:nvSpPr>
          <p:spPr>
            <a:xfrm>
              <a:off x="1825170" y="29427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Training Data</a:t>
              </a:r>
              <a:endParaRPr lang="en-US" sz="1100" dirty="0">
                <a:solidFill>
                  <a:schemeClr val="tx1"/>
                </a:solidFill>
              </a:endParaRPr>
            </a:p>
          </p:txBody>
        </p:sp>
        <p:sp>
          <p:nvSpPr>
            <p:cNvPr id="9" name="Flowchart: Card 8"/>
            <p:cNvSpPr/>
            <p:nvPr/>
          </p:nvSpPr>
          <p:spPr>
            <a:xfrm>
              <a:off x="1825170" y="4390572"/>
              <a:ext cx="685800" cy="5334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Testing Data</a:t>
              </a:r>
              <a:endParaRPr lang="en-US" sz="1100" dirty="0">
                <a:solidFill>
                  <a:schemeClr val="tx1"/>
                </a:solidFill>
              </a:endParaRPr>
            </a:p>
          </p:txBody>
        </p:sp>
        <p:sp>
          <p:nvSpPr>
            <p:cNvPr id="10" name="Rectangle 9"/>
            <p:cNvSpPr/>
            <p:nvPr/>
          </p:nvSpPr>
          <p:spPr>
            <a:xfrm>
              <a:off x="29681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Data Pre-processors</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11" name="Flowchart: Summing Junction 10"/>
            <p:cNvSpPr/>
            <p:nvPr/>
          </p:nvSpPr>
          <p:spPr>
            <a:xfrm>
              <a:off x="3501570" y="1560282"/>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044370" y="1865083"/>
              <a:ext cx="1299030" cy="400110"/>
            </a:xfrm>
            <a:prstGeom prst="rect">
              <a:avLst/>
            </a:prstGeom>
            <a:noFill/>
          </p:spPr>
          <p:txBody>
            <a:bodyPr wrap="square" rtlCol="0">
              <a:spAutoFit/>
            </a:bodyPr>
            <a:lstStyle/>
            <a:p>
              <a:pPr algn="ctr"/>
              <a:r>
                <a:rPr lang="en-US" sz="1000" dirty="0" smtClean="0"/>
                <a:t>Kolmogorov Complexity</a:t>
              </a:r>
              <a:endParaRPr lang="en-US" sz="1000" dirty="0"/>
            </a:p>
          </p:txBody>
        </p:sp>
        <p:sp>
          <p:nvSpPr>
            <p:cNvPr id="13" name="Rectangle 12"/>
            <p:cNvSpPr/>
            <p:nvPr/>
          </p:nvSpPr>
          <p:spPr>
            <a:xfrm>
              <a:off x="4644570" y="1179282"/>
              <a:ext cx="14478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Learning Algorithm</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14" name="Flowchart: Summing Junction 13"/>
            <p:cNvSpPr/>
            <p:nvPr/>
          </p:nvSpPr>
          <p:spPr>
            <a:xfrm>
              <a:off x="4876800" y="15240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00600" y="1828800"/>
              <a:ext cx="472181" cy="276999"/>
            </a:xfrm>
            <a:prstGeom prst="rect">
              <a:avLst/>
            </a:prstGeom>
            <a:noFill/>
          </p:spPr>
          <p:txBody>
            <a:bodyPr wrap="none" rtlCol="0">
              <a:spAutoFit/>
            </a:bodyPr>
            <a:lstStyle/>
            <a:p>
              <a:r>
                <a:rPr lang="en-US" sz="1200" dirty="0" smtClean="0"/>
                <a:t>SVM</a:t>
              </a:r>
              <a:endParaRPr lang="en-US" sz="1200" dirty="0"/>
            </a:p>
          </p:txBody>
        </p:sp>
        <p:sp>
          <p:nvSpPr>
            <p:cNvPr id="16" name="Rectangle 15"/>
            <p:cNvSpPr/>
            <p:nvPr/>
          </p:nvSpPr>
          <p:spPr>
            <a:xfrm>
              <a:off x="2815770" y="3476172"/>
              <a:ext cx="11430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Data </a:t>
              </a:r>
            </a:p>
            <a:p>
              <a:pPr algn="ctr"/>
              <a:r>
                <a:rPr lang="en-US" sz="1100" dirty="0" smtClean="0">
                  <a:solidFill>
                    <a:schemeClr val="tx1"/>
                  </a:solidFill>
                </a:rPr>
                <a:t>Pre-processing</a:t>
              </a:r>
              <a:endParaRPr lang="en-US" sz="1100" dirty="0">
                <a:solidFill>
                  <a:schemeClr val="tx1"/>
                </a:solidFill>
              </a:endParaRPr>
            </a:p>
          </p:txBody>
        </p:sp>
        <p:sp>
          <p:nvSpPr>
            <p:cNvPr id="17" name="Rectangle 16"/>
            <p:cNvSpPr/>
            <p:nvPr/>
          </p:nvSpPr>
          <p:spPr>
            <a:xfrm>
              <a:off x="5413824" y="3483432"/>
              <a:ext cx="689430" cy="65677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Learning</a:t>
              </a:r>
              <a:endParaRPr lang="en-US" sz="1100" dirty="0">
                <a:solidFill>
                  <a:schemeClr val="tx1"/>
                </a:solidFill>
              </a:endParaRPr>
            </a:p>
          </p:txBody>
        </p:sp>
        <p:sp>
          <p:nvSpPr>
            <p:cNvPr id="18" name="Hexagon 17"/>
            <p:cNvSpPr/>
            <p:nvPr/>
          </p:nvSpPr>
          <p:spPr>
            <a:xfrm>
              <a:off x="6320970" y="2790372"/>
              <a:ext cx="838200" cy="685800"/>
            </a:xfrm>
            <a:prstGeom prst="hexagon">
              <a:avLst>
                <a:gd name="adj" fmla="val 14418"/>
                <a:gd name="vf" fmla="val 115470"/>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model</a:t>
              </a:r>
              <a:endParaRPr lang="en-US" sz="1200" dirty="0">
                <a:solidFill>
                  <a:schemeClr val="tx1"/>
                </a:solidFill>
              </a:endParaRPr>
            </a:p>
          </p:txBody>
        </p:sp>
        <p:sp>
          <p:nvSpPr>
            <p:cNvPr id="19" name="Rectangle 18"/>
            <p:cNvSpPr/>
            <p:nvPr/>
          </p:nvSpPr>
          <p:spPr>
            <a:xfrm>
              <a:off x="6320970" y="44667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Testing and Validation</a:t>
              </a:r>
              <a:endParaRPr lang="en-US" sz="1200" dirty="0">
                <a:solidFill>
                  <a:schemeClr val="tx1"/>
                </a:solidFill>
              </a:endParaRPr>
            </a:p>
          </p:txBody>
        </p:sp>
        <p:sp>
          <p:nvSpPr>
            <p:cNvPr id="20" name="Rectangle 19"/>
            <p:cNvSpPr/>
            <p:nvPr/>
          </p:nvSpPr>
          <p:spPr>
            <a:xfrm>
              <a:off x="7844970" y="3476172"/>
              <a:ext cx="990600" cy="762000"/>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Performance Result</a:t>
              </a:r>
              <a:endParaRPr lang="en-US" sz="1200" dirty="0">
                <a:solidFill>
                  <a:schemeClr val="tx1"/>
                </a:solidFill>
              </a:endParaRPr>
            </a:p>
          </p:txBody>
        </p:sp>
        <p:sp>
          <p:nvSpPr>
            <p:cNvPr id="21" name="Flowchart: Card 20"/>
            <p:cNvSpPr/>
            <p:nvPr/>
          </p:nvSpPr>
          <p:spPr>
            <a:xfrm>
              <a:off x="4187370" y="28665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Processed Training Data</a:t>
              </a:r>
              <a:endParaRPr lang="en-US" sz="1100" dirty="0">
                <a:solidFill>
                  <a:schemeClr val="tx1"/>
                </a:solidFill>
              </a:endParaRPr>
            </a:p>
          </p:txBody>
        </p:sp>
        <p:sp>
          <p:nvSpPr>
            <p:cNvPr id="22" name="Flowchart: Card 21"/>
            <p:cNvSpPr/>
            <p:nvPr/>
          </p:nvSpPr>
          <p:spPr>
            <a:xfrm>
              <a:off x="4187370" y="4542972"/>
              <a:ext cx="838200" cy="609600"/>
            </a:xfrm>
            <a:prstGeom prst="flowChartPunchedCar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tx1"/>
                  </a:solidFill>
                </a:rPr>
                <a:t>Processed Testing Data</a:t>
              </a:r>
              <a:endParaRPr lang="en-US" sz="1100" dirty="0">
                <a:solidFill>
                  <a:schemeClr val="tx1"/>
                </a:solidFill>
              </a:endParaRPr>
            </a:p>
          </p:txBody>
        </p:sp>
        <p:cxnSp>
          <p:nvCxnSpPr>
            <p:cNvPr id="23" name="Shape 35"/>
            <p:cNvCxnSpPr>
              <a:stCxn id="7" idx="0"/>
              <a:endCxn id="8" idx="0"/>
            </p:cNvCxnSpPr>
            <p:nvPr/>
          </p:nvCxnSpPr>
          <p:spPr>
            <a:xfrm rot="5400000" flipH="1" flipV="1">
              <a:off x="1385616" y="2541318"/>
              <a:ext cx="381000" cy="1183908"/>
            </a:xfrm>
            <a:prstGeom prst="bentConnector3">
              <a:avLst>
                <a:gd name="adj1" fmla="val 16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hape 46"/>
            <p:cNvCxnSpPr>
              <a:stCxn id="7" idx="2"/>
            </p:cNvCxnSpPr>
            <p:nvPr/>
          </p:nvCxnSpPr>
          <p:spPr>
            <a:xfrm rot="16200000" flipH="1">
              <a:off x="1083522" y="4029924"/>
              <a:ext cx="418514" cy="912382"/>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hape 53"/>
            <p:cNvCxnSpPr>
              <a:stCxn id="8" idx="3"/>
              <a:endCxn id="16" idx="0"/>
            </p:cNvCxnSpPr>
            <p:nvPr/>
          </p:nvCxnSpPr>
          <p:spPr>
            <a:xfrm>
              <a:off x="2510970" y="3209472"/>
              <a:ext cx="876300" cy="2667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hape 55"/>
            <p:cNvCxnSpPr>
              <a:stCxn id="9" idx="3"/>
              <a:endCxn id="16" idx="2"/>
            </p:cNvCxnSpPr>
            <p:nvPr/>
          </p:nvCxnSpPr>
          <p:spPr>
            <a:xfrm flipV="1">
              <a:off x="2510970" y="4238172"/>
              <a:ext cx="8763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3"/>
              <a:endCxn id="21" idx="1"/>
            </p:cNvCxnSpPr>
            <p:nvPr/>
          </p:nvCxnSpPr>
          <p:spPr>
            <a:xfrm flipV="1">
              <a:off x="3958770" y="3171372"/>
              <a:ext cx="228600" cy="6858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6" idx="3"/>
              <a:endCxn id="22" idx="1"/>
            </p:cNvCxnSpPr>
            <p:nvPr/>
          </p:nvCxnSpPr>
          <p:spPr>
            <a:xfrm>
              <a:off x="3958770" y="3857172"/>
              <a:ext cx="2286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hape 64"/>
            <p:cNvCxnSpPr>
              <a:stCxn id="21" idx="2"/>
              <a:endCxn id="17" idx="1"/>
            </p:cNvCxnSpPr>
            <p:nvPr/>
          </p:nvCxnSpPr>
          <p:spPr>
            <a:xfrm rot="16200000" flipH="1">
              <a:off x="4842324" y="3240318"/>
              <a:ext cx="335646" cy="8073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18" idx="2"/>
            </p:cNvCxnSpPr>
            <p:nvPr/>
          </p:nvCxnSpPr>
          <p:spPr>
            <a:xfrm rot="5400000" flipH="1" flipV="1">
              <a:off x="6014810" y="3557362"/>
              <a:ext cx="486228" cy="32384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hape 68"/>
            <p:cNvCxnSpPr>
              <a:stCxn id="18" idx="0"/>
              <a:endCxn id="19" idx="0"/>
            </p:cNvCxnSpPr>
            <p:nvPr/>
          </p:nvCxnSpPr>
          <p:spPr>
            <a:xfrm flipH="1">
              <a:off x="6816270" y="3133272"/>
              <a:ext cx="342900" cy="1333500"/>
            </a:xfrm>
            <a:prstGeom prst="bentConnector4">
              <a:avLst>
                <a:gd name="adj1" fmla="val -66667"/>
                <a:gd name="adj2" fmla="val 628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hape 70"/>
            <p:cNvCxnSpPr>
              <a:stCxn id="19" idx="3"/>
              <a:endCxn id="20" idx="2"/>
            </p:cNvCxnSpPr>
            <p:nvPr/>
          </p:nvCxnSpPr>
          <p:spPr>
            <a:xfrm flipV="1">
              <a:off x="7311570" y="4238172"/>
              <a:ext cx="1028700" cy="6096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2" idx="3"/>
              <a:endCxn id="19" idx="1"/>
            </p:cNvCxnSpPr>
            <p:nvPr/>
          </p:nvCxnSpPr>
          <p:spPr>
            <a:xfrm>
              <a:off x="5025570" y="4847772"/>
              <a:ext cx="12954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2" idx="2"/>
            </p:cNvCxnSpPr>
            <p:nvPr/>
          </p:nvCxnSpPr>
          <p:spPr>
            <a:xfrm rot="5400000">
              <a:off x="3030346" y="2812632"/>
              <a:ext cx="1210978" cy="11610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hape 81"/>
            <p:cNvCxnSpPr>
              <a:stCxn id="36" idx="2"/>
              <a:endCxn id="17" idx="0"/>
            </p:cNvCxnSpPr>
            <p:nvPr/>
          </p:nvCxnSpPr>
          <p:spPr>
            <a:xfrm rot="5400000">
              <a:off x="5859230" y="2145392"/>
              <a:ext cx="1237350" cy="1438731"/>
            </a:xfrm>
            <a:prstGeom prst="bentConnector3">
              <a:avLst>
                <a:gd name="adj1" fmla="val 27713"/>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320970" y="1179282"/>
              <a:ext cx="1752600" cy="1066800"/>
            </a:xfrm>
            <a:prstGeom prst="rect">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Feature Selectors</a:t>
              </a:r>
            </a:p>
            <a:p>
              <a:pPr algn="ctr"/>
              <a:endParaRPr lang="en-US" sz="1200" dirty="0">
                <a:solidFill>
                  <a:schemeClr val="tx1"/>
                </a:solidFill>
              </a:endParaRPr>
            </a:p>
            <a:p>
              <a:pPr algn="ctr"/>
              <a:endParaRPr lang="en-US" sz="1200" dirty="0" smtClean="0">
                <a:solidFill>
                  <a:schemeClr val="tx1"/>
                </a:solidFill>
              </a:endParaRPr>
            </a:p>
            <a:p>
              <a:pPr algn="ctr"/>
              <a:endParaRPr lang="en-US" sz="1200" dirty="0">
                <a:solidFill>
                  <a:schemeClr val="tx1"/>
                </a:solidFill>
              </a:endParaRPr>
            </a:p>
          </p:txBody>
        </p:sp>
        <p:sp>
          <p:nvSpPr>
            <p:cNvPr id="37" name="Flowchart: Summing Junction 36"/>
            <p:cNvSpPr/>
            <p:nvPr/>
          </p:nvSpPr>
          <p:spPr>
            <a:xfrm>
              <a:off x="7010400" y="1524000"/>
              <a:ext cx="368968"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357258" y="1846944"/>
              <a:ext cx="1689886" cy="261610"/>
            </a:xfrm>
            <a:prstGeom prst="rect">
              <a:avLst/>
            </a:prstGeom>
            <a:noFill/>
          </p:spPr>
          <p:txBody>
            <a:bodyPr wrap="none" rtlCol="0">
              <a:spAutoFit/>
            </a:bodyPr>
            <a:lstStyle/>
            <a:p>
              <a:r>
                <a:rPr lang="en-US" sz="1100" dirty="0" smtClean="0"/>
                <a:t>Chi-square Feat. Evaluator</a:t>
              </a:r>
              <a:endParaRPr lang="en-US" sz="1100" dirty="0"/>
            </a:p>
          </p:txBody>
        </p:sp>
        <p:cxnSp>
          <p:nvCxnSpPr>
            <p:cNvPr id="39" name="Elbow Connector 38"/>
            <p:cNvCxnSpPr>
              <a:stCxn id="13" idx="2"/>
            </p:cNvCxnSpPr>
            <p:nvPr/>
          </p:nvCxnSpPr>
          <p:spPr>
            <a:xfrm rot="16200000" flipH="1">
              <a:off x="4874076" y="2740476"/>
              <a:ext cx="1259118" cy="2703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Flowchart: Summing Junction 39"/>
            <p:cNvSpPr/>
            <p:nvPr/>
          </p:nvSpPr>
          <p:spPr>
            <a:xfrm>
              <a:off x="5562600" y="1524000"/>
              <a:ext cx="304800" cy="304800"/>
            </a:xfrm>
            <a:prstGeom prst="flowChartSummingJunction">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486400" y="1828800"/>
              <a:ext cx="457200" cy="276999"/>
            </a:xfrm>
            <a:prstGeom prst="rect">
              <a:avLst/>
            </a:prstGeom>
            <a:noFill/>
          </p:spPr>
          <p:txBody>
            <a:bodyPr wrap="square" rtlCol="0">
              <a:spAutoFit/>
            </a:bodyPr>
            <a:lstStyle/>
            <a:p>
              <a:pPr algn="ctr"/>
              <a:r>
                <a:rPr lang="en-US" sz="1200" dirty="0" smtClean="0"/>
                <a:t>NN</a:t>
              </a:r>
              <a:endParaRPr lang="en-US" sz="1200" dirty="0"/>
            </a:p>
          </p:txBody>
        </p:sp>
      </p:grpSp>
      <p:graphicFrame>
        <p:nvGraphicFramePr>
          <p:cNvPr id="42" name="Table 41"/>
          <p:cNvGraphicFramePr>
            <a:graphicFrameLocks noGrp="1"/>
          </p:cNvGraphicFramePr>
          <p:nvPr>
            <p:extLst>
              <p:ext uri="{D42A27DB-BD31-4B8C-83A1-F6EECF244321}">
                <p14:modId xmlns:p14="http://schemas.microsoft.com/office/powerpoint/2010/main" val="959055951"/>
              </p:ext>
            </p:extLst>
          </p:nvPr>
        </p:nvGraphicFramePr>
        <p:xfrm>
          <a:off x="-1" y="5268690"/>
          <a:ext cx="9144000" cy="1630680"/>
        </p:xfrm>
        <a:graphic>
          <a:graphicData uri="http://schemas.openxmlformats.org/drawingml/2006/table">
            <a:tbl>
              <a:tblPr firstRow="1" bandRow="1">
                <a:tableStyleId>{5C22544A-7EE6-4342-B048-85BDC9FD1C3A}</a:tableStyleId>
              </a:tblPr>
              <a:tblGrid>
                <a:gridCol w="1169576"/>
                <a:gridCol w="825581"/>
                <a:gridCol w="1099735"/>
                <a:gridCol w="867509"/>
                <a:gridCol w="961291"/>
                <a:gridCol w="984738"/>
                <a:gridCol w="984738"/>
                <a:gridCol w="1121087"/>
                <a:gridCol w="1129745"/>
              </a:tblGrid>
              <a:tr h="562193">
                <a:tc>
                  <a:txBody>
                    <a:bodyPr/>
                    <a:lstStyle/>
                    <a:p>
                      <a:pPr algn="ctr"/>
                      <a:r>
                        <a:rPr lang="en-US" sz="1400" dirty="0" smtClean="0"/>
                        <a:t>Model</a:t>
                      </a:r>
                      <a:endParaRPr lang="en-US" sz="1400" dirty="0"/>
                    </a:p>
                  </a:txBody>
                  <a:tcPr anchor="ctr"/>
                </a:tc>
                <a:tc>
                  <a:txBody>
                    <a:bodyPr/>
                    <a:lstStyle/>
                    <a:p>
                      <a:pPr algn="ctr"/>
                      <a:r>
                        <a:rPr lang="en-US" sz="1400" dirty="0" smtClean="0"/>
                        <a:t>Dataset</a:t>
                      </a:r>
                      <a:endParaRPr lang="en-US" sz="1400" dirty="0"/>
                    </a:p>
                  </a:txBody>
                  <a:tcPr anchor="ctr"/>
                </a:tc>
                <a:tc>
                  <a:txBody>
                    <a:bodyPr/>
                    <a:lstStyle/>
                    <a:p>
                      <a:pPr algn="ctr"/>
                      <a:r>
                        <a:rPr lang="en-US" sz="1300" dirty="0" smtClean="0"/>
                        <a:t>Data </a:t>
                      </a:r>
                    </a:p>
                    <a:p>
                      <a:pPr algn="ctr"/>
                      <a:r>
                        <a:rPr lang="en-US" sz="1300" dirty="0" smtClean="0"/>
                        <a:t>Pre-processor</a:t>
                      </a:r>
                      <a:endParaRPr lang="en-US" sz="1300" dirty="0"/>
                    </a:p>
                  </a:txBody>
                  <a:tcPr anchor="ctr"/>
                </a:tc>
                <a:tc>
                  <a:txBody>
                    <a:bodyPr/>
                    <a:lstStyle/>
                    <a:p>
                      <a:pPr algn="ctr"/>
                      <a:r>
                        <a:rPr lang="en-US" sz="1300" dirty="0" smtClean="0"/>
                        <a:t>Classifiers</a:t>
                      </a:r>
                      <a:endParaRPr lang="en-US" sz="1300" dirty="0"/>
                    </a:p>
                  </a:txBody>
                  <a:tcPr anchor="ctr"/>
                </a:tc>
                <a:tc>
                  <a:txBody>
                    <a:bodyPr/>
                    <a:lstStyle/>
                    <a:p>
                      <a:pPr algn="ctr"/>
                      <a:r>
                        <a:rPr lang="en-US" sz="1400" dirty="0" smtClean="0"/>
                        <a:t>Parameter Optimizer</a:t>
                      </a:r>
                      <a:endParaRPr lang="en-US" sz="1400" dirty="0"/>
                    </a:p>
                  </a:txBody>
                  <a:tcPr anchor="ctr"/>
                </a:tc>
                <a:tc>
                  <a:txBody>
                    <a:bodyPr/>
                    <a:lstStyle/>
                    <a:p>
                      <a:pPr algn="ctr"/>
                      <a:r>
                        <a:rPr lang="en-US" sz="1400" dirty="0" smtClean="0"/>
                        <a:t>Feature Creator</a:t>
                      </a:r>
                      <a:endParaRPr lang="en-US" sz="1400" dirty="0"/>
                    </a:p>
                  </a:txBody>
                  <a:tcPr anchor="ctr"/>
                </a:tc>
                <a:tc>
                  <a:txBody>
                    <a:bodyPr/>
                    <a:lstStyle/>
                    <a:p>
                      <a:pPr algn="ctr"/>
                      <a:r>
                        <a:rPr lang="en-US" sz="1400" dirty="0" smtClean="0"/>
                        <a:t>Meta Learning</a:t>
                      </a:r>
                      <a:endParaRPr lang="en-US" sz="1400" dirty="0"/>
                    </a:p>
                  </a:txBody>
                  <a:tcPr anchor="ctr"/>
                </a:tc>
                <a:tc>
                  <a:txBody>
                    <a:bodyPr/>
                    <a:lstStyle/>
                    <a:p>
                      <a:pPr algn="ctr"/>
                      <a:r>
                        <a:rPr lang="en-US" sz="1400" dirty="0" smtClean="0"/>
                        <a:t>Validation method</a:t>
                      </a:r>
                      <a:endParaRPr lang="en-US" sz="1400" dirty="0"/>
                    </a:p>
                  </a:txBody>
                  <a:tcPr anchor="ctr"/>
                </a:tc>
                <a:tc>
                  <a:txBody>
                    <a:bodyPr/>
                    <a:lstStyle/>
                    <a:p>
                      <a:pPr algn="ctr"/>
                      <a:r>
                        <a:rPr lang="en-US" sz="1400" dirty="0" smtClean="0"/>
                        <a:t>Evaluation Method</a:t>
                      </a:r>
                      <a:endParaRPr lang="en-US" sz="1400" dirty="0"/>
                    </a:p>
                  </a:txBody>
                  <a:tcPr anchor="ctr"/>
                </a:tc>
              </a:tr>
              <a:tr h="774577">
                <a:tc>
                  <a:txBody>
                    <a:bodyPr/>
                    <a:lstStyle/>
                    <a:p>
                      <a:pPr algn="ctr"/>
                      <a:r>
                        <a:rPr lang="en-US" sz="1400" kern="1200" dirty="0" smtClean="0">
                          <a:solidFill>
                            <a:schemeClr val="dk1"/>
                          </a:solidFill>
                          <a:latin typeface="+mn-lt"/>
                          <a:ea typeface="Times New Roman"/>
                          <a:cs typeface="Times New Roman"/>
                        </a:rPr>
                        <a:t>(Seaward &amp; Matwin, 2009)</a:t>
                      </a:r>
                      <a:endParaRPr lang="en-US" sz="1400" dirty="0"/>
                    </a:p>
                  </a:txBody>
                  <a:tcPr anchor="ctr"/>
                </a:tc>
                <a:tc>
                  <a:txBody>
                    <a:bodyPr/>
                    <a:lstStyle/>
                    <a:p>
                      <a:pPr algn="ctr"/>
                      <a:r>
                        <a:rPr lang="en-US" sz="1400" dirty="0" smtClean="0"/>
                        <a:t>PAN PC 2009</a:t>
                      </a:r>
                      <a:endParaRPr lang="en-US" sz="1400" dirty="0"/>
                    </a:p>
                  </a:txBody>
                  <a:tcPr anchor="ctr"/>
                </a:tc>
                <a:tc>
                  <a:txBody>
                    <a:bodyPr/>
                    <a:lstStyle/>
                    <a:p>
                      <a:pPr algn="ctr"/>
                      <a:r>
                        <a:rPr lang="en-US" sz="1400" dirty="0" err="1" smtClean="0"/>
                        <a:t>Kolmogorov</a:t>
                      </a:r>
                      <a:r>
                        <a:rPr lang="en-US" sz="1400" baseline="0" dirty="0" err="1" smtClean="0"/>
                        <a:t>Complexity</a:t>
                      </a:r>
                      <a:endParaRPr lang="en-US" sz="1400" dirty="0"/>
                    </a:p>
                  </a:txBody>
                  <a:tcPr anchor="ctr"/>
                </a:tc>
                <a:tc>
                  <a:txBody>
                    <a:bodyPr/>
                    <a:lstStyle/>
                    <a:p>
                      <a:pPr algn="ctr"/>
                      <a:r>
                        <a:rPr lang="en-US" sz="1400" dirty="0" smtClean="0"/>
                        <a:t>SVM, NN</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FS: </a:t>
                      </a:r>
                    </a:p>
                    <a:p>
                      <a:pPr algn="ctr"/>
                      <a:r>
                        <a:rPr lang="en-US" sz="1400" dirty="0" smtClean="0"/>
                        <a:t>Chi-square</a:t>
                      </a:r>
                      <a:r>
                        <a:rPr lang="en-US" sz="1400" baseline="0" dirty="0" smtClean="0"/>
                        <a:t> Feat. Evaluator</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a:t>
                      </a:r>
                      <a:endParaRPr lang="en-US" sz="1400" dirty="0"/>
                    </a:p>
                  </a:txBody>
                  <a:tcPr anchor="ctr"/>
                </a:tc>
                <a:tc>
                  <a:txBody>
                    <a:bodyPr/>
                    <a:lstStyle/>
                    <a:p>
                      <a:pPr algn="ctr"/>
                      <a:r>
                        <a:rPr lang="en-US" sz="1400" dirty="0" smtClean="0"/>
                        <a:t>Recall</a:t>
                      </a:r>
                    </a:p>
                    <a:p>
                      <a:pPr algn="ctr"/>
                      <a:r>
                        <a:rPr lang="en-US" sz="1400" dirty="0" smtClean="0"/>
                        <a:t>Precision </a:t>
                      </a:r>
                    </a:p>
                    <a:p>
                      <a:pPr algn="ctr"/>
                      <a:r>
                        <a:rPr lang="en-US" sz="1400" dirty="0" smtClean="0"/>
                        <a:t>F-measure</a:t>
                      </a:r>
                    </a:p>
                  </a:txBody>
                  <a:tcPr anchor="ctr"/>
                </a:tc>
              </a:tr>
            </a:tbl>
          </a:graphicData>
        </a:graphic>
      </p:graphicFrame>
      <p:sp>
        <p:nvSpPr>
          <p:cNvPr id="2" name="Title 1"/>
          <p:cNvSpPr>
            <a:spLocks noGrp="1"/>
          </p:cNvSpPr>
          <p:nvPr>
            <p:ph type="title"/>
          </p:nvPr>
        </p:nvSpPr>
        <p:spPr/>
        <p:txBody>
          <a:bodyPr/>
          <a:lstStyle/>
          <a:p>
            <a:r>
              <a:rPr lang="en-US" dirty="0">
                <a:ea typeface="Times New Roman"/>
                <a:cs typeface="Times New Roman"/>
              </a:rPr>
              <a:t>Seaward &amp; </a:t>
            </a:r>
            <a:r>
              <a:rPr lang="en-US" dirty="0" err="1">
                <a:ea typeface="Times New Roman"/>
                <a:cs typeface="Times New Roman"/>
              </a:rPr>
              <a:t>Matwin’s</a:t>
            </a:r>
            <a:r>
              <a:rPr lang="en-US" dirty="0">
                <a:ea typeface="Times New Roman"/>
                <a:cs typeface="Times New Roman"/>
              </a:rPr>
              <a:t> </a:t>
            </a:r>
            <a:r>
              <a:rPr lang="en-US" dirty="0" smtClean="0">
                <a:ea typeface="Times New Roman"/>
                <a:cs typeface="Times New Roman"/>
              </a:rPr>
              <a:t>Model</a:t>
            </a:r>
            <a:br>
              <a:rPr lang="en-US" dirty="0" smtClean="0">
                <a:ea typeface="Times New Roman"/>
                <a:cs typeface="Times New Roman"/>
              </a:rPr>
            </a:br>
            <a:r>
              <a:rPr lang="en-US" sz="2400" dirty="0" smtClean="0">
                <a:ea typeface="Times New Roman"/>
                <a:cs typeface="Times New Roman"/>
              </a:rPr>
              <a:t>(Seaward </a:t>
            </a:r>
            <a:r>
              <a:rPr lang="en-US" sz="2400" dirty="0">
                <a:ea typeface="Times New Roman"/>
                <a:cs typeface="Times New Roman"/>
              </a:rPr>
              <a:t>&amp; </a:t>
            </a:r>
            <a:r>
              <a:rPr lang="en-US" sz="2400" dirty="0" err="1">
                <a:ea typeface="Times New Roman"/>
                <a:cs typeface="Times New Roman"/>
              </a:rPr>
              <a:t>Matwin</a:t>
            </a:r>
            <a:r>
              <a:rPr lang="en-US" sz="2400" dirty="0">
                <a:ea typeface="Times New Roman"/>
                <a:cs typeface="Times New Roman"/>
              </a:rPr>
              <a:t>, 2009)</a:t>
            </a:r>
            <a:endParaRPr lang="id-ID"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8360328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p:txBody>
          <a:bodyPr/>
          <a:lstStyle/>
          <a:p>
            <a:r>
              <a:rPr lang="en-US"/>
              <a:t>Tinjauan Pustaka</a:t>
            </a:r>
          </a:p>
        </p:txBody>
      </p:sp>
      <p:sp>
        <p:nvSpPr>
          <p:cNvPr id="13314" name="Rectangle 2"/>
          <p:cNvSpPr>
            <a:spLocks noGrp="1" noChangeArrowheads="1"/>
          </p:cNvSpPr>
          <p:nvPr>
            <p:ph idx="1"/>
          </p:nvPr>
        </p:nvSpPr>
        <p:spPr/>
        <p:txBody>
          <a:bodyPr>
            <a:normAutofit/>
          </a:bodyPr>
          <a:lstStyle/>
          <a:p>
            <a:r>
              <a:rPr lang="en-US" dirty="0" err="1"/>
              <a:t>Memuat</a:t>
            </a:r>
            <a:r>
              <a:rPr lang="en-US" dirty="0"/>
              <a:t> </a:t>
            </a:r>
            <a:r>
              <a:rPr lang="en-US" dirty="0" err="1"/>
              <a:t>apa</a:t>
            </a:r>
            <a:r>
              <a:rPr lang="en-US" dirty="0"/>
              <a:t> yang </a:t>
            </a:r>
            <a:r>
              <a:rPr lang="en-US" dirty="0" err="1"/>
              <a:t>ada</a:t>
            </a:r>
            <a:r>
              <a:rPr lang="en-US" dirty="0"/>
              <a:t> di </a:t>
            </a:r>
            <a:r>
              <a:rPr lang="en-US" dirty="0" err="1" smtClean="0"/>
              <a:t>judul</a:t>
            </a:r>
            <a:endParaRPr lang="id-ID" dirty="0" smtClean="0"/>
          </a:p>
          <a:p>
            <a:pPr lvl="1"/>
            <a:r>
              <a:rPr lang="id-ID" dirty="0" smtClean="0"/>
              <a:t>C</a:t>
            </a:r>
            <a:r>
              <a:rPr lang="en-US" dirty="0" err="1" smtClean="0"/>
              <a:t>ontoh</a:t>
            </a:r>
            <a:r>
              <a:rPr lang="en-US" dirty="0"/>
              <a:t>: </a:t>
            </a:r>
            <a:r>
              <a:rPr lang="en-US" dirty="0" err="1"/>
              <a:t>prediksi</a:t>
            </a:r>
            <a:r>
              <a:rPr lang="en-US" dirty="0"/>
              <a:t> </a:t>
            </a:r>
            <a:r>
              <a:rPr lang="en-US" dirty="0" err="1">
                <a:solidFill>
                  <a:srgbClr val="FF0000"/>
                </a:solidFill>
              </a:rPr>
              <a:t>produksi</a:t>
            </a:r>
            <a:r>
              <a:rPr lang="en-US" dirty="0">
                <a:solidFill>
                  <a:srgbClr val="FF0000"/>
                </a:solidFill>
              </a:rPr>
              <a:t> </a:t>
            </a:r>
            <a:r>
              <a:rPr lang="en-US" dirty="0" err="1">
                <a:solidFill>
                  <a:srgbClr val="FF0000"/>
                </a:solidFill>
              </a:rPr>
              <a:t>padi</a:t>
            </a:r>
            <a:r>
              <a:rPr lang="en-US" dirty="0"/>
              <a:t> </a:t>
            </a:r>
            <a:r>
              <a:rPr lang="en-US" dirty="0" err="1"/>
              <a:t>dengan</a:t>
            </a:r>
            <a:r>
              <a:rPr lang="en-US" dirty="0"/>
              <a:t> </a:t>
            </a:r>
            <a:r>
              <a:rPr lang="en-US" dirty="0">
                <a:solidFill>
                  <a:srgbClr val="0070C0"/>
                </a:solidFill>
              </a:rPr>
              <a:t>SVM </a:t>
            </a:r>
            <a:r>
              <a:rPr lang="en-US" dirty="0" err="1"/>
              <a:t>berbasis</a:t>
            </a:r>
            <a:r>
              <a:rPr lang="en-US" dirty="0"/>
              <a:t> </a:t>
            </a:r>
            <a:r>
              <a:rPr lang="id-ID" dirty="0" smtClean="0">
                <a:solidFill>
                  <a:srgbClr val="FFC000"/>
                </a:solidFill>
              </a:rPr>
              <a:t>PSO</a:t>
            </a:r>
          </a:p>
          <a:p>
            <a:pPr lvl="1"/>
            <a:r>
              <a:rPr lang="id-ID" dirty="0"/>
              <a:t>I</a:t>
            </a:r>
            <a:r>
              <a:rPr lang="en-US" dirty="0" err="1" smtClean="0"/>
              <a:t>si</a:t>
            </a:r>
            <a:r>
              <a:rPr lang="en-US" dirty="0" smtClean="0"/>
              <a:t> </a:t>
            </a:r>
            <a:r>
              <a:rPr lang="en-US" dirty="0" err="1"/>
              <a:t>tinjauan</a:t>
            </a:r>
            <a:r>
              <a:rPr lang="en-US" dirty="0"/>
              <a:t> </a:t>
            </a:r>
            <a:r>
              <a:rPr lang="en-US" dirty="0" err="1" smtClean="0"/>
              <a:t>pustaka</a:t>
            </a:r>
            <a:r>
              <a:rPr lang="id-ID" dirty="0" smtClean="0"/>
              <a:t>:</a:t>
            </a:r>
            <a:r>
              <a:rPr lang="en-US" dirty="0" smtClean="0"/>
              <a:t> </a:t>
            </a:r>
            <a:r>
              <a:rPr lang="en-US" dirty="0">
                <a:solidFill>
                  <a:srgbClr val="0070C0"/>
                </a:solidFill>
              </a:rPr>
              <a:t>SVM</a:t>
            </a:r>
            <a:r>
              <a:rPr lang="en-US" dirty="0"/>
              <a:t>, </a:t>
            </a:r>
            <a:r>
              <a:rPr lang="en-US" dirty="0">
                <a:solidFill>
                  <a:srgbClr val="FFC000"/>
                </a:solidFill>
              </a:rPr>
              <a:t>PSO</a:t>
            </a:r>
            <a:r>
              <a:rPr lang="en-US" dirty="0"/>
              <a:t>, </a:t>
            </a:r>
            <a:r>
              <a:rPr lang="en-US" dirty="0" err="1">
                <a:solidFill>
                  <a:srgbClr val="C00000"/>
                </a:solidFill>
              </a:rPr>
              <a:t>Produksi</a:t>
            </a:r>
            <a:r>
              <a:rPr lang="en-US" dirty="0">
                <a:solidFill>
                  <a:srgbClr val="C00000"/>
                </a:solidFill>
              </a:rPr>
              <a:t> </a:t>
            </a:r>
            <a:r>
              <a:rPr lang="en-US" dirty="0" err="1">
                <a:solidFill>
                  <a:srgbClr val="C00000"/>
                </a:solidFill>
              </a:rPr>
              <a:t>Padi</a:t>
            </a:r>
            <a:endParaRPr lang="en-US" dirty="0">
              <a:solidFill>
                <a:srgbClr val="C00000"/>
              </a:solidFill>
            </a:endParaRPr>
          </a:p>
          <a:p>
            <a:r>
              <a:rPr lang="en-US" dirty="0" err="1"/>
              <a:t>Penjelasan</a:t>
            </a:r>
            <a:r>
              <a:rPr lang="en-US" dirty="0"/>
              <a:t> </a:t>
            </a:r>
            <a:r>
              <a:rPr lang="en-US" dirty="0" err="1"/>
              <a:t>harus</a:t>
            </a:r>
            <a:r>
              <a:rPr lang="en-US" dirty="0"/>
              <a:t> </a:t>
            </a:r>
            <a:r>
              <a:rPr lang="en-US" dirty="0" err="1">
                <a:solidFill>
                  <a:srgbClr val="C00000"/>
                </a:solidFill>
              </a:rPr>
              <a:t>lengkap</a:t>
            </a:r>
            <a:r>
              <a:rPr lang="en-US" dirty="0">
                <a:solidFill>
                  <a:srgbClr val="C00000"/>
                </a:solidFill>
              </a:rPr>
              <a:t>, </a:t>
            </a:r>
            <a:r>
              <a:rPr lang="en-US" dirty="0" err="1">
                <a:solidFill>
                  <a:srgbClr val="C00000"/>
                </a:solidFill>
              </a:rPr>
              <a:t>tuntas</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merangkumkan</a:t>
            </a:r>
            <a:r>
              <a:rPr lang="en-US" dirty="0">
                <a:solidFill>
                  <a:srgbClr val="C00000"/>
                </a:solidFill>
              </a:rPr>
              <a:t> </a:t>
            </a:r>
            <a:r>
              <a:rPr lang="en-US" dirty="0" err="1">
                <a:solidFill>
                  <a:srgbClr val="C00000"/>
                </a:solidFill>
              </a:rPr>
              <a:t>dari</a:t>
            </a:r>
            <a:r>
              <a:rPr lang="en-US" dirty="0">
                <a:solidFill>
                  <a:srgbClr val="C00000"/>
                </a:solidFill>
              </a:rPr>
              <a:t> </a:t>
            </a:r>
            <a:r>
              <a:rPr lang="en-US" dirty="0" err="1">
                <a:solidFill>
                  <a:srgbClr val="C00000"/>
                </a:solidFill>
              </a:rPr>
              <a:t>banyak</a:t>
            </a:r>
            <a:r>
              <a:rPr lang="en-US" dirty="0">
                <a:solidFill>
                  <a:srgbClr val="C00000"/>
                </a:solidFill>
              </a:rPr>
              <a:t> </a:t>
            </a:r>
            <a:r>
              <a:rPr lang="en-US" dirty="0" err="1">
                <a:solidFill>
                  <a:srgbClr val="C00000"/>
                </a:solidFill>
              </a:rPr>
              <a:t>sumber</a:t>
            </a:r>
            <a:r>
              <a:rPr lang="en-US" dirty="0"/>
              <a:t>, </a:t>
            </a:r>
            <a:r>
              <a:rPr lang="en-US" dirty="0" err="1"/>
              <a:t>bukan</a:t>
            </a:r>
            <a:r>
              <a:rPr lang="en-US" dirty="0"/>
              <a:t> </a:t>
            </a:r>
            <a:r>
              <a:rPr lang="en-US" dirty="0" err="1"/>
              <a:t>memindahkan</a:t>
            </a:r>
            <a:r>
              <a:rPr lang="en-US" dirty="0"/>
              <a:t> </a:t>
            </a:r>
            <a:r>
              <a:rPr lang="en-US" dirty="0" err="1"/>
              <a:t>isi</a:t>
            </a:r>
            <a:r>
              <a:rPr lang="en-US" dirty="0"/>
              <a:t> </a:t>
            </a:r>
            <a:r>
              <a:rPr lang="en-US" dirty="0" err="1"/>
              <a:t>satu</a:t>
            </a:r>
            <a:r>
              <a:rPr lang="en-US" dirty="0"/>
              <a:t> </a:t>
            </a:r>
            <a:r>
              <a:rPr lang="en-US" dirty="0" err="1" smtClean="0"/>
              <a:t>buku</a:t>
            </a:r>
            <a:r>
              <a:rPr lang="id-ID" dirty="0" smtClean="0"/>
              <a:t> atau publikasi lain</a:t>
            </a:r>
            <a:r>
              <a:rPr lang="en-US" dirty="0" smtClean="0"/>
              <a:t> </a:t>
            </a:r>
            <a:r>
              <a:rPr lang="en-US" dirty="0" err="1"/>
              <a:t>ke</a:t>
            </a:r>
            <a:r>
              <a:rPr lang="en-US" dirty="0"/>
              <a:t> </a:t>
            </a:r>
            <a:r>
              <a:rPr lang="en-US" dirty="0" err="1" smtClean="0"/>
              <a:t>tesis</a:t>
            </a:r>
            <a:r>
              <a:rPr lang="id-ID" dirty="0" smtClean="0"/>
              <a:t> kita</a:t>
            </a:r>
            <a:endParaRPr lang="en-US" dirty="0"/>
          </a:p>
          <a:p>
            <a:r>
              <a:rPr lang="en-US" dirty="0" err="1"/>
              <a:t>Algoritma</a:t>
            </a:r>
            <a:r>
              <a:rPr lang="en-US" dirty="0"/>
              <a:t> </a:t>
            </a:r>
            <a:r>
              <a:rPr lang="en-US" dirty="0" err="1"/>
              <a:t>harus</a:t>
            </a:r>
            <a:r>
              <a:rPr lang="en-US" dirty="0"/>
              <a:t> </a:t>
            </a:r>
            <a:r>
              <a:rPr lang="en-US" dirty="0" err="1"/>
              <a:t>berisi</a:t>
            </a:r>
            <a:r>
              <a:rPr lang="en-US" dirty="0"/>
              <a:t> </a:t>
            </a:r>
            <a:r>
              <a:rPr lang="en-US" dirty="0" err="1">
                <a:solidFill>
                  <a:srgbClr val="C00000"/>
                </a:solidFill>
              </a:rPr>
              <a:t>tahapan</a:t>
            </a:r>
            <a:r>
              <a:rPr lang="en-US" dirty="0">
                <a:solidFill>
                  <a:srgbClr val="C00000"/>
                </a:solidFill>
              </a:rPr>
              <a:t>, formula </a:t>
            </a:r>
            <a:r>
              <a:rPr lang="en-US" dirty="0" err="1">
                <a:solidFill>
                  <a:srgbClr val="C00000"/>
                </a:solidFill>
              </a:rPr>
              <a:t>dan</a:t>
            </a:r>
            <a:r>
              <a:rPr lang="en-US" dirty="0">
                <a:solidFill>
                  <a:srgbClr val="C00000"/>
                </a:solidFill>
              </a:rPr>
              <a:t> </a:t>
            </a:r>
            <a:r>
              <a:rPr lang="en-US" dirty="0" err="1">
                <a:solidFill>
                  <a:srgbClr val="C00000"/>
                </a:solidFill>
              </a:rPr>
              <a:t>contoh</a:t>
            </a:r>
            <a:r>
              <a:rPr lang="en-US" dirty="0">
                <a:solidFill>
                  <a:srgbClr val="C00000"/>
                </a:solidFill>
              </a:rPr>
              <a:t> </a:t>
            </a:r>
            <a:r>
              <a:rPr lang="en-US" dirty="0" err="1"/>
              <a:t>penerapannya</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82</a:t>
            </a:fld>
            <a:endParaRPr lang="en-US">
              <a:solidFill>
                <a:prstClr val="black">
                  <a:tint val="75000"/>
                </a:prstClr>
              </a:solidFill>
            </a:endParaRPr>
          </a:p>
        </p:txBody>
      </p:sp>
    </p:spTree>
    <p:extLst>
      <p:ext uri="{BB962C8B-B14F-4D97-AF65-F5344CB8AC3E}">
        <p14:creationId xmlns:p14="http://schemas.microsoft.com/office/powerpoint/2010/main" val="19333813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Gambar</a:t>
            </a:r>
            <a:r>
              <a:rPr lang="en-US" dirty="0" smtClean="0"/>
              <a:t> </a:t>
            </a:r>
            <a:r>
              <a:rPr lang="en-US" dirty="0" err="1" smtClean="0"/>
              <a:t>dan</a:t>
            </a:r>
            <a:r>
              <a:rPr lang="en-US" dirty="0" smtClean="0"/>
              <a:t> </a:t>
            </a:r>
            <a:r>
              <a:rPr lang="en-US" dirty="0" err="1" smtClean="0"/>
              <a:t>Tabel</a:t>
            </a:r>
            <a:endParaRPr lang="en-US" dirty="0"/>
          </a:p>
        </p:txBody>
      </p:sp>
      <p:sp>
        <p:nvSpPr>
          <p:cNvPr id="3" name="Content Placeholder 2"/>
          <p:cNvSpPr>
            <a:spLocks noGrp="1"/>
          </p:cNvSpPr>
          <p:nvPr>
            <p:ph idx="1"/>
          </p:nvPr>
        </p:nvSpPr>
        <p:spPr/>
        <p:txBody>
          <a:bodyPr/>
          <a:lstStyle/>
          <a:p>
            <a:r>
              <a:rPr lang="en-US" dirty="0" smtClean="0"/>
              <a:t>Caption </a:t>
            </a:r>
            <a:r>
              <a:rPr lang="en-US" dirty="0" err="1" smtClean="0"/>
              <a:t>untuk</a:t>
            </a:r>
            <a:r>
              <a:rPr lang="en-US" dirty="0" smtClean="0"/>
              <a:t> </a:t>
            </a:r>
            <a:r>
              <a:rPr lang="en-US" dirty="0" err="1" smtClean="0">
                <a:solidFill>
                  <a:srgbClr val="C00000"/>
                </a:solidFill>
              </a:rPr>
              <a:t>Gambar</a:t>
            </a:r>
            <a:r>
              <a:rPr lang="en-US" dirty="0" smtClean="0"/>
              <a:t> di </a:t>
            </a:r>
            <a:r>
              <a:rPr lang="en-US" dirty="0" err="1" smtClean="0"/>
              <a:t>bawah</a:t>
            </a:r>
            <a:r>
              <a:rPr lang="en-US" dirty="0" smtClean="0"/>
              <a:t>, </a:t>
            </a:r>
            <a:r>
              <a:rPr lang="en-US" dirty="0" err="1" smtClean="0"/>
              <a:t>sedangkan</a:t>
            </a:r>
            <a:r>
              <a:rPr lang="en-US" dirty="0" smtClean="0"/>
              <a:t> </a:t>
            </a:r>
            <a:r>
              <a:rPr lang="en-US" dirty="0" err="1" smtClean="0"/>
              <a:t>untuk</a:t>
            </a:r>
            <a:r>
              <a:rPr lang="en-US" dirty="0" smtClean="0"/>
              <a:t> </a:t>
            </a:r>
            <a:r>
              <a:rPr lang="en-US" dirty="0" err="1" smtClean="0">
                <a:solidFill>
                  <a:srgbClr val="C00000"/>
                </a:solidFill>
              </a:rPr>
              <a:t>Tabel</a:t>
            </a:r>
            <a:r>
              <a:rPr lang="en-US" dirty="0" smtClean="0">
                <a:solidFill>
                  <a:srgbClr val="C00000"/>
                </a:solidFill>
              </a:rPr>
              <a:t> </a:t>
            </a:r>
            <a:r>
              <a:rPr lang="en-US" dirty="0" smtClean="0"/>
              <a:t>di </a:t>
            </a:r>
            <a:r>
              <a:rPr lang="en-US" dirty="0" err="1" smtClean="0"/>
              <a:t>atas</a:t>
            </a:r>
            <a:endParaRPr lang="en-US" dirty="0" smtClean="0"/>
          </a:p>
          <a:p>
            <a:r>
              <a:rPr lang="en-US" dirty="0" err="1" smtClean="0"/>
              <a:t>Tidak</a:t>
            </a:r>
            <a:r>
              <a:rPr lang="en-US" dirty="0" smtClean="0"/>
              <a:t> </a:t>
            </a:r>
            <a:r>
              <a:rPr lang="en-US" dirty="0" err="1" smtClean="0"/>
              <a:t>ada</a:t>
            </a:r>
            <a:r>
              <a:rPr lang="en-US" dirty="0" smtClean="0"/>
              <a:t> </a:t>
            </a:r>
            <a:r>
              <a:rPr lang="en-US" dirty="0" err="1" smtClean="0"/>
              <a:t>dalam</a:t>
            </a:r>
            <a:r>
              <a:rPr lang="en-US" dirty="0" smtClean="0"/>
              <a:t> </a:t>
            </a:r>
            <a:r>
              <a:rPr lang="en-US" dirty="0" err="1" smtClean="0"/>
              <a:t>kalimat</a:t>
            </a:r>
            <a:r>
              <a:rPr lang="en-US" dirty="0" smtClean="0"/>
              <a:t> yang </a:t>
            </a:r>
            <a:r>
              <a:rPr lang="en-US" dirty="0" err="1" smtClean="0"/>
              <a:t>menyatakan</a:t>
            </a:r>
            <a:r>
              <a:rPr lang="en-US" dirty="0" smtClean="0"/>
              <a:t> “</a:t>
            </a:r>
            <a:r>
              <a:rPr lang="en-US" dirty="0" err="1" smtClean="0"/>
              <a:t>gambar</a:t>
            </a:r>
            <a:r>
              <a:rPr lang="en-US" dirty="0" smtClean="0"/>
              <a:t> </a:t>
            </a:r>
            <a:r>
              <a:rPr lang="en-US" dirty="0" err="1" smtClean="0"/>
              <a:t>sebagai</a:t>
            </a:r>
            <a:r>
              <a:rPr lang="en-US" dirty="0" smtClean="0"/>
              <a:t> </a:t>
            </a:r>
            <a:r>
              <a:rPr lang="en-US" dirty="0" err="1" smtClean="0"/>
              <a:t>berikut</a:t>
            </a:r>
            <a:r>
              <a:rPr lang="en-US" dirty="0" smtClean="0"/>
              <a:t>…”, </a:t>
            </a:r>
            <a:r>
              <a:rPr lang="en-US" dirty="0" err="1" smtClean="0"/>
              <a:t>tapi</a:t>
            </a:r>
            <a:r>
              <a:rPr lang="en-US" dirty="0" smtClean="0"/>
              <a:t> yang </a:t>
            </a:r>
            <a:r>
              <a:rPr lang="en-US" dirty="0" err="1" smtClean="0"/>
              <a:t>benar</a:t>
            </a:r>
            <a:r>
              <a:rPr lang="en-US" dirty="0" smtClean="0"/>
              <a:t> </a:t>
            </a:r>
            <a:r>
              <a:rPr lang="en-US" dirty="0" err="1" smtClean="0"/>
              <a:t>adalah</a:t>
            </a:r>
            <a:r>
              <a:rPr lang="en-US" dirty="0" smtClean="0"/>
              <a:t> “</a:t>
            </a:r>
            <a:r>
              <a:rPr lang="en-US" dirty="0" err="1" smtClean="0">
                <a:solidFill>
                  <a:srgbClr val="C00000"/>
                </a:solidFill>
              </a:rPr>
              <a:t>Gambar</a:t>
            </a:r>
            <a:r>
              <a:rPr lang="en-US" dirty="0" smtClean="0">
                <a:solidFill>
                  <a:srgbClr val="C00000"/>
                </a:solidFill>
              </a:rPr>
              <a:t> 2.1 </a:t>
            </a:r>
            <a:r>
              <a:rPr lang="en-US" dirty="0" err="1" smtClean="0"/>
              <a:t>menjelaskan</a:t>
            </a:r>
            <a:r>
              <a:rPr lang="en-US" dirty="0" smtClean="0"/>
              <a:t> </a:t>
            </a:r>
            <a:r>
              <a:rPr lang="en-US" dirty="0" err="1" smtClean="0"/>
              <a:t>tentang</a:t>
            </a:r>
            <a:r>
              <a:rPr lang="en-US" dirty="0" smtClean="0"/>
              <a:t> …”</a:t>
            </a:r>
          </a:p>
          <a:p>
            <a:r>
              <a:rPr lang="en-US" dirty="0" err="1" smtClean="0"/>
              <a:t>Semua</a:t>
            </a:r>
            <a:r>
              <a:rPr lang="en-US" dirty="0" smtClean="0"/>
              <a:t> </a:t>
            </a:r>
            <a:r>
              <a:rPr lang="en-US" dirty="0" err="1" smtClean="0">
                <a:solidFill>
                  <a:srgbClr val="C00000"/>
                </a:solidFill>
              </a:rPr>
              <a:t>gambar</a:t>
            </a:r>
            <a:r>
              <a:rPr lang="en-US" dirty="0" smtClean="0">
                <a:solidFill>
                  <a:srgbClr val="C00000"/>
                </a:solidFill>
              </a:rPr>
              <a:t> </a:t>
            </a:r>
            <a:r>
              <a:rPr lang="en-US" dirty="0" err="1" smtClean="0">
                <a:solidFill>
                  <a:srgbClr val="C00000"/>
                </a:solidFill>
              </a:rPr>
              <a:t>dan</a:t>
            </a:r>
            <a:r>
              <a:rPr lang="en-US" dirty="0" smtClean="0">
                <a:solidFill>
                  <a:srgbClr val="C00000"/>
                </a:solidFill>
              </a:rPr>
              <a:t> </a:t>
            </a:r>
            <a:r>
              <a:rPr lang="en-US" dirty="0" err="1" smtClean="0">
                <a:solidFill>
                  <a:srgbClr val="C00000"/>
                </a:solidFill>
              </a:rPr>
              <a:t>tabel</a:t>
            </a:r>
            <a:r>
              <a:rPr lang="en-US" dirty="0" smtClean="0">
                <a:solidFill>
                  <a:srgbClr val="C00000"/>
                </a:solidFill>
              </a:rPr>
              <a:t> </a:t>
            </a:r>
            <a:r>
              <a:rPr lang="en-US" dirty="0" err="1" smtClean="0">
                <a:solidFill>
                  <a:srgbClr val="C00000"/>
                </a:solidFill>
              </a:rPr>
              <a:t>harus</a:t>
            </a:r>
            <a:r>
              <a:rPr lang="en-US" dirty="0" smtClean="0">
                <a:solidFill>
                  <a:srgbClr val="C00000"/>
                </a:solidFill>
              </a:rPr>
              <a:t> </a:t>
            </a:r>
            <a:r>
              <a:rPr lang="en-US" dirty="0" err="1" smtClean="0">
                <a:solidFill>
                  <a:srgbClr val="C00000"/>
                </a:solidFill>
              </a:rPr>
              <a:t>dinarasikan</a:t>
            </a:r>
            <a:r>
              <a:rPr lang="en-US" dirty="0" smtClean="0"/>
              <a:t>, </a:t>
            </a:r>
            <a:r>
              <a:rPr lang="en-US" dirty="0" err="1" smtClean="0"/>
              <a:t>harus</a:t>
            </a:r>
            <a:r>
              <a:rPr lang="en-US" dirty="0" smtClean="0"/>
              <a:t> </a:t>
            </a:r>
            <a:r>
              <a:rPr lang="en-US" dirty="0" err="1" smtClean="0"/>
              <a:t>dideskripsikan</a:t>
            </a:r>
            <a:r>
              <a:rPr lang="en-US" dirty="0" smtClean="0"/>
              <a:t> </a:t>
            </a:r>
            <a:r>
              <a:rPr lang="en-US" dirty="0" err="1" smtClean="0"/>
              <a:t>dan</a:t>
            </a:r>
            <a:r>
              <a:rPr lang="en-US" dirty="0" smtClean="0"/>
              <a:t> </a:t>
            </a:r>
            <a:r>
              <a:rPr lang="en-US" dirty="0" err="1" smtClean="0"/>
              <a:t>dijelaskan</a:t>
            </a:r>
            <a:r>
              <a:rPr lang="en-US" dirty="0" smtClean="0"/>
              <a:t> </a:t>
            </a:r>
            <a:r>
              <a:rPr lang="en-US" dirty="0" err="1" smtClean="0"/>
              <a:t>maksudnya</a:t>
            </a:r>
            <a:r>
              <a:rPr lang="en-US" dirty="0" smtClean="0"/>
              <a:t> </a:t>
            </a:r>
            <a:r>
              <a:rPr lang="en-US" dirty="0" err="1" smtClean="0"/>
              <a:t>apa</a:t>
            </a:r>
            <a:endParaRPr lang="en-US" dirty="0" smtClean="0"/>
          </a:p>
          <a:p>
            <a:r>
              <a:rPr lang="en-US" dirty="0" err="1" smtClean="0"/>
              <a:t>Penjelasan</a:t>
            </a:r>
            <a:r>
              <a:rPr lang="en-US" dirty="0" smtClean="0"/>
              <a:t> </a:t>
            </a:r>
            <a:r>
              <a:rPr lang="en-US" dirty="0" err="1" smtClean="0"/>
              <a:t>kalimat</a:t>
            </a:r>
            <a:r>
              <a:rPr lang="en-US" dirty="0" smtClean="0"/>
              <a:t>, </a:t>
            </a:r>
            <a:r>
              <a:rPr lang="en-US" dirty="0" err="1" smtClean="0"/>
              <a:t>misalnya</a:t>
            </a:r>
            <a:r>
              <a:rPr lang="en-US" dirty="0" smtClean="0"/>
              <a:t> </a:t>
            </a:r>
            <a:r>
              <a:rPr lang="en-US" dirty="0" err="1" smtClean="0"/>
              <a:t>Gambar</a:t>
            </a:r>
            <a:r>
              <a:rPr lang="en-US" dirty="0" smtClean="0"/>
              <a:t> 2.1 </a:t>
            </a:r>
            <a:r>
              <a:rPr lang="en-US" dirty="0" err="1" smtClean="0"/>
              <a:t>atau</a:t>
            </a:r>
            <a:r>
              <a:rPr lang="en-US" dirty="0" smtClean="0"/>
              <a:t> </a:t>
            </a:r>
            <a:r>
              <a:rPr lang="en-US" dirty="0" err="1" smtClean="0"/>
              <a:t>Tabel</a:t>
            </a:r>
            <a:r>
              <a:rPr lang="en-US" dirty="0" smtClean="0"/>
              <a:t> 3.4, G </a:t>
            </a:r>
            <a:r>
              <a:rPr lang="en-US" dirty="0" err="1" smtClean="0"/>
              <a:t>dan</a:t>
            </a:r>
            <a:r>
              <a:rPr lang="en-US" dirty="0" smtClean="0"/>
              <a:t> T </a:t>
            </a:r>
            <a:r>
              <a:rPr lang="en-US" dirty="0" err="1" smtClean="0"/>
              <a:t>nya</a:t>
            </a:r>
            <a:r>
              <a:rPr lang="en-US" dirty="0" smtClean="0"/>
              <a:t> </a:t>
            </a:r>
            <a:r>
              <a:rPr lang="en-US" dirty="0" err="1" smtClean="0"/>
              <a:t>harus</a:t>
            </a:r>
            <a:r>
              <a:rPr lang="en-US" dirty="0" smtClean="0"/>
              <a:t> </a:t>
            </a:r>
            <a:r>
              <a:rPr lang="en-US" dirty="0" err="1" smtClean="0"/>
              <a:t>kapital</a:t>
            </a:r>
            <a:r>
              <a:rPr lang="en-US" dirty="0" smtClean="0"/>
              <a:t>, </a:t>
            </a:r>
            <a:r>
              <a:rPr lang="en-US" dirty="0" err="1" smtClean="0"/>
              <a:t>mengikuti</a:t>
            </a:r>
            <a:r>
              <a:rPr lang="en-US" dirty="0" smtClean="0"/>
              <a:t> caption </a:t>
            </a:r>
            <a:r>
              <a:rPr lang="en-US" dirty="0" err="1" smtClean="0"/>
              <a:t>dari</a:t>
            </a:r>
            <a:r>
              <a:rPr lang="en-US" dirty="0" smtClean="0"/>
              <a:t> </a:t>
            </a:r>
            <a:r>
              <a:rPr lang="en-US" dirty="0" err="1" smtClean="0"/>
              <a:t>gambar</a:t>
            </a:r>
            <a:r>
              <a:rPr lang="en-US" dirty="0" smtClean="0"/>
              <a:t> </a:t>
            </a:r>
            <a:r>
              <a:rPr lang="en-US" dirty="0" err="1" smtClean="0"/>
              <a:t>dan</a:t>
            </a:r>
            <a:r>
              <a:rPr lang="en-US" dirty="0" smtClean="0"/>
              <a:t> </a:t>
            </a:r>
            <a:r>
              <a:rPr lang="en-US" dirty="0" err="1" smtClean="0"/>
              <a:t>tabel</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83</a:t>
            </a:fld>
            <a:endParaRPr lang="en-US">
              <a:solidFill>
                <a:prstClr val="black">
                  <a:tint val="75000"/>
                </a:prstClr>
              </a:solidFill>
            </a:endParaRPr>
          </a:p>
        </p:txBody>
      </p:sp>
    </p:spTree>
    <p:extLst>
      <p:ext uri="{BB962C8B-B14F-4D97-AF65-F5344CB8AC3E}">
        <p14:creationId xmlns:p14="http://schemas.microsoft.com/office/powerpoint/2010/main" val="55696063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915400" cy="762000"/>
          </a:xfrm>
        </p:spPr>
        <p:txBody>
          <a:bodyPr/>
          <a:lstStyle/>
          <a:p>
            <a:r>
              <a:rPr lang="en-US" dirty="0" err="1"/>
              <a:t>Kerangka</a:t>
            </a:r>
            <a:r>
              <a:rPr lang="en-US" dirty="0"/>
              <a:t> </a:t>
            </a:r>
            <a:r>
              <a:rPr lang="en-US" dirty="0" err="1"/>
              <a:t>Pemikiran</a:t>
            </a:r>
            <a:endParaRPr lang="id-ID" dirty="0"/>
          </a:p>
        </p:txBody>
      </p:sp>
      <p:sp>
        <p:nvSpPr>
          <p:cNvPr id="3" name="Content Placeholder 2"/>
          <p:cNvSpPr>
            <a:spLocks noGrp="1"/>
          </p:cNvSpPr>
          <p:nvPr>
            <p:ph idx="1"/>
          </p:nvPr>
        </p:nvSpPr>
        <p:spPr>
          <a:xfrm>
            <a:off x="609600" y="1371600"/>
            <a:ext cx="8153400" cy="4724400"/>
          </a:xfrm>
        </p:spPr>
        <p:txBody>
          <a:bodyPr/>
          <a:lstStyle/>
          <a:p>
            <a:r>
              <a:rPr lang="en-US" sz="2800" dirty="0" err="1" smtClean="0"/>
              <a:t>Kerangka</a:t>
            </a:r>
            <a:r>
              <a:rPr lang="en-US" sz="2800" dirty="0" smtClean="0"/>
              <a:t> </a:t>
            </a:r>
            <a:r>
              <a:rPr lang="en-US" sz="2800" dirty="0" err="1" smtClean="0"/>
              <a:t>pemikiran</a:t>
            </a:r>
            <a:r>
              <a:rPr lang="en-US" sz="2800" dirty="0" smtClean="0"/>
              <a:t> </a:t>
            </a:r>
            <a:r>
              <a:rPr lang="en-US" sz="2800" dirty="0" err="1" smtClean="0"/>
              <a:t>adalah</a:t>
            </a:r>
            <a:r>
              <a:rPr lang="en-US" sz="2800" dirty="0" smtClean="0"/>
              <a:t> </a:t>
            </a:r>
            <a:r>
              <a:rPr lang="en-US" sz="2800" dirty="0" err="1" smtClean="0"/>
              <a:t>suatu</a:t>
            </a:r>
            <a:r>
              <a:rPr lang="en-US" sz="2800" dirty="0" smtClean="0"/>
              <a:t> </a:t>
            </a:r>
            <a:r>
              <a:rPr lang="en-US" sz="2800" dirty="0" err="1" smtClean="0"/>
              <a:t>bagan</a:t>
            </a:r>
            <a:r>
              <a:rPr lang="en-US" sz="2800" dirty="0" smtClean="0"/>
              <a:t> </a:t>
            </a:r>
            <a:r>
              <a:rPr lang="en-US" sz="2800" dirty="0" err="1" smtClean="0"/>
              <a:t>alur</a:t>
            </a:r>
            <a:r>
              <a:rPr lang="en-US" sz="2800" dirty="0" smtClean="0"/>
              <a:t> yang  </a:t>
            </a:r>
            <a:r>
              <a:rPr lang="en-US" sz="2800" dirty="0" err="1" smtClean="0">
                <a:solidFill>
                  <a:srgbClr val="C00000"/>
                </a:solidFill>
              </a:rPr>
              <a:t>meng</a:t>
            </a:r>
            <a:r>
              <a:rPr lang="sv-SE" sz="2800" dirty="0" smtClean="0">
                <a:solidFill>
                  <a:srgbClr val="C00000"/>
                </a:solidFill>
              </a:rPr>
              <a:t>hubungkan masalah dan pendekatan penelitian </a:t>
            </a:r>
            <a:r>
              <a:rPr lang="sv-SE" sz="2800" dirty="0" smtClean="0"/>
              <a:t>yang </a:t>
            </a:r>
            <a:r>
              <a:rPr lang="it-IT" sz="2800" dirty="0" smtClean="0"/>
              <a:t>dihasilkan dari teori/konsep/model yang ada di </a:t>
            </a:r>
            <a:r>
              <a:rPr lang="en-US" sz="2800" dirty="0" err="1" smtClean="0"/>
              <a:t>landasan</a:t>
            </a:r>
            <a:r>
              <a:rPr lang="en-US" sz="2800" dirty="0" smtClean="0"/>
              <a:t> </a:t>
            </a:r>
            <a:r>
              <a:rPr lang="en-US" sz="2800" dirty="0" err="1" smtClean="0"/>
              <a:t>teori</a:t>
            </a:r>
            <a:endParaRPr lang="en-US" sz="2800" dirty="0" smtClean="0"/>
          </a:p>
          <a:p>
            <a:r>
              <a:rPr lang="en-US" sz="2800" dirty="0" err="1" smtClean="0"/>
              <a:t>Kerangka</a:t>
            </a:r>
            <a:r>
              <a:rPr lang="en-US" sz="2800" dirty="0" smtClean="0"/>
              <a:t> </a:t>
            </a:r>
            <a:r>
              <a:rPr lang="en-US" sz="2800" dirty="0" err="1" smtClean="0"/>
              <a:t>pemikiran</a:t>
            </a:r>
            <a:r>
              <a:rPr lang="en-US" sz="2800" dirty="0" smtClean="0"/>
              <a:t> </a:t>
            </a:r>
            <a:r>
              <a:rPr lang="en-US" sz="2800" dirty="0" err="1" smtClean="0"/>
              <a:t>menjelaskan</a:t>
            </a:r>
            <a:r>
              <a:rPr lang="en-US" sz="2800" dirty="0" smtClean="0"/>
              <a:t> </a:t>
            </a:r>
            <a:r>
              <a:rPr lang="en-US" sz="2800" dirty="0" err="1" smtClean="0"/>
              <a:t>bagaimana</a:t>
            </a:r>
            <a:r>
              <a:rPr lang="en-US" sz="2800" dirty="0" smtClean="0"/>
              <a:t> </a:t>
            </a:r>
            <a:r>
              <a:rPr lang="en-US" sz="2800" dirty="0" err="1" smtClean="0">
                <a:solidFill>
                  <a:srgbClr val="C00000"/>
                </a:solidFill>
              </a:rPr>
              <a:t>pola</a:t>
            </a:r>
            <a:r>
              <a:rPr lang="en-US" sz="2800" dirty="0" smtClean="0">
                <a:solidFill>
                  <a:srgbClr val="C00000"/>
                </a:solidFill>
              </a:rPr>
              <a:t> </a:t>
            </a:r>
            <a:r>
              <a:rPr lang="en-US" sz="2800" dirty="0" err="1" smtClean="0">
                <a:solidFill>
                  <a:srgbClr val="C00000"/>
                </a:solidFill>
              </a:rPr>
              <a:t>pikir</a:t>
            </a:r>
            <a:r>
              <a:rPr lang="en-US" sz="2800" dirty="0" smtClean="0">
                <a:solidFill>
                  <a:srgbClr val="C00000"/>
                </a:solidFill>
              </a:rPr>
              <a:t> </a:t>
            </a:r>
            <a:r>
              <a:rPr lang="en-US" sz="2800" dirty="0" err="1" smtClean="0">
                <a:solidFill>
                  <a:srgbClr val="C00000"/>
                </a:solidFill>
              </a:rPr>
              <a:t>dan</a:t>
            </a:r>
            <a:r>
              <a:rPr lang="en-US" sz="2800" dirty="0" smtClean="0">
                <a:solidFill>
                  <a:srgbClr val="C00000"/>
                </a:solidFill>
              </a:rPr>
              <a:t> </a:t>
            </a:r>
            <a:r>
              <a:rPr lang="en-US" sz="2800" dirty="0" err="1" smtClean="0">
                <a:solidFill>
                  <a:srgbClr val="C00000"/>
                </a:solidFill>
              </a:rPr>
              <a:t>konsep</a:t>
            </a:r>
            <a:r>
              <a:rPr lang="en-US" sz="2800" dirty="0" smtClean="0">
                <a:solidFill>
                  <a:srgbClr val="C00000"/>
                </a:solidFill>
              </a:rPr>
              <a:t> </a:t>
            </a:r>
            <a:r>
              <a:rPr lang="en-US" sz="2800" dirty="0" err="1" smtClean="0">
                <a:solidFill>
                  <a:srgbClr val="C00000"/>
                </a:solidFill>
              </a:rPr>
              <a:t>kita</a:t>
            </a:r>
            <a:r>
              <a:rPr lang="en-US" sz="2800" dirty="0" smtClean="0">
                <a:solidFill>
                  <a:srgbClr val="C00000"/>
                </a:solidFill>
              </a:rPr>
              <a:t> </a:t>
            </a:r>
            <a:r>
              <a:rPr lang="en-US" sz="2800" dirty="0" err="1" smtClean="0">
                <a:solidFill>
                  <a:srgbClr val="C00000"/>
                </a:solidFill>
              </a:rPr>
              <a:t>dalam</a:t>
            </a:r>
            <a:r>
              <a:rPr lang="en-US" sz="2800" dirty="0" smtClean="0">
                <a:solidFill>
                  <a:srgbClr val="C00000"/>
                </a:solidFill>
              </a:rPr>
              <a:t> </a:t>
            </a:r>
            <a:r>
              <a:rPr lang="en-US" sz="2800" dirty="0" err="1" smtClean="0">
                <a:solidFill>
                  <a:srgbClr val="C00000"/>
                </a:solidFill>
              </a:rPr>
              <a:t>melakukan</a:t>
            </a:r>
            <a:r>
              <a:rPr lang="en-US" sz="2800" dirty="0" smtClean="0">
                <a:solidFill>
                  <a:srgbClr val="C00000"/>
                </a:solidFill>
              </a:rPr>
              <a:t> </a:t>
            </a:r>
            <a:r>
              <a:rPr lang="en-US" sz="2800" dirty="0" err="1" smtClean="0">
                <a:solidFill>
                  <a:srgbClr val="C00000"/>
                </a:solidFill>
              </a:rPr>
              <a:t>penelitian</a:t>
            </a:r>
            <a:endParaRPr lang="en-US" sz="2800" dirty="0" smtClean="0">
              <a:solidFill>
                <a:srgbClr val="C00000"/>
              </a:solidFill>
            </a:endParaRPr>
          </a:p>
          <a:p>
            <a:r>
              <a:rPr lang="en-US" sz="2800" dirty="0" err="1" smtClean="0"/>
              <a:t>Kerangka</a:t>
            </a:r>
            <a:r>
              <a:rPr lang="en-US" sz="2800" dirty="0" smtClean="0"/>
              <a:t> </a:t>
            </a:r>
            <a:r>
              <a:rPr lang="en-US" sz="2800" dirty="0" err="1" smtClean="0"/>
              <a:t>pemikiran</a:t>
            </a:r>
            <a:r>
              <a:rPr lang="en-US" sz="2800" dirty="0" smtClean="0"/>
              <a:t> </a:t>
            </a:r>
            <a:r>
              <a:rPr lang="en-US" sz="2800" dirty="0" err="1" smtClean="0"/>
              <a:t>akan</a:t>
            </a:r>
            <a:r>
              <a:rPr lang="en-US" sz="2800" dirty="0" smtClean="0"/>
              <a:t> </a:t>
            </a:r>
            <a:r>
              <a:rPr lang="en-US" sz="2800" dirty="0" err="1" smtClean="0"/>
              <a:t>menjadi</a:t>
            </a:r>
            <a:r>
              <a:rPr lang="en-US" sz="2800" dirty="0" smtClean="0"/>
              <a:t> </a:t>
            </a:r>
            <a:r>
              <a:rPr lang="en-US" sz="2800" dirty="0" err="1" smtClean="0">
                <a:solidFill>
                  <a:srgbClr val="C00000"/>
                </a:solidFill>
              </a:rPr>
              <a:t>acuan</a:t>
            </a:r>
            <a:r>
              <a:rPr lang="en-US" sz="2800" dirty="0" smtClean="0">
                <a:solidFill>
                  <a:srgbClr val="C00000"/>
                </a:solidFill>
              </a:rPr>
              <a:t> </a:t>
            </a:r>
            <a:r>
              <a:rPr lang="en-US" sz="2800" dirty="0" err="1" smtClean="0">
                <a:solidFill>
                  <a:srgbClr val="C00000"/>
                </a:solidFill>
              </a:rPr>
              <a:t>kita</a:t>
            </a:r>
            <a:r>
              <a:rPr lang="en-US" sz="2800" dirty="0" smtClean="0">
                <a:solidFill>
                  <a:srgbClr val="C00000"/>
                </a:solidFill>
              </a:rPr>
              <a:t> </a:t>
            </a:r>
            <a:r>
              <a:rPr lang="en-US" sz="2800" dirty="0" err="1" smtClean="0">
                <a:solidFill>
                  <a:srgbClr val="C00000"/>
                </a:solidFill>
              </a:rPr>
              <a:t>dalam</a:t>
            </a:r>
            <a:r>
              <a:rPr lang="en-US" sz="2800" dirty="0" smtClean="0">
                <a:solidFill>
                  <a:srgbClr val="C00000"/>
                </a:solidFill>
              </a:rPr>
              <a:t> </a:t>
            </a:r>
            <a:r>
              <a:rPr lang="en-US" sz="2800" dirty="0" err="1" smtClean="0">
                <a:solidFill>
                  <a:srgbClr val="C00000"/>
                </a:solidFill>
              </a:rPr>
              <a:t>menyusun</a:t>
            </a:r>
            <a:r>
              <a:rPr lang="en-US" sz="2800" dirty="0" smtClean="0">
                <a:solidFill>
                  <a:srgbClr val="C00000"/>
                </a:solidFill>
              </a:rPr>
              <a:t> </a:t>
            </a:r>
            <a:r>
              <a:rPr lang="en-US" sz="2800" dirty="0" err="1" smtClean="0">
                <a:solidFill>
                  <a:srgbClr val="C00000"/>
                </a:solidFill>
              </a:rPr>
              <a:t>metodologi</a:t>
            </a:r>
            <a:r>
              <a:rPr lang="en-US" sz="2800" dirty="0" smtClean="0">
                <a:solidFill>
                  <a:srgbClr val="C00000"/>
                </a:solidFill>
              </a:rPr>
              <a:t> </a:t>
            </a:r>
            <a:r>
              <a:rPr lang="en-US" sz="2800" dirty="0" err="1" smtClean="0">
                <a:solidFill>
                  <a:srgbClr val="C00000"/>
                </a:solidFill>
              </a:rPr>
              <a:t>penelitian</a:t>
            </a:r>
            <a:endParaRPr lang="en-US" sz="2800" dirty="0" smtClean="0">
              <a:solidFill>
                <a:srgbClr val="C00000"/>
              </a:solidFill>
            </a:endParaRPr>
          </a:p>
          <a:p>
            <a:r>
              <a:rPr lang="en-US" sz="2800" dirty="0" err="1" smtClean="0"/>
              <a:t>Kerangka</a:t>
            </a:r>
            <a:r>
              <a:rPr lang="en-US" sz="2800" dirty="0" smtClean="0"/>
              <a:t> </a:t>
            </a:r>
            <a:r>
              <a:rPr lang="en-US" sz="2800" dirty="0" err="1" smtClean="0"/>
              <a:t>pemikiran</a:t>
            </a:r>
            <a:r>
              <a:rPr lang="en-US" sz="2800" dirty="0" smtClean="0"/>
              <a:t> </a:t>
            </a:r>
            <a:r>
              <a:rPr lang="en-US" sz="2800" dirty="0" err="1" smtClean="0"/>
              <a:t>bisa</a:t>
            </a:r>
            <a:r>
              <a:rPr lang="en-US" sz="2800" dirty="0" smtClean="0"/>
              <a:t> </a:t>
            </a:r>
            <a:r>
              <a:rPr lang="en-US" sz="2800" dirty="0" err="1" smtClean="0"/>
              <a:t>digunakan</a:t>
            </a:r>
            <a:r>
              <a:rPr lang="en-US" sz="2800" dirty="0" smtClean="0"/>
              <a:t> </a:t>
            </a:r>
            <a:r>
              <a:rPr lang="en-US" sz="2800" dirty="0" err="1" smtClean="0"/>
              <a:t>untuk</a:t>
            </a:r>
            <a:r>
              <a:rPr lang="en-US" sz="2800" dirty="0" smtClean="0"/>
              <a:t> </a:t>
            </a:r>
            <a:r>
              <a:rPr lang="en-US" sz="2800" dirty="0" err="1" smtClean="0">
                <a:solidFill>
                  <a:srgbClr val="C00000"/>
                </a:solidFill>
              </a:rPr>
              <a:t>menguji</a:t>
            </a:r>
            <a:r>
              <a:rPr lang="en-US" sz="2800" dirty="0" smtClean="0">
                <a:solidFill>
                  <a:srgbClr val="C00000"/>
                </a:solidFill>
              </a:rPr>
              <a:t> </a:t>
            </a:r>
            <a:r>
              <a:rPr lang="en-US" sz="2800" dirty="0" err="1" smtClean="0">
                <a:solidFill>
                  <a:srgbClr val="C00000"/>
                </a:solidFill>
              </a:rPr>
              <a:t>logika</a:t>
            </a:r>
            <a:r>
              <a:rPr lang="en-US" sz="2800" dirty="0" smtClean="0">
                <a:solidFill>
                  <a:srgbClr val="C00000"/>
                </a:solidFill>
              </a:rPr>
              <a:t> </a:t>
            </a:r>
            <a:r>
              <a:rPr lang="en-US" sz="2800" dirty="0" err="1" smtClean="0">
                <a:solidFill>
                  <a:srgbClr val="C00000"/>
                </a:solidFill>
              </a:rPr>
              <a:t>penelitian</a:t>
            </a:r>
            <a:endParaRPr lang="en-US" sz="2800" dirty="0" smtClean="0">
              <a:solidFill>
                <a:srgbClr val="C00000"/>
              </a:solidFill>
            </a:endParaRP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84</a:t>
            </a:fld>
            <a:endParaRPr lang="en-US">
              <a:solidFill>
                <a:prstClr val="black">
                  <a:tint val="75000"/>
                </a:prstClr>
              </a:solidFill>
            </a:endParaRPr>
          </a:p>
        </p:txBody>
      </p:sp>
    </p:spTree>
    <p:extLst>
      <p:ext uri="{BB962C8B-B14F-4D97-AF65-F5344CB8AC3E}">
        <p14:creationId xmlns:p14="http://schemas.microsoft.com/office/powerpoint/2010/main" val="397401248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p:txBody>
          <a:bodyPr/>
          <a:lstStyle/>
          <a:p>
            <a:r>
              <a:rPr lang="en-US" dirty="0" err="1"/>
              <a:t>Kerangka</a:t>
            </a:r>
            <a:r>
              <a:rPr lang="en-US" dirty="0"/>
              <a:t> </a:t>
            </a:r>
            <a:r>
              <a:rPr lang="en-US" dirty="0" err="1"/>
              <a:t>Pemikiran</a:t>
            </a:r>
            <a:endParaRPr lang="en-US" dirty="0"/>
          </a:p>
        </p:txBody>
      </p:sp>
      <p:sp>
        <p:nvSpPr>
          <p:cNvPr id="14338" name="Rectangle 2"/>
          <p:cNvSpPr>
            <a:spLocks noGrp="1" noChangeArrowheads="1"/>
          </p:cNvSpPr>
          <p:nvPr>
            <p:ph idx="1"/>
          </p:nvPr>
        </p:nvSpPr>
        <p:spPr/>
        <p:txBody>
          <a:bodyPr>
            <a:normAutofit/>
          </a:bodyPr>
          <a:lstStyle/>
          <a:p>
            <a:r>
              <a:rPr lang="en-US" dirty="0" err="1"/>
              <a:t>Gunakan</a:t>
            </a:r>
            <a:r>
              <a:rPr lang="en-US" dirty="0"/>
              <a:t> format </a:t>
            </a:r>
            <a:r>
              <a:rPr lang="en-US" dirty="0">
                <a:solidFill>
                  <a:srgbClr val="C00000"/>
                </a:solidFill>
              </a:rPr>
              <a:t>Indicators</a:t>
            </a:r>
            <a:r>
              <a:rPr lang="en-US" dirty="0"/>
              <a:t>, </a:t>
            </a:r>
            <a:r>
              <a:rPr lang="en-US" dirty="0">
                <a:solidFill>
                  <a:srgbClr val="C00000"/>
                </a:solidFill>
              </a:rPr>
              <a:t>Proposed Method</a:t>
            </a:r>
            <a:r>
              <a:rPr lang="en-US" dirty="0"/>
              <a:t>, </a:t>
            </a:r>
            <a:r>
              <a:rPr lang="en-US" dirty="0">
                <a:solidFill>
                  <a:srgbClr val="C00000"/>
                </a:solidFill>
              </a:rPr>
              <a:t>Objective</a:t>
            </a:r>
            <a:r>
              <a:rPr lang="en-US" dirty="0"/>
              <a:t>, </a:t>
            </a:r>
            <a:r>
              <a:rPr lang="en-US" dirty="0">
                <a:solidFill>
                  <a:srgbClr val="C00000"/>
                </a:solidFill>
              </a:rPr>
              <a:t>Measurement</a:t>
            </a:r>
            <a:r>
              <a:rPr lang="en-US" dirty="0"/>
              <a:t>, </a:t>
            </a:r>
            <a:r>
              <a:rPr lang="en-US" dirty="0" err="1"/>
              <a:t>seperti</a:t>
            </a:r>
            <a:r>
              <a:rPr lang="en-US" dirty="0"/>
              <a:t> yang </a:t>
            </a:r>
            <a:r>
              <a:rPr lang="en-US" dirty="0" err="1"/>
              <a:t>ada</a:t>
            </a:r>
            <a:r>
              <a:rPr lang="en-US" dirty="0"/>
              <a:t> di </a:t>
            </a:r>
            <a:r>
              <a:rPr lang="en-US" dirty="0" smtClean="0"/>
              <a:t>romisatriawahono.net</a:t>
            </a:r>
            <a:endParaRPr lang="id-ID" dirty="0"/>
          </a:p>
          <a:p>
            <a:pPr lvl="1"/>
            <a:r>
              <a:rPr lang="id-ID" dirty="0" smtClean="0"/>
              <a:t>Format visio ada di folder </a:t>
            </a:r>
            <a:r>
              <a:rPr lang="id-ID" i="1" dirty="0" smtClean="0"/>
              <a:t>romi-rm/metode penelitian</a:t>
            </a:r>
            <a:endParaRPr lang="en-US" i="1" dirty="0"/>
          </a:p>
          <a:p>
            <a:r>
              <a:rPr lang="en-US" dirty="0" err="1"/>
              <a:t>Harus</a:t>
            </a:r>
            <a:r>
              <a:rPr lang="en-US" dirty="0"/>
              <a:t> </a:t>
            </a:r>
            <a:r>
              <a:rPr lang="en-US" dirty="0" err="1">
                <a:solidFill>
                  <a:srgbClr val="C00000"/>
                </a:solidFill>
              </a:rPr>
              <a:t>diuraikan</a:t>
            </a:r>
            <a:r>
              <a:rPr lang="en-US" dirty="0">
                <a:solidFill>
                  <a:srgbClr val="C00000"/>
                </a:solidFill>
              </a:rPr>
              <a:t> </a:t>
            </a:r>
            <a:r>
              <a:rPr lang="en-US" dirty="0" err="1">
                <a:solidFill>
                  <a:srgbClr val="C00000"/>
                </a:solidFill>
              </a:rPr>
              <a:t>dalam</a:t>
            </a:r>
            <a:r>
              <a:rPr lang="en-US" dirty="0">
                <a:solidFill>
                  <a:srgbClr val="C00000"/>
                </a:solidFill>
              </a:rPr>
              <a:t> </a:t>
            </a:r>
            <a:r>
              <a:rPr lang="en-US" dirty="0" err="1">
                <a:solidFill>
                  <a:srgbClr val="C00000"/>
                </a:solidFill>
              </a:rPr>
              <a:t>bentuk</a:t>
            </a:r>
            <a:r>
              <a:rPr lang="en-US" dirty="0">
                <a:solidFill>
                  <a:srgbClr val="C00000"/>
                </a:solidFill>
              </a:rPr>
              <a:t> </a:t>
            </a:r>
            <a:r>
              <a:rPr lang="en-US" dirty="0" err="1">
                <a:solidFill>
                  <a:srgbClr val="C00000"/>
                </a:solidFill>
              </a:rPr>
              <a:t>kalimat</a:t>
            </a:r>
            <a:r>
              <a:rPr lang="en-US" dirty="0">
                <a:solidFill>
                  <a:srgbClr val="C00000"/>
                </a:solidFill>
              </a:rPr>
              <a:t> </a:t>
            </a:r>
            <a:r>
              <a:rPr lang="en-US" dirty="0" err="1">
                <a:solidFill>
                  <a:srgbClr val="C00000"/>
                </a:solidFill>
              </a:rPr>
              <a:t>yg</a:t>
            </a:r>
            <a:r>
              <a:rPr lang="en-US" dirty="0">
                <a:solidFill>
                  <a:srgbClr val="C00000"/>
                </a:solidFill>
              </a:rPr>
              <a:t> </a:t>
            </a:r>
            <a:r>
              <a:rPr lang="en-US" dirty="0" err="1">
                <a:solidFill>
                  <a:srgbClr val="C00000"/>
                </a:solidFill>
              </a:rPr>
              <a:t>jelas</a:t>
            </a:r>
            <a:r>
              <a:rPr lang="en-US" dirty="0"/>
              <a:t>, </a:t>
            </a:r>
            <a:r>
              <a:rPr lang="en-US" dirty="0" err="1"/>
              <a:t>detil</a:t>
            </a:r>
            <a:r>
              <a:rPr lang="en-US" dirty="0"/>
              <a:t> </a:t>
            </a:r>
            <a:r>
              <a:rPr lang="en-US" dirty="0" err="1"/>
              <a:t>dan</a:t>
            </a:r>
            <a:r>
              <a:rPr lang="en-US" dirty="0"/>
              <a:t> </a:t>
            </a:r>
            <a:r>
              <a:rPr lang="en-US" dirty="0" err="1"/>
              <a:t>komprehensif</a:t>
            </a:r>
            <a:r>
              <a:rPr lang="en-US" dirty="0"/>
              <a:t> yang </a:t>
            </a:r>
            <a:r>
              <a:rPr lang="en-US" dirty="0" err="1"/>
              <a:t>menjelaskan</a:t>
            </a:r>
            <a:r>
              <a:rPr lang="en-US" dirty="0"/>
              <a:t> </a:t>
            </a:r>
            <a:r>
              <a:rPr lang="en-US" dirty="0" err="1"/>
              <a:t>semua</a:t>
            </a:r>
            <a:r>
              <a:rPr lang="en-US" dirty="0"/>
              <a:t> </a:t>
            </a:r>
            <a:r>
              <a:rPr lang="en-US" dirty="0" err="1"/>
              <a:t>gambar</a:t>
            </a:r>
            <a:r>
              <a:rPr lang="en-US" dirty="0"/>
              <a:t> </a:t>
            </a:r>
            <a:r>
              <a:rPr lang="en-US" dirty="0" err="1"/>
              <a:t>kerangka</a:t>
            </a:r>
            <a:r>
              <a:rPr lang="en-US" dirty="0"/>
              <a:t> </a:t>
            </a:r>
            <a:r>
              <a:rPr lang="en-US" dirty="0" err="1"/>
              <a:t>pemikiran</a:t>
            </a:r>
            <a:endParaRPr lang="en-US" dirty="0"/>
          </a:p>
        </p:txBody>
      </p:sp>
      <p:sp>
        <p:nvSpPr>
          <p:cNvPr id="2" name="Slide Number Placeholder 1"/>
          <p:cNvSpPr>
            <a:spLocks noGrp="1"/>
          </p:cNvSpPr>
          <p:nvPr>
            <p:ph type="sldNum" sz="quarter" idx="12"/>
          </p:nvPr>
        </p:nvSpPr>
        <p:spPr/>
        <p:txBody>
          <a:bodyPr/>
          <a:lstStyle/>
          <a:p>
            <a:fld id="{C546E0E4-908A-4724-B308-E4F6AE4FA0DD}" type="slidenum">
              <a:rPr lang="en-US" smtClean="0">
                <a:solidFill>
                  <a:prstClr val="black">
                    <a:tint val="75000"/>
                  </a:prstClr>
                </a:solidFill>
              </a:rPr>
              <a:pPr/>
              <a:t>85</a:t>
            </a:fld>
            <a:endParaRPr lang="en-US">
              <a:solidFill>
                <a:prstClr val="black">
                  <a:tint val="75000"/>
                </a:prstClr>
              </a:solidFill>
            </a:endParaRPr>
          </a:p>
        </p:txBody>
      </p:sp>
    </p:spTree>
    <p:extLst>
      <p:ext uri="{BB962C8B-B14F-4D97-AF65-F5344CB8AC3E}">
        <p14:creationId xmlns:p14="http://schemas.microsoft.com/office/powerpoint/2010/main" val="28883828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smtClean="0"/>
              <a:t>Contoh Kerangka Pemikiran*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8650" y="1076941"/>
            <a:ext cx="7772400" cy="5213905"/>
          </a:xfrm>
        </p:spPr>
      </p:pic>
      <p:sp>
        <p:nvSpPr>
          <p:cNvPr id="3" name="Rectangle 2"/>
          <p:cNvSpPr/>
          <p:nvPr/>
        </p:nvSpPr>
        <p:spPr>
          <a:xfrm>
            <a:off x="228600" y="6290846"/>
            <a:ext cx="8686800" cy="338554"/>
          </a:xfrm>
          <a:prstGeom prst="rect">
            <a:avLst/>
          </a:prstGeom>
        </p:spPr>
        <p:txBody>
          <a:bodyPr wrap="square">
            <a:spAutoFit/>
          </a:bodyPr>
          <a:lstStyle/>
          <a:p>
            <a:r>
              <a:rPr lang="id-ID" sz="1600" i="1" smtClean="0">
                <a:effectLst/>
                <a:latin typeface="Calibri" pitchFamily="34" charset="0"/>
                <a:cs typeface="Calibri" pitchFamily="34" charset="0"/>
              </a:rPr>
              <a:t>*</a:t>
            </a:r>
            <a:r>
              <a:rPr lang="en-US" sz="1600" i="1" smtClean="0">
                <a:effectLst/>
                <a:latin typeface="Calibri" pitchFamily="34" charset="0"/>
                <a:cs typeface="Calibri" pitchFamily="34" charset="0"/>
              </a:rPr>
              <a:t>http</a:t>
            </a:r>
            <a:r>
              <a:rPr lang="en-US" sz="1600" i="1">
                <a:effectLst/>
                <a:latin typeface="Calibri" pitchFamily="34" charset="0"/>
                <a:cs typeface="Calibri" pitchFamily="34" charset="0"/>
              </a:rPr>
              <a:t>://romisatriawahono.net/2012/08/07/kiat-menyusun-kerangka-pemikiran-penelitian/</a:t>
            </a:r>
          </a:p>
        </p:txBody>
      </p:sp>
      <p:sp>
        <p:nvSpPr>
          <p:cNvPr id="5" name="Slide Number Placeholder 4"/>
          <p:cNvSpPr>
            <a:spLocks noGrp="1"/>
          </p:cNvSpPr>
          <p:nvPr>
            <p:ph type="sldNum" sz="quarter" idx="12"/>
          </p:nvPr>
        </p:nvSpPr>
        <p:spPr/>
        <p:txBody>
          <a:bodyPr/>
          <a:lstStyle/>
          <a:p>
            <a:fld id="{C546E0E4-908A-4724-B308-E4F6AE4FA0DD}" type="slidenum">
              <a:rPr lang="en-US" smtClean="0">
                <a:solidFill>
                  <a:prstClr val="black">
                    <a:tint val="75000"/>
                  </a:prstClr>
                </a:solidFill>
              </a:rPr>
              <a:pPr/>
              <a:t>86</a:t>
            </a:fld>
            <a:endParaRPr lang="en-US">
              <a:solidFill>
                <a:prstClr val="black">
                  <a:tint val="75000"/>
                </a:prstClr>
              </a:solidFill>
            </a:endParaRPr>
          </a:p>
        </p:txBody>
      </p:sp>
    </p:spTree>
    <p:extLst>
      <p:ext uri="{BB962C8B-B14F-4D97-AF65-F5344CB8AC3E}">
        <p14:creationId xmlns:p14="http://schemas.microsoft.com/office/powerpoint/2010/main" val="14452501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Contoh Kerangka Pemikiran</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4888" y="990600"/>
            <a:ext cx="7354224" cy="5715000"/>
          </a:xfrm>
          <a:prstGeom prst="rect">
            <a:avLst/>
          </a:prstGeom>
        </p:spPr>
      </p:pic>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87</a:t>
            </a:fld>
            <a:endParaRPr lang="en-US">
              <a:solidFill>
                <a:prstClr val="black">
                  <a:tint val="75000"/>
                </a:prstClr>
              </a:solidFill>
            </a:endParaRPr>
          </a:p>
        </p:txBody>
      </p:sp>
    </p:spTree>
    <p:extLst>
      <p:ext uri="{BB962C8B-B14F-4D97-AF65-F5344CB8AC3E}">
        <p14:creationId xmlns:p14="http://schemas.microsoft.com/office/powerpoint/2010/main" val="28585910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888" y="2466975"/>
            <a:ext cx="8291512" cy="2095501"/>
          </a:xfrm>
        </p:spPr>
        <p:txBody>
          <a:bodyPr>
            <a:normAutofit/>
          </a:bodyPr>
          <a:lstStyle/>
          <a:p>
            <a:r>
              <a:rPr lang="en-US" sz="4000" dirty="0" smtClean="0"/>
              <a:t>4.4.5 Bab 3: </a:t>
            </a:r>
            <a:r>
              <a:rPr lang="en-US" sz="4000" dirty="0" err="1" smtClean="0"/>
              <a:t>Metode</a:t>
            </a:r>
            <a:r>
              <a:rPr lang="en-US" sz="4000" dirty="0" smtClean="0"/>
              <a:t> </a:t>
            </a:r>
            <a:r>
              <a:rPr lang="en-US" sz="4000" dirty="0" err="1" smtClean="0"/>
              <a:t>Penelitian</a:t>
            </a:r>
            <a:endParaRPr lang="en-US" sz="4000"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88</a:t>
            </a:fld>
            <a:endParaRPr lang="en-US">
              <a:solidFill>
                <a:prstClr val="black">
                  <a:tint val="75000"/>
                </a:prstClr>
              </a:solidFill>
            </a:endParaRPr>
          </a:p>
        </p:txBody>
      </p:sp>
    </p:spTree>
    <p:extLst>
      <p:ext uri="{BB962C8B-B14F-4D97-AF65-F5344CB8AC3E}">
        <p14:creationId xmlns:p14="http://schemas.microsoft.com/office/powerpoint/2010/main" val="419303309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Struktur</a:t>
            </a:r>
            <a:r>
              <a:rPr lang="en-US" smtClean="0"/>
              <a:t> </a:t>
            </a:r>
            <a:r>
              <a:rPr lang="en-US" err="1" smtClean="0"/>
              <a:t>Tesis</a:t>
            </a:r>
            <a:r>
              <a:rPr lang="en-US" smtClean="0"/>
              <a:t> – </a:t>
            </a:r>
            <a:r>
              <a:rPr lang="en-US" err="1" smtClean="0"/>
              <a:t>Bab</a:t>
            </a:r>
            <a:r>
              <a:rPr lang="en-US" smtClean="0"/>
              <a:t> III</a:t>
            </a:r>
            <a:endParaRPr lang="id-ID"/>
          </a:p>
        </p:txBody>
      </p:sp>
      <p:sp>
        <p:nvSpPr>
          <p:cNvPr id="3" name="Content Placeholder 2"/>
          <p:cNvSpPr>
            <a:spLocks noGrp="1"/>
          </p:cNvSpPr>
          <p:nvPr>
            <p:ph idx="1"/>
          </p:nvPr>
        </p:nvSpPr>
        <p:spPr>
          <a:xfrm>
            <a:off x="628650" y="1600200"/>
            <a:ext cx="7753350" cy="5257800"/>
          </a:xfrm>
        </p:spPr>
        <p:txBody>
          <a:bodyPr>
            <a:normAutofit lnSpcReduction="10000"/>
          </a:bodyPr>
          <a:lstStyle/>
          <a:p>
            <a:pPr marL="514350" indent="-514350">
              <a:buNone/>
            </a:pPr>
            <a:r>
              <a:rPr lang="en-US" sz="3600" dirty="0" smtClean="0">
                <a:solidFill>
                  <a:srgbClr val="C00000"/>
                </a:solidFill>
              </a:rPr>
              <a:t>Bab III </a:t>
            </a:r>
            <a:r>
              <a:rPr lang="en-US" sz="3600" dirty="0" err="1" smtClean="0">
                <a:solidFill>
                  <a:srgbClr val="C00000"/>
                </a:solidFill>
              </a:rPr>
              <a:t>Metod</a:t>
            </a:r>
            <a:r>
              <a:rPr lang="id-ID" sz="3600" dirty="0">
                <a:solidFill>
                  <a:srgbClr val="C00000"/>
                </a:solidFill>
              </a:rPr>
              <a:t>e</a:t>
            </a:r>
            <a:r>
              <a:rPr lang="en-US" sz="3600" dirty="0" smtClean="0">
                <a:solidFill>
                  <a:srgbClr val="C00000"/>
                </a:solidFill>
              </a:rPr>
              <a:t> </a:t>
            </a:r>
            <a:r>
              <a:rPr lang="en-US" sz="3600" dirty="0" err="1" smtClean="0">
                <a:solidFill>
                  <a:srgbClr val="C00000"/>
                </a:solidFill>
              </a:rPr>
              <a:t>Penelitian</a:t>
            </a:r>
            <a:endParaRPr lang="en-US" sz="2000" dirty="0" smtClean="0"/>
          </a:p>
          <a:p>
            <a:pPr marL="514350" indent="-514350">
              <a:buNone/>
            </a:pPr>
            <a:r>
              <a:rPr lang="en-US" sz="2400" dirty="0" smtClean="0"/>
              <a:t>	3.1 </a:t>
            </a:r>
            <a:r>
              <a:rPr lang="id-ID" sz="2400" dirty="0" smtClean="0">
                <a:solidFill>
                  <a:srgbClr val="0070C0"/>
                </a:solidFill>
              </a:rPr>
              <a:t>Desain</a:t>
            </a:r>
            <a:r>
              <a:rPr lang="en-US" sz="2400" dirty="0" smtClean="0">
                <a:solidFill>
                  <a:srgbClr val="0070C0"/>
                </a:solidFill>
              </a:rPr>
              <a:t> </a:t>
            </a:r>
            <a:r>
              <a:rPr lang="en-US" sz="2400" dirty="0" err="1" smtClean="0">
                <a:solidFill>
                  <a:srgbClr val="0070C0"/>
                </a:solidFill>
              </a:rPr>
              <a:t>Penelitian</a:t>
            </a:r>
            <a:endParaRPr lang="en-US" sz="2400" dirty="0" smtClean="0">
              <a:solidFill>
                <a:srgbClr val="0070C0"/>
              </a:solidFill>
            </a:endParaRPr>
          </a:p>
          <a:p>
            <a:pPr marL="863600" lvl="1" indent="-514350">
              <a:buNone/>
            </a:pPr>
            <a:r>
              <a:rPr lang="en-US" sz="2000" dirty="0" smtClean="0"/>
              <a:t>	</a:t>
            </a:r>
            <a:r>
              <a:rPr lang="id-ID" sz="2000" dirty="0" smtClean="0"/>
              <a:t>Metode penelitian yang dilakukan adalah metode penelitian eksperimen, dengan tahapan penelitian seperti berikut:</a:t>
            </a:r>
            <a:endParaRPr lang="en-US" sz="2000" dirty="0" smtClean="0"/>
          </a:p>
          <a:p>
            <a:pPr marL="863600" lvl="1" indent="-514350">
              <a:buNone/>
            </a:pPr>
            <a:r>
              <a:rPr lang="en-US" sz="2000" dirty="0" smtClean="0"/>
              <a:t>	1. </a:t>
            </a:r>
            <a:r>
              <a:rPr lang="id-ID" sz="2000" dirty="0" smtClean="0"/>
              <a:t>Pengumpulan Data (</a:t>
            </a:r>
            <a:r>
              <a:rPr lang="id-ID" sz="2000" b="1" dirty="0" smtClean="0">
                <a:solidFill>
                  <a:srgbClr val="C00000"/>
                </a:solidFill>
              </a:rPr>
              <a:t>Data Gathering</a:t>
            </a:r>
            <a:r>
              <a:rPr lang="id-ID" sz="2000" dirty="0" smtClean="0"/>
              <a:t>)</a:t>
            </a:r>
          </a:p>
          <a:p>
            <a:pPr marL="863600" lvl="1" indent="-514350">
              <a:buNone/>
            </a:pPr>
            <a:r>
              <a:rPr lang="id-ID" sz="2000" i="1" dirty="0"/>
              <a:t>	</a:t>
            </a:r>
            <a:r>
              <a:rPr lang="id-ID" sz="2000" i="1" dirty="0" smtClean="0"/>
              <a:t>    (jelaskan langkah yang dilakukan di tahapan ini ... )</a:t>
            </a:r>
          </a:p>
          <a:p>
            <a:pPr marL="863600" lvl="1" indent="-514350">
              <a:buNone/>
            </a:pPr>
            <a:r>
              <a:rPr lang="id-ID" sz="2000" dirty="0" smtClean="0"/>
              <a:t>	2</a:t>
            </a:r>
            <a:r>
              <a:rPr lang="id-ID" sz="2000" dirty="0"/>
              <a:t>. Pengolahan Awal </a:t>
            </a:r>
            <a:r>
              <a:rPr lang="id-ID" sz="2000" dirty="0" smtClean="0"/>
              <a:t>Data </a:t>
            </a:r>
            <a:r>
              <a:rPr lang="id-ID" sz="2000" dirty="0"/>
              <a:t>(</a:t>
            </a:r>
            <a:r>
              <a:rPr lang="id-ID" sz="2000" b="1" dirty="0">
                <a:solidFill>
                  <a:srgbClr val="C00000"/>
                </a:solidFill>
              </a:rPr>
              <a:t>Data </a:t>
            </a:r>
            <a:r>
              <a:rPr lang="id-ID" sz="2000" b="1" dirty="0" smtClean="0">
                <a:solidFill>
                  <a:srgbClr val="C00000"/>
                </a:solidFill>
              </a:rPr>
              <a:t>Pre-processing</a:t>
            </a:r>
            <a:r>
              <a:rPr lang="id-ID" sz="2000" dirty="0" smtClean="0"/>
              <a:t>)</a:t>
            </a:r>
          </a:p>
          <a:p>
            <a:pPr marL="863600" lvl="1" indent="-514350">
              <a:buNone/>
            </a:pPr>
            <a:r>
              <a:rPr lang="id-ID" sz="2000" dirty="0"/>
              <a:t>	3</a:t>
            </a:r>
            <a:r>
              <a:rPr lang="id-ID" sz="2000" dirty="0" smtClean="0"/>
              <a:t>. Model/Metode Yang Diusulkan/Dikembangkan</a:t>
            </a:r>
            <a:br>
              <a:rPr lang="id-ID" sz="2000" dirty="0" smtClean="0"/>
            </a:br>
            <a:r>
              <a:rPr lang="id-ID" sz="2000" dirty="0" smtClean="0"/>
              <a:t>	    (</a:t>
            </a:r>
            <a:r>
              <a:rPr lang="id-ID" sz="2000" b="1" dirty="0" smtClean="0">
                <a:solidFill>
                  <a:srgbClr val="C00000"/>
                </a:solidFill>
              </a:rPr>
              <a:t>Proposed Model/Method</a:t>
            </a:r>
            <a:r>
              <a:rPr lang="id-ID" sz="2000" dirty="0" smtClean="0"/>
              <a:t>)</a:t>
            </a:r>
          </a:p>
          <a:p>
            <a:pPr marL="863600" lvl="1" indent="-514350">
              <a:buNone/>
            </a:pPr>
            <a:r>
              <a:rPr lang="id-ID" sz="2000" dirty="0"/>
              <a:t>	4</a:t>
            </a:r>
            <a:r>
              <a:rPr lang="id-ID" sz="2000" dirty="0" smtClean="0"/>
              <a:t>. Eksperimen dan Pengujian Model/Metode</a:t>
            </a:r>
          </a:p>
          <a:p>
            <a:pPr marL="863600" lvl="1" indent="-514350">
              <a:buNone/>
            </a:pPr>
            <a:r>
              <a:rPr lang="id-ID" sz="2000" dirty="0"/>
              <a:t>	</a:t>
            </a:r>
            <a:r>
              <a:rPr lang="id-ID" sz="2000" dirty="0" smtClean="0"/>
              <a:t>	    (</a:t>
            </a:r>
            <a:r>
              <a:rPr lang="id-ID" sz="2000" b="1" dirty="0" smtClean="0">
                <a:solidFill>
                  <a:srgbClr val="C00000"/>
                </a:solidFill>
              </a:rPr>
              <a:t>Model/Method Test and Experiment</a:t>
            </a:r>
            <a:r>
              <a:rPr lang="id-ID" sz="2000" dirty="0" smtClean="0"/>
              <a:t>)</a:t>
            </a:r>
          </a:p>
          <a:p>
            <a:pPr marL="863600" lvl="1" indent="-514350">
              <a:buNone/>
            </a:pPr>
            <a:r>
              <a:rPr lang="id-ID" sz="2000" dirty="0"/>
              <a:t>	5</a:t>
            </a:r>
            <a:r>
              <a:rPr lang="id-ID" sz="2000" dirty="0" smtClean="0"/>
              <a:t>. Evaluasi dan Validasi Hasil  (</a:t>
            </a:r>
            <a:r>
              <a:rPr lang="id-ID" sz="2000" b="1" dirty="0" smtClean="0">
                <a:solidFill>
                  <a:srgbClr val="C00000"/>
                </a:solidFill>
              </a:rPr>
              <a:t>Result Evaluation and Validation</a:t>
            </a:r>
            <a:r>
              <a:rPr lang="id-ID" sz="2000" dirty="0" smtClean="0"/>
              <a:t>)</a:t>
            </a:r>
            <a:endParaRPr lang="en-US" sz="2000" dirty="0" smtClean="0"/>
          </a:p>
          <a:p>
            <a:pPr marL="514350" indent="-514350">
              <a:buNone/>
            </a:pPr>
            <a:endParaRPr lang="en-US" sz="2000" dirty="0" smtClean="0"/>
          </a:p>
          <a:p>
            <a:pPr marL="514350" indent="-514350">
              <a:buNone/>
            </a:pPr>
            <a:r>
              <a:rPr lang="en-US" sz="2000" dirty="0" smtClean="0"/>
              <a:t>	</a:t>
            </a:r>
          </a:p>
          <a:p>
            <a:pPr marL="514350" indent="-514350">
              <a:buNone/>
            </a:pPr>
            <a:r>
              <a:rPr lang="en-US" sz="2000" dirty="0" smtClean="0"/>
              <a:t> 	</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89</a:t>
            </a:fld>
            <a:endParaRPr lang="en-US">
              <a:solidFill>
                <a:prstClr val="black">
                  <a:tint val="75000"/>
                </a:prstClr>
              </a:solidFill>
            </a:endParaRPr>
          </a:p>
        </p:txBody>
      </p:sp>
    </p:spTree>
    <p:extLst>
      <p:ext uri="{BB962C8B-B14F-4D97-AF65-F5344CB8AC3E}">
        <p14:creationId xmlns:p14="http://schemas.microsoft.com/office/powerpoint/2010/main" val="7186494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Peraturan</a:t>
            </a:r>
            <a:r>
              <a:rPr lang="en-US" dirty="0" smtClean="0"/>
              <a:t> </a:t>
            </a:r>
            <a:r>
              <a:rPr lang="en-US" dirty="0" err="1" smtClean="0"/>
              <a:t>Diknas</a:t>
            </a:r>
            <a:endParaRPr lang="en-US" dirty="0"/>
          </a:p>
        </p:txBody>
      </p:sp>
      <p:sp>
        <p:nvSpPr>
          <p:cNvPr id="3" name="Content Placeholder 2"/>
          <p:cNvSpPr>
            <a:spLocks noGrp="1"/>
          </p:cNvSpPr>
          <p:nvPr>
            <p:ph idx="1"/>
          </p:nvPr>
        </p:nvSpPr>
        <p:spPr/>
        <p:txBody>
          <a:bodyPr>
            <a:normAutofit lnSpcReduction="10000"/>
          </a:bodyPr>
          <a:lstStyle/>
          <a:p>
            <a:r>
              <a:rPr lang="en-US" dirty="0" err="1"/>
              <a:t>Surat</a:t>
            </a:r>
            <a:r>
              <a:rPr lang="en-US" dirty="0"/>
              <a:t> </a:t>
            </a:r>
            <a:r>
              <a:rPr lang="en-US" dirty="0" err="1"/>
              <a:t>Edaran</a:t>
            </a:r>
            <a:r>
              <a:rPr lang="en-US" dirty="0"/>
              <a:t> </a:t>
            </a:r>
            <a:r>
              <a:rPr lang="en-US" dirty="0" err="1"/>
              <a:t>Dirjen</a:t>
            </a:r>
            <a:r>
              <a:rPr lang="en-US" dirty="0"/>
              <a:t> </a:t>
            </a:r>
            <a:r>
              <a:rPr lang="en-US" dirty="0" err="1"/>
              <a:t>Dikti</a:t>
            </a:r>
            <a:r>
              <a:rPr lang="en-US" dirty="0"/>
              <a:t> No. 152/E/T/2012 </a:t>
            </a:r>
            <a:r>
              <a:rPr lang="en-US" dirty="0" err="1"/>
              <a:t>tentang</a:t>
            </a:r>
            <a:r>
              <a:rPr lang="en-US" dirty="0"/>
              <a:t> </a:t>
            </a:r>
            <a:r>
              <a:rPr lang="en-US" dirty="0" err="1">
                <a:solidFill>
                  <a:srgbClr val="C00000"/>
                </a:solidFill>
              </a:rPr>
              <a:t>Publikasi</a:t>
            </a:r>
            <a:r>
              <a:rPr lang="en-US" dirty="0">
                <a:solidFill>
                  <a:srgbClr val="C00000"/>
                </a:solidFill>
              </a:rPr>
              <a:t> </a:t>
            </a:r>
            <a:r>
              <a:rPr lang="en-US" dirty="0" err="1">
                <a:solidFill>
                  <a:srgbClr val="C00000"/>
                </a:solidFill>
              </a:rPr>
              <a:t>Karya</a:t>
            </a:r>
            <a:r>
              <a:rPr lang="en-US" dirty="0">
                <a:solidFill>
                  <a:srgbClr val="C00000"/>
                </a:solidFill>
              </a:rPr>
              <a:t> </a:t>
            </a:r>
            <a:r>
              <a:rPr lang="en-US" dirty="0" err="1">
                <a:solidFill>
                  <a:srgbClr val="C00000"/>
                </a:solidFill>
              </a:rPr>
              <a:t>Ilmiah</a:t>
            </a:r>
            <a:endParaRPr lang="en-US" dirty="0">
              <a:solidFill>
                <a:srgbClr val="C00000"/>
              </a:solidFill>
            </a:endParaRPr>
          </a:p>
          <a:p>
            <a:r>
              <a:rPr lang="en-US" dirty="0" err="1"/>
              <a:t>Surat</a:t>
            </a:r>
            <a:r>
              <a:rPr lang="en-US" dirty="0"/>
              <a:t> </a:t>
            </a:r>
            <a:r>
              <a:rPr lang="en-US" dirty="0" err="1"/>
              <a:t>Edaran</a:t>
            </a:r>
            <a:r>
              <a:rPr lang="en-US" dirty="0"/>
              <a:t> </a:t>
            </a:r>
            <a:r>
              <a:rPr lang="en-US" dirty="0" err="1"/>
              <a:t>Dirjen</a:t>
            </a:r>
            <a:r>
              <a:rPr lang="en-US" dirty="0"/>
              <a:t> DIKTI No. 2050/E/T/2011 </a:t>
            </a:r>
            <a:r>
              <a:rPr lang="en-US" dirty="0" err="1"/>
              <a:t>tentang</a:t>
            </a:r>
            <a:r>
              <a:rPr lang="en-US" dirty="0"/>
              <a:t> </a:t>
            </a:r>
            <a:r>
              <a:rPr lang="en-US" dirty="0" err="1">
                <a:solidFill>
                  <a:srgbClr val="C00000"/>
                </a:solidFill>
              </a:rPr>
              <a:t>Kebijakan</a:t>
            </a:r>
            <a:r>
              <a:rPr lang="en-US" dirty="0">
                <a:solidFill>
                  <a:srgbClr val="C00000"/>
                </a:solidFill>
              </a:rPr>
              <a:t> </a:t>
            </a:r>
            <a:r>
              <a:rPr lang="en-US" dirty="0" err="1">
                <a:solidFill>
                  <a:srgbClr val="C00000"/>
                </a:solidFill>
              </a:rPr>
              <a:t>Unggah</a:t>
            </a:r>
            <a:r>
              <a:rPr lang="en-US" dirty="0">
                <a:solidFill>
                  <a:srgbClr val="C00000"/>
                </a:solidFill>
              </a:rPr>
              <a:t> </a:t>
            </a:r>
            <a:r>
              <a:rPr lang="en-US" dirty="0" err="1">
                <a:solidFill>
                  <a:srgbClr val="C00000"/>
                </a:solidFill>
              </a:rPr>
              <a:t>Karya</a:t>
            </a:r>
            <a:r>
              <a:rPr lang="en-US" dirty="0">
                <a:solidFill>
                  <a:srgbClr val="C00000"/>
                </a:solidFill>
              </a:rPr>
              <a:t> </a:t>
            </a:r>
            <a:r>
              <a:rPr lang="en-US" dirty="0" err="1">
                <a:solidFill>
                  <a:srgbClr val="C00000"/>
                </a:solidFill>
              </a:rPr>
              <a:t>Ilmiah</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Jurnal</a:t>
            </a:r>
            <a:endParaRPr lang="en-US" dirty="0">
              <a:solidFill>
                <a:srgbClr val="C00000"/>
              </a:solidFill>
            </a:endParaRPr>
          </a:p>
          <a:p>
            <a:r>
              <a:rPr lang="en-US" dirty="0" err="1"/>
              <a:t>Permendiknas</a:t>
            </a:r>
            <a:r>
              <a:rPr lang="en-US" dirty="0"/>
              <a:t> No. 17 </a:t>
            </a:r>
            <a:r>
              <a:rPr lang="en-US" dirty="0" err="1"/>
              <a:t>Tahun</a:t>
            </a:r>
            <a:r>
              <a:rPr lang="en-US" dirty="0"/>
              <a:t> 2010 </a:t>
            </a:r>
            <a:r>
              <a:rPr lang="en-US" dirty="0" err="1"/>
              <a:t>tentang</a:t>
            </a:r>
            <a:r>
              <a:rPr lang="en-US" dirty="0"/>
              <a:t> </a:t>
            </a:r>
            <a:r>
              <a:rPr lang="en-US" dirty="0" err="1">
                <a:solidFill>
                  <a:srgbClr val="C00000"/>
                </a:solidFill>
              </a:rPr>
              <a:t>Pencegahan</a:t>
            </a:r>
            <a:r>
              <a:rPr lang="en-US" dirty="0">
                <a:solidFill>
                  <a:srgbClr val="C00000"/>
                </a:solidFill>
              </a:rPr>
              <a:t> </a:t>
            </a:r>
            <a:r>
              <a:rPr lang="en-US" dirty="0" err="1">
                <a:solidFill>
                  <a:srgbClr val="C00000"/>
                </a:solidFill>
              </a:rPr>
              <a:t>dan</a:t>
            </a:r>
            <a:r>
              <a:rPr lang="en-US" dirty="0">
                <a:solidFill>
                  <a:srgbClr val="C00000"/>
                </a:solidFill>
              </a:rPr>
              <a:t> </a:t>
            </a:r>
            <a:r>
              <a:rPr lang="en-US" dirty="0" err="1">
                <a:solidFill>
                  <a:srgbClr val="C00000"/>
                </a:solidFill>
              </a:rPr>
              <a:t>Penanggulangan</a:t>
            </a:r>
            <a:r>
              <a:rPr lang="en-US" dirty="0">
                <a:solidFill>
                  <a:srgbClr val="C00000"/>
                </a:solidFill>
              </a:rPr>
              <a:t> </a:t>
            </a:r>
            <a:r>
              <a:rPr lang="en-US" dirty="0" err="1">
                <a:solidFill>
                  <a:srgbClr val="C00000"/>
                </a:solidFill>
              </a:rPr>
              <a:t>Plagiat</a:t>
            </a:r>
            <a:r>
              <a:rPr lang="en-US" dirty="0">
                <a:solidFill>
                  <a:srgbClr val="C00000"/>
                </a:solidFill>
              </a:rPr>
              <a:t> di </a:t>
            </a:r>
            <a:r>
              <a:rPr lang="en-US" dirty="0" err="1">
                <a:solidFill>
                  <a:srgbClr val="C00000"/>
                </a:solidFill>
              </a:rPr>
              <a:t>Perguruan</a:t>
            </a:r>
            <a:r>
              <a:rPr lang="en-US" dirty="0">
                <a:solidFill>
                  <a:srgbClr val="C00000"/>
                </a:solidFill>
              </a:rPr>
              <a:t> </a:t>
            </a:r>
            <a:r>
              <a:rPr lang="en-US" dirty="0" err="1">
                <a:solidFill>
                  <a:srgbClr val="C00000"/>
                </a:solidFill>
              </a:rPr>
              <a:t>Tinggi</a:t>
            </a:r>
            <a:endParaRPr lang="en-US" dirty="0">
              <a:solidFill>
                <a:srgbClr val="C00000"/>
              </a:solidFill>
            </a:endParaRPr>
          </a:p>
          <a:p>
            <a:r>
              <a:rPr lang="en-US" dirty="0" err="1"/>
              <a:t>Permendiknas</a:t>
            </a:r>
            <a:r>
              <a:rPr lang="en-US" dirty="0"/>
              <a:t> No. 22 </a:t>
            </a:r>
            <a:r>
              <a:rPr lang="en-US" dirty="0" err="1"/>
              <a:t>Tahun</a:t>
            </a:r>
            <a:r>
              <a:rPr lang="en-US" dirty="0"/>
              <a:t> 2011 </a:t>
            </a:r>
            <a:r>
              <a:rPr lang="en-US" dirty="0" err="1"/>
              <a:t>tentang</a:t>
            </a:r>
            <a:r>
              <a:rPr lang="en-US" dirty="0"/>
              <a:t> </a:t>
            </a:r>
            <a:r>
              <a:rPr lang="en-US" dirty="0" err="1">
                <a:solidFill>
                  <a:srgbClr val="C00000"/>
                </a:solidFill>
              </a:rPr>
              <a:t>Terbitan</a:t>
            </a:r>
            <a:r>
              <a:rPr lang="en-US" dirty="0">
                <a:solidFill>
                  <a:srgbClr val="C00000"/>
                </a:solidFill>
              </a:rPr>
              <a:t> </a:t>
            </a:r>
            <a:r>
              <a:rPr lang="en-US" dirty="0" err="1">
                <a:solidFill>
                  <a:srgbClr val="C00000"/>
                </a:solidFill>
              </a:rPr>
              <a:t>Berkala</a:t>
            </a:r>
            <a:r>
              <a:rPr lang="en-US" dirty="0">
                <a:solidFill>
                  <a:srgbClr val="C00000"/>
                </a:solidFill>
              </a:rPr>
              <a:t> </a:t>
            </a:r>
            <a:r>
              <a:rPr lang="en-US" dirty="0" err="1">
                <a:solidFill>
                  <a:srgbClr val="C00000"/>
                </a:solidFill>
              </a:rPr>
              <a:t>Ilmiah</a:t>
            </a:r>
            <a:endParaRPr lang="en-US" dirty="0">
              <a:solidFill>
                <a:srgbClr val="C00000"/>
              </a:solidFill>
            </a:endParaRPr>
          </a:p>
          <a:p>
            <a:r>
              <a:rPr lang="en-US" dirty="0" err="1"/>
              <a:t>Peraturan</a:t>
            </a:r>
            <a:r>
              <a:rPr lang="en-US" dirty="0"/>
              <a:t> </a:t>
            </a:r>
            <a:r>
              <a:rPr lang="en-US" dirty="0" err="1"/>
              <a:t>Dirjen</a:t>
            </a:r>
            <a:r>
              <a:rPr lang="en-US" dirty="0"/>
              <a:t> </a:t>
            </a:r>
            <a:r>
              <a:rPr lang="en-US" dirty="0" err="1"/>
              <a:t>Dikti</a:t>
            </a:r>
            <a:r>
              <a:rPr lang="en-US" dirty="0"/>
              <a:t> No. 29/DIKTI/</a:t>
            </a:r>
            <a:r>
              <a:rPr lang="en-US" dirty="0" err="1"/>
              <a:t>Kep</a:t>
            </a:r>
            <a:r>
              <a:rPr lang="en-US" dirty="0"/>
              <a:t>/2011 </a:t>
            </a:r>
            <a:r>
              <a:rPr lang="en-US" dirty="0" err="1"/>
              <a:t>tentang</a:t>
            </a:r>
            <a:r>
              <a:rPr lang="en-US" dirty="0"/>
              <a:t> </a:t>
            </a:r>
            <a:r>
              <a:rPr lang="en-US" dirty="0" err="1">
                <a:solidFill>
                  <a:srgbClr val="C00000"/>
                </a:solidFill>
              </a:rPr>
              <a:t>Pedoman</a:t>
            </a:r>
            <a:r>
              <a:rPr lang="en-US" dirty="0">
                <a:solidFill>
                  <a:srgbClr val="C00000"/>
                </a:solidFill>
              </a:rPr>
              <a:t> </a:t>
            </a:r>
            <a:r>
              <a:rPr lang="en-US" dirty="0" err="1">
                <a:solidFill>
                  <a:srgbClr val="C00000"/>
                </a:solidFill>
              </a:rPr>
              <a:t>Akreditasi</a:t>
            </a:r>
            <a:r>
              <a:rPr lang="en-US" dirty="0">
                <a:solidFill>
                  <a:srgbClr val="C00000"/>
                </a:solidFill>
              </a:rPr>
              <a:t> </a:t>
            </a:r>
            <a:r>
              <a:rPr lang="en-US" dirty="0" err="1">
                <a:solidFill>
                  <a:srgbClr val="C00000"/>
                </a:solidFill>
              </a:rPr>
              <a:t>Berkala</a:t>
            </a:r>
            <a:r>
              <a:rPr lang="en-US" dirty="0">
                <a:solidFill>
                  <a:srgbClr val="C00000"/>
                </a:solidFill>
              </a:rPr>
              <a:t> </a:t>
            </a:r>
            <a:r>
              <a:rPr lang="en-US" dirty="0" err="1">
                <a:solidFill>
                  <a:srgbClr val="C00000"/>
                </a:solidFill>
              </a:rPr>
              <a:t>Ilmiah</a:t>
            </a:r>
            <a:endParaRPr lang="en-US" dirty="0">
              <a:solidFill>
                <a:srgbClr val="C00000"/>
              </a:solidFill>
            </a:endParaRPr>
          </a:p>
          <a:p>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32429892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Struktur</a:t>
            </a:r>
            <a:r>
              <a:rPr lang="en-US" smtClean="0"/>
              <a:t> </a:t>
            </a:r>
            <a:r>
              <a:rPr lang="en-US" err="1" smtClean="0"/>
              <a:t>Tesis</a:t>
            </a:r>
            <a:r>
              <a:rPr lang="en-US" smtClean="0"/>
              <a:t> – </a:t>
            </a:r>
            <a:r>
              <a:rPr lang="en-US" err="1" smtClean="0"/>
              <a:t>Bab</a:t>
            </a:r>
            <a:r>
              <a:rPr lang="en-US" smtClean="0"/>
              <a:t> III</a:t>
            </a:r>
            <a:endParaRPr lang="id-ID"/>
          </a:p>
        </p:txBody>
      </p:sp>
      <p:sp>
        <p:nvSpPr>
          <p:cNvPr id="3" name="Content Placeholder 2"/>
          <p:cNvSpPr>
            <a:spLocks noGrp="1"/>
          </p:cNvSpPr>
          <p:nvPr>
            <p:ph idx="1"/>
          </p:nvPr>
        </p:nvSpPr>
        <p:spPr>
          <a:xfrm>
            <a:off x="533400" y="1143000"/>
            <a:ext cx="8229600" cy="5486400"/>
          </a:xfrm>
        </p:spPr>
        <p:txBody>
          <a:bodyPr/>
          <a:lstStyle/>
          <a:p>
            <a:pPr marL="514350" indent="-514350">
              <a:buNone/>
            </a:pPr>
            <a:r>
              <a:rPr lang="en-US" sz="2400" smtClean="0"/>
              <a:t>3.2 </a:t>
            </a:r>
            <a:r>
              <a:rPr lang="en-US" sz="2400" smtClean="0">
                <a:solidFill>
                  <a:srgbClr val="0070C0"/>
                </a:solidFill>
              </a:rPr>
              <a:t>Pengumpulan Data </a:t>
            </a:r>
            <a:endParaRPr lang="id-ID" sz="2000" smtClean="0">
              <a:solidFill>
                <a:srgbClr val="0070C0"/>
              </a:solidFill>
            </a:endParaRPr>
          </a:p>
          <a:p>
            <a:pPr marL="514350" lvl="0" indent="-514350">
              <a:buNone/>
            </a:pPr>
            <a:r>
              <a:rPr lang="id-ID" sz="2000" i="1" smtClean="0">
                <a:solidFill>
                  <a:srgbClr val="000000"/>
                </a:solidFill>
              </a:rPr>
              <a:t>	</a:t>
            </a:r>
            <a:r>
              <a:rPr lang="en-US" sz="2000" i="1" smtClean="0">
                <a:solidFill>
                  <a:srgbClr val="000000"/>
                </a:solidFill>
              </a:rPr>
              <a:t>(</a:t>
            </a:r>
            <a:r>
              <a:rPr lang="id-ID" sz="2000" i="1">
                <a:solidFill>
                  <a:srgbClr val="000000"/>
                </a:solidFill>
              </a:rPr>
              <a:t>jelaskan </a:t>
            </a:r>
            <a:r>
              <a:rPr lang="id-ID" sz="2000" i="1" smtClean="0">
                <a:solidFill>
                  <a:srgbClr val="000000"/>
                </a:solidFill>
              </a:rPr>
              <a:t>tentang  sumber data dan metode pengumpulan data </a:t>
            </a:r>
            <a:r>
              <a:rPr lang="en-US" sz="2000" i="1" smtClean="0">
                <a:solidFill>
                  <a:srgbClr val="000000"/>
                </a:solidFill>
              </a:rPr>
              <a:t>)</a:t>
            </a:r>
            <a:endParaRPr lang="id-ID" sz="2000" smtClean="0"/>
          </a:p>
          <a:p>
            <a:pPr marL="514350" indent="-514350">
              <a:buNone/>
            </a:pPr>
            <a:r>
              <a:rPr lang="en-US" sz="2400" smtClean="0"/>
              <a:t>3.</a:t>
            </a:r>
            <a:r>
              <a:rPr lang="id-ID" sz="2400" smtClean="0"/>
              <a:t>3</a:t>
            </a:r>
            <a:r>
              <a:rPr lang="en-US" sz="2400" smtClean="0"/>
              <a:t> </a:t>
            </a:r>
            <a:r>
              <a:rPr lang="id-ID" sz="2400" smtClean="0">
                <a:solidFill>
                  <a:srgbClr val="0070C0"/>
                </a:solidFill>
              </a:rPr>
              <a:t>Pengolahan </a:t>
            </a:r>
            <a:r>
              <a:rPr lang="id-ID" sz="2400">
                <a:solidFill>
                  <a:srgbClr val="0070C0"/>
                </a:solidFill>
              </a:rPr>
              <a:t>Awal </a:t>
            </a:r>
            <a:r>
              <a:rPr lang="en-US" sz="2400">
                <a:solidFill>
                  <a:srgbClr val="0070C0"/>
                </a:solidFill>
              </a:rPr>
              <a:t>Data </a:t>
            </a:r>
          </a:p>
          <a:p>
            <a:pPr marL="514350" lvl="0" indent="-514350">
              <a:buNone/>
            </a:pPr>
            <a:r>
              <a:rPr lang="id-ID" sz="2000" i="1">
                <a:solidFill>
                  <a:srgbClr val="000000"/>
                </a:solidFill>
              </a:rPr>
              <a:t>	</a:t>
            </a:r>
            <a:r>
              <a:rPr lang="en-US" sz="2000" i="1">
                <a:solidFill>
                  <a:srgbClr val="000000"/>
                </a:solidFill>
              </a:rPr>
              <a:t>(</a:t>
            </a:r>
            <a:r>
              <a:rPr lang="id-ID" sz="2000" i="1">
                <a:solidFill>
                  <a:srgbClr val="000000"/>
                </a:solidFill>
              </a:rPr>
              <a:t>jelaskan </a:t>
            </a:r>
            <a:r>
              <a:rPr lang="id-ID" sz="2000" i="1" smtClean="0">
                <a:solidFill>
                  <a:srgbClr val="000000"/>
                </a:solidFill>
              </a:rPr>
              <a:t>teknik pengolahan awal (</a:t>
            </a:r>
            <a:r>
              <a:rPr lang="id-ID" sz="2000" i="1" err="1" smtClean="0">
                <a:solidFill>
                  <a:srgbClr val="000000"/>
                </a:solidFill>
              </a:rPr>
              <a:t>pre-processing</a:t>
            </a:r>
            <a:r>
              <a:rPr lang="id-ID" sz="2000" i="1" smtClean="0">
                <a:solidFill>
                  <a:srgbClr val="000000"/>
                </a:solidFill>
              </a:rPr>
              <a:t>) data yang akan dilakukan</a:t>
            </a:r>
            <a:r>
              <a:rPr lang="en-US" sz="2000" i="1" smtClean="0">
                <a:solidFill>
                  <a:srgbClr val="000000"/>
                </a:solidFill>
              </a:rPr>
              <a:t>)</a:t>
            </a:r>
            <a:endParaRPr lang="en-US" sz="2400"/>
          </a:p>
          <a:p>
            <a:pPr marL="514350" indent="-514350">
              <a:buNone/>
            </a:pPr>
            <a:r>
              <a:rPr lang="en-US" sz="2400" smtClean="0"/>
              <a:t>3.</a:t>
            </a:r>
            <a:r>
              <a:rPr lang="id-ID" sz="2400" smtClean="0"/>
              <a:t>4</a:t>
            </a:r>
            <a:r>
              <a:rPr lang="en-US" sz="2400" smtClean="0"/>
              <a:t> </a:t>
            </a:r>
            <a:r>
              <a:rPr lang="en-US" sz="2400" smtClean="0">
                <a:solidFill>
                  <a:srgbClr val="0070C0"/>
                </a:solidFill>
              </a:rPr>
              <a:t>Metode </a:t>
            </a:r>
            <a:r>
              <a:rPr lang="en-US" sz="2400">
                <a:solidFill>
                  <a:srgbClr val="0070C0"/>
                </a:solidFill>
              </a:rPr>
              <a:t>Yang </a:t>
            </a:r>
            <a:r>
              <a:rPr lang="en-US" sz="2400" smtClean="0">
                <a:solidFill>
                  <a:srgbClr val="0070C0"/>
                </a:solidFill>
              </a:rPr>
              <a:t>Diusulkan</a:t>
            </a:r>
            <a:endParaRPr lang="id-ID" sz="2400" smtClean="0">
              <a:solidFill>
                <a:srgbClr val="0070C0"/>
              </a:solidFill>
            </a:endParaRPr>
          </a:p>
          <a:p>
            <a:pPr marL="514350" lvl="0" indent="-514350">
              <a:buNone/>
            </a:pPr>
            <a:r>
              <a:rPr lang="id-ID" sz="2000" i="1" smtClean="0">
                <a:solidFill>
                  <a:srgbClr val="000000"/>
                </a:solidFill>
              </a:rPr>
              <a:t>	</a:t>
            </a:r>
            <a:r>
              <a:rPr lang="en-US" sz="2000" i="1" smtClean="0">
                <a:solidFill>
                  <a:srgbClr val="000000"/>
                </a:solidFill>
              </a:rPr>
              <a:t>(</a:t>
            </a:r>
            <a:r>
              <a:rPr lang="id-ID" sz="2000" i="1">
                <a:solidFill>
                  <a:srgbClr val="000000"/>
                </a:solidFill>
              </a:rPr>
              <a:t>jelaskan perbaikan, </a:t>
            </a:r>
            <a:r>
              <a:rPr lang="id-ID" sz="2000" i="1" smtClean="0">
                <a:solidFill>
                  <a:srgbClr val="000000"/>
                </a:solidFill>
              </a:rPr>
              <a:t>revisi, usulan </a:t>
            </a:r>
            <a:r>
              <a:rPr lang="id-ID" sz="2000" i="1">
                <a:solidFill>
                  <a:srgbClr val="000000"/>
                </a:solidFill>
              </a:rPr>
              <a:t>atau pengembangan metode/model yang telah kita </a:t>
            </a:r>
            <a:r>
              <a:rPr lang="id-ID" sz="2000" i="1" smtClean="0">
                <a:solidFill>
                  <a:srgbClr val="000000"/>
                </a:solidFill>
              </a:rPr>
              <a:t>lakukan dalam bentuk diagram skema dan formula</a:t>
            </a:r>
            <a:r>
              <a:rPr lang="en-US" sz="2000" i="1" smtClean="0">
                <a:solidFill>
                  <a:srgbClr val="000000"/>
                </a:solidFill>
              </a:rPr>
              <a:t>)</a:t>
            </a:r>
            <a:endParaRPr lang="en-US" sz="2400" smtClean="0"/>
          </a:p>
          <a:p>
            <a:pPr marL="514350" indent="-514350">
              <a:buNone/>
            </a:pPr>
            <a:r>
              <a:rPr lang="id-ID" sz="2400" smtClean="0"/>
              <a:t>3.5 </a:t>
            </a:r>
            <a:r>
              <a:rPr lang="id-ID" sz="2400" smtClean="0">
                <a:solidFill>
                  <a:srgbClr val="0070C0"/>
                </a:solidFill>
              </a:rPr>
              <a:t>Eksperimen dan Pengujian Metode </a:t>
            </a:r>
          </a:p>
          <a:p>
            <a:pPr marL="514350" indent="-514350">
              <a:buNone/>
            </a:pPr>
            <a:r>
              <a:rPr lang="id-ID" sz="2000" i="1"/>
              <a:t>	</a:t>
            </a:r>
            <a:r>
              <a:rPr lang="en-US" sz="2000" i="1"/>
              <a:t>(</a:t>
            </a:r>
            <a:r>
              <a:rPr lang="en-US" sz="2000" i="1" err="1"/>
              <a:t>jelaskan</a:t>
            </a:r>
            <a:r>
              <a:rPr lang="en-US" sz="2000" i="1"/>
              <a:t> </a:t>
            </a:r>
            <a:r>
              <a:rPr lang="en-US" sz="2000" i="1" err="1"/>
              <a:t>dengan</a:t>
            </a:r>
            <a:r>
              <a:rPr lang="en-US" sz="2000" i="1"/>
              <a:t> </a:t>
            </a:r>
            <a:r>
              <a:rPr lang="en-US" sz="2000" i="1" smtClean="0"/>
              <a:t>detail</a:t>
            </a:r>
            <a:r>
              <a:rPr lang="id-ID" sz="2000" i="1" smtClean="0"/>
              <a:t> dan </a:t>
            </a:r>
            <a:r>
              <a:rPr lang="en-US" sz="2000" i="1" smtClean="0"/>
              <a:t>algoritmik </a:t>
            </a:r>
            <a:r>
              <a:rPr lang="en-US" sz="2000" i="1" err="1" smtClean="0"/>
              <a:t>bagaimana</a:t>
            </a:r>
            <a:r>
              <a:rPr lang="id-ID" sz="2000" i="1" smtClean="0"/>
              <a:t> teknik </a:t>
            </a:r>
            <a:r>
              <a:rPr lang="en-US" sz="2000" i="1" smtClean="0"/>
              <a:t> </a:t>
            </a:r>
            <a:r>
              <a:rPr lang="id-ID" sz="2000" i="1" smtClean="0"/>
              <a:t>eksperimen/pengujian/penerapan metode/model yang akan dilakukan</a:t>
            </a:r>
            <a:r>
              <a:rPr lang="en-US" sz="2000" i="1" smtClean="0"/>
              <a:t>)</a:t>
            </a:r>
            <a:endParaRPr lang="id-ID" sz="2000" i="1"/>
          </a:p>
          <a:p>
            <a:pPr marL="514350" indent="-514350">
              <a:buNone/>
            </a:pPr>
            <a:r>
              <a:rPr lang="id-ID" sz="2400" smtClean="0"/>
              <a:t>3.6</a:t>
            </a:r>
            <a:r>
              <a:rPr lang="id-ID" sz="2400" smtClean="0">
                <a:solidFill>
                  <a:srgbClr val="0070C0"/>
                </a:solidFill>
              </a:rPr>
              <a:t> Evaluasi dan Validasi Hasil</a:t>
            </a:r>
            <a:endParaRPr lang="id-ID" sz="2400">
              <a:solidFill>
                <a:srgbClr val="0070C0"/>
              </a:solidFill>
            </a:endParaRPr>
          </a:p>
          <a:p>
            <a:pPr marL="514350" indent="-514350">
              <a:buNone/>
            </a:pPr>
            <a:r>
              <a:rPr lang="id-ID" sz="2000" i="1"/>
              <a:t>	</a:t>
            </a:r>
            <a:r>
              <a:rPr lang="en-US" sz="2000" i="1"/>
              <a:t>(jelaskan dengan </a:t>
            </a:r>
            <a:r>
              <a:rPr lang="en-US" sz="2000" i="1" smtClean="0"/>
              <a:t>detail</a:t>
            </a:r>
            <a:r>
              <a:rPr lang="id-ID" sz="2000" i="1"/>
              <a:t> </a:t>
            </a:r>
            <a:r>
              <a:rPr lang="id-ID" sz="2000" i="1" smtClean="0"/>
              <a:t>dan </a:t>
            </a:r>
            <a:r>
              <a:rPr lang="en-US" sz="2000" i="1" smtClean="0"/>
              <a:t>algoritmik </a:t>
            </a:r>
            <a:r>
              <a:rPr lang="en-US" sz="2000" i="1"/>
              <a:t>bagaimana</a:t>
            </a:r>
            <a:r>
              <a:rPr lang="id-ID" sz="2000" i="1"/>
              <a:t> teknik </a:t>
            </a:r>
            <a:r>
              <a:rPr lang="en-US" sz="2000" i="1"/>
              <a:t> </a:t>
            </a:r>
            <a:r>
              <a:rPr lang="id-ID" sz="2000" i="1" smtClean="0"/>
              <a:t>evaluasi dan validasi metode/model </a:t>
            </a:r>
            <a:r>
              <a:rPr lang="id-ID" sz="2000" i="1"/>
              <a:t>yang </a:t>
            </a:r>
            <a:r>
              <a:rPr lang="id-ID" sz="2000" i="1" smtClean="0"/>
              <a:t>akan dilakukan</a:t>
            </a:r>
            <a:r>
              <a:rPr lang="en-US" sz="2000" i="1" smtClean="0"/>
              <a:t>)</a:t>
            </a:r>
            <a:endParaRPr lang="id-ID" sz="2000" i="1"/>
          </a:p>
          <a:p>
            <a:pPr marL="514350" indent="-514350">
              <a:buNone/>
            </a:pPr>
            <a:endParaRPr lang="id-ID" sz="2000" i="1" smtClean="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90</a:t>
            </a:fld>
            <a:endParaRPr lang="en-US">
              <a:solidFill>
                <a:prstClr val="black">
                  <a:tint val="75000"/>
                </a:prstClr>
              </a:solidFill>
            </a:endParaRPr>
          </a:p>
        </p:txBody>
      </p:sp>
    </p:spTree>
    <p:extLst>
      <p:ext uri="{BB962C8B-B14F-4D97-AF65-F5344CB8AC3E}">
        <p14:creationId xmlns:p14="http://schemas.microsoft.com/office/powerpoint/2010/main" val="181057514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smtClean="0"/>
              <a:t>Metode Penelitian</a:t>
            </a:r>
            <a:endParaRPr lang="en-US"/>
          </a:p>
        </p:txBody>
      </p:sp>
      <p:sp>
        <p:nvSpPr>
          <p:cNvPr id="3" name="Content Placeholder 2"/>
          <p:cNvSpPr>
            <a:spLocks noGrp="1"/>
          </p:cNvSpPr>
          <p:nvPr>
            <p:ph idx="1"/>
          </p:nvPr>
        </p:nvSpPr>
        <p:spPr>
          <a:xfrm>
            <a:off x="628650" y="1352550"/>
            <a:ext cx="7886700" cy="4972050"/>
          </a:xfrm>
        </p:spPr>
        <p:txBody>
          <a:bodyPr>
            <a:normAutofit/>
          </a:bodyPr>
          <a:lstStyle/>
          <a:p>
            <a:r>
              <a:rPr lang="en-US" dirty="0" smtClean="0"/>
              <a:t>I</a:t>
            </a:r>
            <a:r>
              <a:rPr lang="id-ID" dirty="0" err="1" smtClean="0"/>
              <a:t>ntinya</a:t>
            </a:r>
            <a:r>
              <a:rPr lang="id-ID" dirty="0" smtClean="0"/>
              <a:t> berisi</a:t>
            </a:r>
            <a:r>
              <a:rPr lang="en-US" dirty="0" smtClean="0"/>
              <a:t> </a:t>
            </a:r>
            <a:r>
              <a:rPr lang="en-US" dirty="0" err="1" smtClean="0"/>
              <a:t>desain</a:t>
            </a:r>
            <a:r>
              <a:rPr lang="en-US" dirty="0" smtClean="0"/>
              <a:t> </a:t>
            </a:r>
            <a:r>
              <a:rPr lang="en-US" dirty="0" err="1" smtClean="0"/>
              <a:t>dan</a:t>
            </a:r>
            <a:r>
              <a:rPr lang="en-US" dirty="0" smtClean="0"/>
              <a:t> </a:t>
            </a:r>
            <a:r>
              <a:rPr lang="en-US" dirty="0" err="1" smtClean="0"/>
              <a:t>tahapan</a:t>
            </a:r>
            <a:r>
              <a:rPr lang="en-US" dirty="0" smtClean="0"/>
              <a:t> </a:t>
            </a:r>
            <a:r>
              <a:rPr lang="en-US" dirty="0" err="1" smtClean="0"/>
              <a:t>penelitian</a:t>
            </a:r>
            <a:endParaRPr lang="id-ID" dirty="0" smtClean="0"/>
          </a:p>
          <a:p>
            <a:r>
              <a:rPr lang="id-ID" dirty="0" smtClean="0"/>
              <a:t>Metode penelitian berisi </a:t>
            </a:r>
            <a:r>
              <a:rPr lang="id-ID" dirty="0" smtClean="0">
                <a:solidFill>
                  <a:srgbClr val="C00000"/>
                </a:solidFill>
              </a:rPr>
              <a:t>rencana dan tahapan penelitian saja</a:t>
            </a:r>
            <a:r>
              <a:rPr lang="id-ID" dirty="0" smtClean="0"/>
              <a:t>, </a:t>
            </a:r>
            <a:r>
              <a:rPr lang="id-ID" dirty="0" smtClean="0">
                <a:solidFill>
                  <a:srgbClr val="0070C0"/>
                </a:solidFill>
              </a:rPr>
              <a:t>bukan hasilnya </a:t>
            </a:r>
            <a:r>
              <a:rPr lang="id-ID" dirty="0" smtClean="0"/>
              <a:t>apalagi pembahasannya</a:t>
            </a:r>
            <a:endParaRPr lang="en-US"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91</a:t>
            </a:fld>
            <a:endParaRPr lang="en-US">
              <a:solidFill>
                <a:prstClr val="black">
                  <a:tint val="75000"/>
                </a:prstClr>
              </a:solidFill>
            </a:endParaRPr>
          </a:p>
        </p:txBody>
      </p:sp>
    </p:spTree>
    <p:extLst>
      <p:ext uri="{BB962C8B-B14F-4D97-AF65-F5344CB8AC3E}">
        <p14:creationId xmlns:p14="http://schemas.microsoft.com/office/powerpoint/2010/main" val="4279671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Contoh</a:t>
            </a:r>
            <a:r>
              <a:rPr lang="en-US" dirty="0" smtClean="0"/>
              <a:t> </a:t>
            </a:r>
            <a:r>
              <a:rPr lang="id-ID" dirty="0" smtClean="0"/>
              <a:t>Tahapan Penelitian</a:t>
            </a:r>
            <a:endParaRPr lang="id-ID" dirty="0"/>
          </a:p>
        </p:txBody>
      </p:sp>
      <p:graphicFrame>
        <p:nvGraphicFramePr>
          <p:cNvPr id="6" name="Content Placeholder 5"/>
          <p:cNvGraphicFramePr>
            <a:graphicFrameLocks noGrp="1"/>
          </p:cNvGraphicFramePr>
          <p:nvPr>
            <p:ph idx="1"/>
            <p:extLst/>
          </p:nvPr>
        </p:nvGraphicFramePr>
        <p:xfrm>
          <a:off x="762000" y="1364581"/>
          <a:ext cx="7391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92</a:t>
            </a:fld>
            <a:endParaRPr lang="en-US">
              <a:solidFill>
                <a:prstClr val="black">
                  <a:tint val="75000"/>
                </a:prstClr>
              </a:solidFill>
            </a:endParaRPr>
          </a:p>
        </p:txBody>
      </p:sp>
    </p:spTree>
    <p:extLst>
      <p:ext uri="{BB962C8B-B14F-4D97-AF65-F5344CB8AC3E}">
        <p14:creationId xmlns:p14="http://schemas.microsoft.com/office/powerpoint/2010/main" val="12289245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Desain</a:t>
            </a:r>
            <a:r>
              <a:rPr lang="en-US" smtClean="0"/>
              <a:t> </a:t>
            </a:r>
            <a:r>
              <a:rPr lang="en-US" err="1" smtClean="0"/>
              <a:t>Penelitian</a:t>
            </a:r>
            <a:r>
              <a:rPr lang="en-US" smtClean="0"/>
              <a:t> </a:t>
            </a:r>
            <a:r>
              <a:rPr lang="en-US" err="1" smtClean="0"/>
              <a:t>Eksperimen</a:t>
            </a:r>
            <a:endParaRPr lang="en-US"/>
          </a:p>
        </p:txBody>
      </p:sp>
      <p:sp>
        <p:nvSpPr>
          <p:cNvPr id="3" name="Content Placeholder 2"/>
          <p:cNvSpPr>
            <a:spLocks noGrp="1"/>
          </p:cNvSpPr>
          <p:nvPr>
            <p:ph idx="1"/>
          </p:nvPr>
        </p:nvSpPr>
        <p:spPr>
          <a:xfrm>
            <a:off x="636671" y="1219200"/>
            <a:ext cx="8058150" cy="5097463"/>
          </a:xfrm>
        </p:spPr>
        <p:txBody>
          <a:bodyPr/>
          <a:lstStyle/>
          <a:p>
            <a:pPr marL="514350" indent="-514350">
              <a:buFont typeface="+mj-lt"/>
              <a:buAutoNum type="arabicPeriod"/>
            </a:pPr>
            <a:r>
              <a:rPr lang="en-US" dirty="0" smtClean="0">
                <a:solidFill>
                  <a:srgbClr val="C00000"/>
                </a:solidFill>
              </a:rPr>
              <a:t>Pre-Experimental </a:t>
            </a:r>
            <a:r>
              <a:rPr lang="en-US" dirty="0" smtClean="0"/>
              <a:t>Design</a:t>
            </a:r>
          </a:p>
          <a:p>
            <a:pPr marL="863600" lvl="1" indent="-514350">
              <a:buFont typeface="+mj-lt"/>
              <a:buAutoNum type="arabicPeriod"/>
            </a:pPr>
            <a:r>
              <a:rPr lang="en-US" sz="2400" dirty="0" smtClean="0"/>
              <a:t>One-Shot Case Study</a:t>
            </a:r>
          </a:p>
          <a:p>
            <a:pPr marL="863600" lvl="1" indent="-514350">
              <a:buFont typeface="+mj-lt"/>
              <a:buAutoNum type="arabicPeriod"/>
            </a:pPr>
            <a:r>
              <a:rPr lang="en-US" sz="2400" dirty="0" smtClean="0"/>
              <a:t>One Group Pretest-Posttest Design</a:t>
            </a:r>
          </a:p>
          <a:p>
            <a:pPr marL="863600" lvl="1" indent="-514350">
              <a:buFont typeface="+mj-lt"/>
              <a:buAutoNum type="arabicPeriod"/>
            </a:pPr>
            <a:r>
              <a:rPr lang="en-US" sz="2400" dirty="0" smtClean="0"/>
              <a:t>Intact-Group Comparison</a:t>
            </a:r>
          </a:p>
          <a:p>
            <a:pPr marL="514350" indent="-514350">
              <a:buFont typeface="+mj-lt"/>
              <a:buAutoNum type="arabicPeriod"/>
            </a:pPr>
            <a:r>
              <a:rPr lang="en-US" dirty="0" smtClean="0">
                <a:solidFill>
                  <a:srgbClr val="C00000"/>
                </a:solidFill>
              </a:rPr>
              <a:t>True-Experimental</a:t>
            </a:r>
            <a:r>
              <a:rPr lang="en-US" dirty="0" smtClean="0"/>
              <a:t> Design</a:t>
            </a:r>
          </a:p>
          <a:p>
            <a:pPr marL="863600" lvl="1" indent="-514350">
              <a:buFont typeface="+mj-lt"/>
              <a:buAutoNum type="arabicPeriod"/>
            </a:pPr>
            <a:r>
              <a:rPr lang="en-US" sz="2400" dirty="0" smtClean="0"/>
              <a:t>Posttest Only Control Design</a:t>
            </a:r>
          </a:p>
          <a:p>
            <a:pPr marL="863600" lvl="1" indent="-514350">
              <a:buFont typeface="+mj-lt"/>
              <a:buAutoNum type="arabicPeriod"/>
            </a:pPr>
            <a:r>
              <a:rPr lang="en-US" sz="2400" dirty="0" smtClean="0"/>
              <a:t>Pretest-Control Group Design</a:t>
            </a:r>
          </a:p>
          <a:p>
            <a:pPr marL="514350" indent="-514350">
              <a:buFont typeface="+mj-lt"/>
              <a:buAutoNum type="arabicPeriod"/>
            </a:pPr>
            <a:r>
              <a:rPr lang="en-US" dirty="0" smtClean="0">
                <a:solidFill>
                  <a:srgbClr val="C00000"/>
                </a:solidFill>
              </a:rPr>
              <a:t>Factorial Experimental </a:t>
            </a:r>
            <a:r>
              <a:rPr lang="en-US" dirty="0" smtClean="0"/>
              <a:t>Design</a:t>
            </a:r>
          </a:p>
          <a:p>
            <a:pPr marL="514350" indent="-514350">
              <a:buFont typeface="+mj-lt"/>
              <a:buAutoNum type="arabicPeriod"/>
            </a:pPr>
            <a:r>
              <a:rPr lang="en-US" dirty="0" smtClean="0">
                <a:solidFill>
                  <a:srgbClr val="C00000"/>
                </a:solidFill>
              </a:rPr>
              <a:t>Quasi Experimental </a:t>
            </a:r>
            <a:r>
              <a:rPr lang="en-US" dirty="0" smtClean="0"/>
              <a:t>Design</a:t>
            </a:r>
          </a:p>
          <a:p>
            <a:pPr marL="863600" lvl="1" indent="-514350">
              <a:buFont typeface="+mj-lt"/>
              <a:buAutoNum type="arabicPeriod"/>
            </a:pPr>
            <a:r>
              <a:rPr lang="en-US" sz="2400" dirty="0" smtClean="0"/>
              <a:t>Time-Series Design</a:t>
            </a:r>
          </a:p>
          <a:p>
            <a:pPr marL="863600" lvl="1" indent="-514350">
              <a:buFont typeface="+mj-lt"/>
              <a:buAutoNum type="arabicPeriod"/>
            </a:pPr>
            <a:r>
              <a:rPr lang="en-US" sz="2400" dirty="0" smtClean="0"/>
              <a:t>Nonequivalent Control Group Design</a:t>
            </a:r>
            <a:endParaRPr lang="en-US" sz="24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22808198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Pre-Experimental Design</a:t>
            </a:r>
          </a:p>
        </p:txBody>
      </p:sp>
      <p:sp>
        <p:nvSpPr>
          <p:cNvPr id="3" name="Content Placeholder 2"/>
          <p:cNvSpPr>
            <a:spLocks noGrp="1"/>
          </p:cNvSpPr>
          <p:nvPr>
            <p:ph idx="1"/>
          </p:nvPr>
        </p:nvSpPr>
        <p:spPr>
          <a:xfrm>
            <a:off x="628650" y="1352549"/>
            <a:ext cx="8229600" cy="4640263"/>
          </a:xfrm>
        </p:spPr>
        <p:txBody>
          <a:bodyPr/>
          <a:lstStyle/>
          <a:p>
            <a:pPr marL="514350" indent="-514350"/>
            <a:r>
              <a:rPr lang="en-US" sz="3200" dirty="0" err="1" smtClean="0">
                <a:solidFill>
                  <a:srgbClr val="C00000"/>
                </a:solidFill>
              </a:rPr>
              <a:t>Tidak</a:t>
            </a:r>
            <a:r>
              <a:rPr lang="en-US" sz="3200" dirty="0" smtClean="0">
                <a:solidFill>
                  <a:srgbClr val="C00000"/>
                </a:solidFill>
              </a:rPr>
              <a:t> </a:t>
            </a:r>
            <a:r>
              <a:rPr lang="en-US" sz="3200" dirty="0" err="1" smtClean="0">
                <a:solidFill>
                  <a:srgbClr val="C00000"/>
                </a:solidFill>
              </a:rPr>
              <a:t>ada</a:t>
            </a:r>
            <a:r>
              <a:rPr lang="en-US" sz="3200" dirty="0" smtClean="0">
                <a:solidFill>
                  <a:srgbClr val="C00000"/>
                </a:solidFill>
              </a:rPr>
              <a:t> variable </a:t>
            </a:r>
            <a:r>
              <a:rPr lang="en-US" sz="3200" dirty="0" err="1" smtClean="0">
                <a:solidFill>
                  <a:srgbClr val="C00000"/>
                </a:solidFill>
              </a:rPr>
              <a:t>kontrol</a:t>
            </a:r>
            <a:r>
              <a:rPr lang="en-US" sz="3200" dirty="0" smtClean="0">
                <a:solidFill>
                  <a:srgbClr val="C00000"/>
                </a:solidFill>
              </a:rPr>
              <a:t> </a:t>
            </a:r>
            <a:r>
              <a:rPr lang="en-US" sz="3200" dirty="0" err="1" smtClean="0"/>
              <a:t>dan</a:t>
            </a:r>
            <a:r>
              <a:rPr lang="en-US" sz="3200" dirty="0" smtClean="0"/>
              <a:t> data </a:t>
            </a:r>
            <a:r>
              <a:rPr lang="en-US" sz="3200" dirty="0" err="1" smtClean="0">
                <a:solidFill>
                  <a:srgbClr val="C00000"/>
                </a:solidFill>
              </a:rPr>
              <a:t>tidak</a:t>
            </a:r>
            <a:r>
              <a:rPr lang="en-US" sz="3200" dirty="0" smtClean="0">
                <a:solidFill>
                  <a:srgbClr val="C00000"/>
                </a:solidFill>
              </a:rPr>
              <a:t> </a:t>
            </a:r>
            <a:r>
              <a:rPr lang="en-US" sz="3200" dirty="0" err="1" smtClean="0">
                <a:solidFill>
                  <a:srgbClr val="C00000"/>
                </a:solidFill>
              </a:rPr>
              <a:t>dipilih</a:t>
            </a:r>
            <a:r>
              <a:rPr lang="en-US" sz="3200" dirty="0" smtClean="0">
                <a:solidFill>
                  <a:srgbClr val="C00000"/>
                </a:solidFill>
              </a:rPr>
              <a:t> </a:t>
            </a:r>
            <a:r>
              <a:rPr lang="en-US" sz="3200" dirty="0" err="1" smtClean="0">
                <a:solidFill>
                  <a:srgbClr val="C00000"/>
                </a:solidFill>
              </a:rPr>
              <a:t>secara</a:t>
            </a:r>
            <a:r>
              <a:rPr lang="en-US" sz="3200" dirty="0" smtClean="0">
                <a:solidFill>
                  <a:srgbClr val="C00000"/>
                </a:solidFill>
              </a:rPr>
              <a:t> random</a:t>
            </a:r>
          </a:p>
          <a:p>
            <a:pPr marL="514350" indent="-514350"/>
            <a:r>
              <a:rPr lang="en-US" sz="3200" dirty="0" err="1" smtClean="0"/>
              <a:t>Belum</a:t>
            </a:r>
            <a:r>
              <a:rPr lang="en-US" sz="3200" dirty="0" smtClean="0"/>
              <a:t> </a:t>
            </a:r>
            <a:r>
              <a:rPr lang="en-US" sz="3200" dirty="0" err="1" smtClean="0"/>
              <a:t>disebut</a:t>
            </a:r>
            <a:r>
              <a:rPr lang="en-US" sz="3200" dirty="0" smtClean="0"/>
              <a:t> </a:t>
            </a:r>
            <a:r>
              <a:rPr lang="en-US" sz="3200" dirty="0" err="1" smtClean="0"/>
              <a:t>eksperimen</a:t>
            </a:r>
            <a:r>
              <a:rPr lang="en-US" sz="3200" dirty="0" smtClean="0"/>
              <a:t> yang </a:t>
            </a:r>
            <a:r>
              <a:rPr lang="en-US" sz="3200" dirty="0" err="1" smtClean="0"/>
              <a:t>sebenarnya</a:t>
            </a:r>
            <a:r>
              <a:rPr lang="en-US" sz="3200" dirty="0" smtClean="0"/>
              <a:t>, </a:t>
            </a:r>
            <a:r>
              <a:rPr lang="en-US" sz="3200" dirty="0" err="1" smtClean="0"/>
              <a:t>karena</a:t>
            </a:r>
            <a:r>
              <a:rPr lang="en-US" sz="3200" dirty="0" smtClean="0"/>
              <a:t> </a:t>
            </a:r>
            <a:r>
              <a:rPr lang="en-US" sz="3200" dirty="0" err="1" smtClean="0"/>
              <a:t>kemungkinan</a:t>
            </a:r>
            <a:r>
              <a:rPr lang="en-US" sz="3200" dirty="0" smtClean="0"/>
              <a:t> </a:t>
            </a:r>
            <a:r>
              <a:rPr lang="en-US" sz="3200" dirty="0" err="1" smtClean="0">
                <a:solidFill>
                  <a:srgbClr val="C00000"/>
                </a:solidFill>
              </a:rPr>
              <a:t>ada</a:t>
            </a:r>
            <a:r>
              <a:rPr lang="en-US" sz="3200" dirty="0" smtClean="0">
                <a:solidFill>
                  <a:srgbClr val="C00000"/>
                </a:solidFill>
              </a:rPr>
              <a:t> </a:t>
            </a:r>
            <a:r>
              <a:rPr lang="en-US" sz="3200" dirty="0" err="1" smtClean="0">
                <a:solidFill>
                  <a:srgbClr val="C00000"/>
                </a:solidFill>
              </a:rPr>
              <a:t>variabel</a:t>
            </a:r>
            <a:r>
              <a:rPr lang="en-US" sz="3200" dirty="0" smtClean="0">
                <a:solidFill>
                  <a:srgbClr val="C00000"/>
                </a:solidFill>
              </a:rPr>
              <a:t> </a:t>
            </a:r>
            <a:r>
              <a:rPr lang="en-US" sz="3200" dirty="0" err="1" smtClean="0">
                <a:solidFill>
                  <a:srgbClr val="C00000"/>
                </a:solidFill>
              </a:rPr>
              <a:t>eksternal</a:t>
            </a:r>
            <a:r>
              <a:rPr lang="en-US" sz="3200" dirty="0" smtClean="0">
                <a:solidFill>
                  <a:srgbClr val="C00000"/>
                </a:solidFill>
              </a:rPr>
              <a:t> </a:t>
            </a:r>
            <a:r>
              <a:rPr lang="en-US" sz="3200" dirty="0" smtClean="0"/>
              <a:t>yang </a:t>
            </a:r>
            <a:r>
              <a:rPr lang="en-US" sz="3200" dirty="0" err="1" smtClean="0"/>
              <a:t>mempengaruhi</a:t>
            </a:r>
            <a:r>
              <a:rPr lang="en-US" sz="3200" dirty="0" smtClean="0"/>
              <a:t> </a:t>
            </a:r>
            <a:r>
              <a:rPr lang="en-US" sz="3200" dirty="0" err="1" smtClean="0"/>
              <a:t>terbentuknya</a:t>
            </a:r>
            <a:r>
              <a:rPr lang="en-US" sz="3200" dirty="0" smtClean="0"/>
              <a:t> variable </a:t>
            </a:r>
            <a:r>
              <a:rPr lang="en-US" sz="3200" dirty="0" err="1" smtClean="0"/>
              <a:t>dependen</a:t>
            </a:r>
            <a:endParaRPr lang="en-US" sz="3200" dirty="0" smtClean="0"/>
          </a:p>
          <a:p>
            <a:pPr marL="514350" indent="-514350"/>
            <a:r>
              <a:rPr lang="en-US" sz="3200" dirty="0" err="1" smtClean="0"/>
              <a:t>Bentuk</a:t>
            </a:r>
            <a:r>
              <a:rPr lang="en-US" sz="3200" dirty="0" smtClean="0"/>
              <a:t> pre-experimental design:</a:t>
            </a:r>
          </a:p>
          <a:p>
            <a:pPr marL="863600" lvl="1" indent="-514350">
              <a:buFont typeface="+mj-lt"/>
              <a:buAutoNum type="arabicPeriod"/>
            </a:pPr>
            <a:r>
              <a:rPr lang="en-US" sz="2400" dirty="0" smtClean="0"/>
              <a:t>One-Shot Case Study</a:t>
            </a:r>
          </a:p>
          <a:p>
            <a:pPr marL="863600" lvl="1" indent="-514350">
              <a:buFont typeface="+mj-lt"/>
              <a:buAutoNum type="arabicPeriod"/>
            </a:pPr>
            <a:r>
              <a:rPr lang="en-US" sz="2400" dirty="0" smtClean="0"/>
              <a:t>One Group Pretest-Posttest Design</a:t>
            </a:r>
          </a:p>
          <a:p>
            <a:pPr marL="863600" lvl="1" indent="-514350">
              <a:buFont typeface="+mj-lt"/>
              <a:buAutoNum type="arabicPeriod"/>
            </a:pPr>
            <a:r>
              <a:rPr lang="en-US" sz="2400" dirty="0" smtClean="0"/>
              <a:t>Intact-Group Comparison</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94</a:t>
            </a:fld>
            <a:endParaRPr lang="en-US">
              <a:solidFill>
                <a:prstClr val="black">
                  <a:tint val="75000"/>
                </a:prstClr>
              </a:solidFill>
            </a:endParaRPr>
          </a:p>
        </p:txBody>
      </p:sp>
    </p:spTree>
    <p:extLst>
      <p:ext uri="{BB962C8B-B14F-4D97-AF65-F5344CB8AC3E}">
        <p14:creationId xmlns:p14="http://schemas.microsoft.com/office/powerpoint/2010/main" val="5082583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One-Shot Case Study</a:t>
            </a:r>
            <a:endParaRPr lang="en-US" sz="4000">
              <a:latin typeface="Calibri" pitchFamily="34" charset="0"/>
              <a:cs typeface="Calibri" pitchFamily="34" charset="0"/>
            </a:endParaRPr>
          </a:p>
        </p:txBody>
      </p:sp>
      <p:sp>
        <p:nvSpPr>
          <p:cNvPr id="3" name="Content Placeholder 2"/>
          <p:cNvSpPr>
            <a:spLocks noGrp="1"/>
          </p:cNvSpPr>
          <p:nvPr>
            <p:ph idx="1"/>
          </p:nvPr>
        </p:nvSpPr>
        <p:spPr>
          <a:xfrm>
            <a:off x="457200" y="3505200"/>
            <a:ext cx="8229600" cy="2659063"/>
          </a:xfrm>
        </p:spPr>
        <p:txBody>
          <a:bodyPr/>
          <a:lstStyle/>
          <a:p>
            <a:endParaRPr lang="en-US"/>
          </a:p>
        </p:txBody>
      </p:sp>
      <p:sp>
        <p:nvSpPr>
          <p:cNvPr id="7" name="TextBox 6"/>
          <p:cNvSpPr txBox="1"/>
          <p:nvPr/>
        </p:nvSpPr>
        <p:spPr>
          <a:xfrm>
            <a:off x="4191000" y="1508879"/>
            <a:ext cx="4648199" cy="1292662"/>
          </a:xfrm>
          <a:prstGeom prst="rect">
            <a:avLst/>
          </a:prstGeom>
          <a:noFill/>
        </p:spPr>
        <p:txBody>
          <a:bodyPr wrap="square" rtlCol="0">
            <a:spAutoFit/>
          </a:bodyPr>
          <a:lstStyle/>
          <a:p>
            <a:pPr algn="l"/>
            <a:r>
              <a:rPr lang="en-US" sz="2600" smtClean="0">
                <a:effectLst/>
                <a:latin typeface="Calibri" pitchFamily="34" charset="0"/>
                <a:cs typeface="Calibri" pitchFamily="34" charset="0"/>
              </a:rPr>
              <a:t>X = </a:t>
            </a:r>
            <a:r>
              <a:rPr lang="en-US" sz="2600" err="1" smtClean="0">
                <a:effectLst/>
                <a:latin typeface="Calibri" pitchFamily="34" charset="0"/>
                <a:cs typeface="Calibri" pitchFamily="34" charset="0"/>
              </a:rPr>
              <a:t>perlakuan</a:t>
            </a:r>
            <a:r>
              <a:rPr lang="en-US" sz="2600" smtClean="0">
                <a:effectLst/>
                <a:latin typeface="Calibri" pitchFamily="34" charset="0"/>
                <a:cs typeface="Calibri" pitchFamily="34" charset="0"/>
              </a:rPr>
              <a:t> yang </a:t>
            </a:r>
            <a:r>
              <a:rPr lang="en-US" sz="2600" err="1" smtClean="0">
                <a:effectLst/>
                <a:latin typeface="Calibri" pitchFamily="34" charset="0"/>
                <a:cs typeface="Calibri" pitchFamily="34" charset="0"/>
              </a:rPr>
              <a:t>diberikan</a:t>
            </a:r>
            <a:r>
              <a:rPr lang="en-US" sz="2600" smtClean="0">
                <a:effectLst/>
                <a:latin typeface="Calibri" pitchFamily="34" charset="0"/>
                <a:cs typeface="Calibri" pitchFamily="34" charset="0"/>
              </a:rPr>
              <a:t>   </a:t>
            </a:r>
          </a:p>
          <a:p>
            <a:pPr algn="l"/>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variabel</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independen</a:t>
            </a:r>
            <a:r>
              <a:rPr lang="en-US" sz="2600" smtClean="0">
                <a:effectLst/>
                <a:latin typeface="Calibri" pitchFamily="34" charset="0"/>
                <a:cs typeface="Calibri" pitchFamily="34" charset="0"/>
              </a:rPr>
              <a:t>)</a:t>
            </a:r>
          </a:p>
          <a:p>
            <a:pPr algn="l"/>
            <a:r>
              <a:rPr lang="en-US" sz="2600" smtClean="0">
                <a:effectLst/>
                <a:latin typeface="Calibri" pitchFamily="34" charset="0"/>
                <a:cs typeface="Calibri" pitchFamily="34" charset="0"/>
              </a:rPr>
              <a:t>O = </a:t>
            </a:r>
            <a:r>
              <a:rPr lang="en-US" sz="2600" err="1" smtClean="0">
                <a:effectLst/>
                <a:latin typeface="Calibri" pitchFamily="34" charset="0"/>
                <a:cs typeface="Calibri" pitchFamily="34" charset="0"/>
              </a:rPr>
              <a:t>hasil</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variabel</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dependen</a:t>
            </a:r>
            <a:r>
              <a:rPr lang="en-US" sz="2600" smtClean="0">
                <a:effectLst/>
                <a:latin typeface="Calibri" pitchFamily="34" charset="0"/>
                <a:cs typeface="Calibri" pitchFamily="34" charset="0"/>
              </a:rPr>
              <a:t>)</a:t>
            </a:r>
            <a:endParaRPr lang="en-US" sz="2600">
              <a:effectLst/>
              <a:latin typeface="Calibri" pitchFamily="34" charset="0"/>
              <a:cs typeface="Calibri" pitchFamily="34" charset="0"/>
            </a:endParaRPr>
          </a:p>
        </p:txBody>
      </p:sp>
      <p:sp>
        <p:nvSpPr>
          <p:cNvPr id="8" name="TextBox 7"/>
          <p:cNvSpPr txBox="1"/>
          <p:nvPr/>
        </p:nvSpPr>
        <p:spPr>
          <a:xfrm>
            <a:off x="637621" y="1449050"/>
            <a:ext cx="2486579" cy="1446550"/>
          </a:xfrm>
          <a:prstGeom prst="rect">
            <a:avLst/>
          </a:prstGeom>
          <a:noFill/>
        </p:spPr>
        <p:txBody>
          <a:bodyPr wrap="none" rtlCol="0">
            <a:spAutoFit/>
          </a:bodyPr>
          <a:lstStyle/>
          <a:p>
            <a:r>
              <a:rPr lang="en-US" sz="8800" b="1" smtClean="0"/>
              <a:t>X  O</a:t>
            </a:r>
            <a:endParaRPr lang="en-US" sz="8800" b="1"/>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95</a:t>
            </a:fld>
            <a:endParaRPr lang="en-US">
              <a:solidFill>
                <a:prstClr val="black">
                  <a:tint val="75000"/>
                </a:prstClr>
              </a:solidFill>
            </a:endParaRPr>
          </a:p>
        </p:txBody>
      </p:sp>
    </p:spTree>
    <p:extLst>
      <p:ext uri="{BB962C8B-B14F-4D97-AF65-F5344CB8AC3E}">
        <p14:creationId xmlns:p14="http://schemas.microsoft.com/office/powerpoint/2010/main" val="359839370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One Group Pretest-Posttest Design</a:t>
            </a:r>
          </a:p>
        </p:txBody>
      </p:sp>
      <p:sp>
        <p:nvSpPr>
          <p:cNvPr id="3" name="Content Placeholder 2"/>
          <p:cNvSpPr>
            <a:spLocks noGrp="1"/>
          </p:cNvSpPr>
          <p:nvPr>
            <p:ph idx="1"/>
          </p:nvPr>
        </p:nvSpPr>
        <p:spPr>
          <a:xfrm>
            <a:off x="457200" y="3276600"/>
            <a:ext cx="8229600" cy="2887663"/>
          </a:xfrm>
        </p:spPr>
        <p:txBody>
          <a:bodyPr/>
          <a:lstStyle/>
          <a:p>
            <a:endParaRPr lang="en-US"/>
          </a:p>
        </p:txBody>
      </p:sp>
      <p:sp>
        <p:nvSpPr>
          <p:cNvPr id="5" name="TextBox 4"/>
          <p:cNvSpPr txBox="1"/>
          <p:nvPr/>
        </p:nvSpPr>
        <p:spPr>
          <a:xfrm>
            <a:off x="4343400" y="1526738"/>
            <a:ext cx="4800600" cy="1292662"/>
          </a:xfrm>
          <a:prstGeom prst="rect">
            <a:avLst/>
          </a:prstGeom>
          <a:noFill/>
        </p:spPr>
        <p:txBody>
          <a:bodyPr wrap="square" rtlCol="0">
            <a:spAutoFit/>
          </a:bodyPr>
          <a:lstStyle/>
          <a:p>
            <a:pPr algn="l"/>
            <a:r>
              <a:rPr lang="en-US" sz="2600" dirty="0" smtClean="0">
                <a:effectLst/>
                <a:latin typeface="Calibri" pitchFamily="34" charset="0"/>
                <a:cs typeface="Calibri" pitchFamily="34" charset="0"/>
              </a:rPr>
              <a:t>O</a:t>
            </a:r>
            <a:r>
              <a:rPr lang="en-US" sz="2600" baseline="-25000" dirty="0" smtClean="0">
                <a:effectLst/>
                <a:latin typeface="Calibri" pitchFamily="34" charset="0"/>
                <a:cs typeface="Calibri" pitchFamily="34" charset="0"/>
              </a:rPr>
              <a:t>1</a:t>
            </a:r>
            <a:r>
              <a:rPr lang="en-US" sz="2600" dirty="0" smtClean="0">
                <a:effectLst/>
                <a:latin typeface="Calibri" pitchFamily="34" charset="0"/>
                <a:cs typeface="Calibri" pitchFamily="34" charset="0"/>
              </a:rPr>
              <a:t> = Pretest</a:t>
            </a:r>
          </a:p>
          <a:p>
            <a:pPr algn="l"/>
            <a:r>
              <a:rPr lang="en-US" sz="2600" dirty="0" smtClean="0">
                <a:effectLst/>
                <a:latin typeface="Calibri" pitchFamily="34" charset="0"/>
                <a:cs typeface="Calibri" pitchFamily="34" charset="0"/>
              </a:rPr>
              <a:t>X  </a:t>
            </a:r>
            <a:r>
              <a:rPr lang="id-ID" sz="2600" dirty="0" smtClean="0">
                <a:effectLst/>
                <a:latin typeface="Calibri" pitchFamily="34" charset="0"/>
                <a:cs typeface="Calibri" pitchFamily="34" charset="0"/>
              </a:rPr>
              <a:t> </a:t>
            </a:r>
            <a:r>
              <a:rPr lang="en-US" sz="2600" dirty="0" smtClean="0">
                <a:effectLst/>
                <a:latin typeface="Calibri" pitchFamily="34" charset="0"/>
                <a:cs typeface="Calibri" pitchFamily="34" charset="0"/>
              </a:rPr>
              <a:t>= </a:t>
            </a:r>
            <a:r>
              <a:rPr lang="en-US" sz="2600" dirty="0" err="1" smtClean="0">
                <a:effectLst/>
                <a:latin typeface="Calibri" pitchFamily="34" charset="0"/>
                <a:cs typeface="Calibri" pitchFamily="34" charset="0"/>
              </a:rPr>
              <a:t>perlakuan</a:t>
            </a:r>
            <a:r>
              <a:rPr lang="en-US" sz="2600" dirty="0" smtClean="0">
                <a:effectLst/>
                <a:latin typeface="Calibri" pitchFamily="34" charset="0"/>
                <a:cs typeface="Calibri" pitchFamily="34" charset="0"/>
              </a:rPr>
              <a:t> yang </a:t>
            </a:r>
            <a:r>
              <a:rPr lang="en-US" sz="2600" dirty="0" err="1" smtClean="0">
                <a:effectLst/>
                <a:latin typeface="Calibri" pitchFamily="34" charset="0"/>
                <a:cs typeface="Calibri" pitchFamily="34" charset="0"/>
              </a:rPr>
              <a:t>diberikan</a:t>
            </a:r>
            <a:r>
              <a:rPr lang="en-US" sz="2600" dirty="0" smtClean="0">
                <a:effectLst/>
                <a:latin typeface="Calibri" pitchFamily="34" charset="0"/>
                <a:cs typeface="Calibri" pitchFamily="34" charset="0"/>
              </a:rPr>
              <a:t>   </a:t>
            </a:r>
          </a:p>
          <a:p>
            <a:pPr algn="l"/>
            <a:r>
              <a:rPr lang="en-US" sz="2600" dirty="0" smtClean="0">
                <a:effectLst/>
                <a:latin typeface="Calibri" pitchFamily="34" charset="0"/>
                <a:cs typeface="Calibri" pitchFamily="34" charset="0"/>
              </a:rPr>
              <a:t>O</a:t>
            </a:r>
            <a:r>
              <a:rPr lang="en-US" sz="2600" baseline="-25000" dirty="0" smtClean="0">
                <a:effectLst/>
                <a:latin typeface="Calibri" pitchFamily="34" charset="0"/>
                <a:cs typeface="Calibri" pitchFamily="34" charset="0"/>
              </a:rPr>
              <a:t>2</a:t>
            </a:r>
            <a:r>
              <a:rPr lang="en-US" sz="2600" dirty="0" smtClean="0">
                <a:effectLst/>
                <a:latin typeface="Calibri" pitchFamily="34" charset="0"/>
                <a:cs typeface="Calibri" pitchFamily="34" charset="0"/>
              </a:rPr>
              <a:t> = Posttest</a:t>
            </a:r>
            <a:endParaRPr lang="en-US" sz="2600" dirty="0">
              <a:effectLst/>
              <a:latin typeface="Calibri" pitchFamily="34" charset="0"/>
              <a:cs typeface="Calibri" pitchFamily="34" charset="0"/>
            </a:endParaRPr>
          </a:p>
        </p:txBody>
      </p:sp>
      <p:sp>
        <p:nvSpPr>
          <p:cNvPr id="6" name="TextBox 5"/>
          <p:cNvSpPr txBox="1"/>
          <p:nvPr/>
        </p:nvSpPr>
        <p:spPr>
          <a:xfrm>
            <a:off x="353091" y="1526738"/>
            <a:ext cx="3837909" cy="1200329"/>
          </a:xfrm>
          <a:prstGeom prst="rect">
            <a:avLst/>
          </a:prstGeom>
          <a:noFill/>
        </p:spPr>
        <p:txBody>
          <a:bodyPr wrap="none" rtlCol="0">
            <a:spAutoFit/>
          </a:bodyPr>
          <a:lstStyle/>
          <a:p>
            <a:r>
              <a:rPr lang="en-US" sz="7200" b="1" dirty="0" smtClean="0"/>
              <a:t>O</a:t>
            </a:r>
            <a:r>
              <a:rPr lang="en-US" sz="7200" b="1" baseline="-25000" dirty="0" smtClean="0"/>
              <a:t>1</a:t>
            </a:r>
            <a:r>
              <a:rPr lang="en-US" sz="7200" b="1" dirty="0" smtClean="0"/>
              <a:t> X  O</a:t>
            </a:r>
            <a:r>
              <a:rPr lang="en-US" sz="7200" b="1" baseline="-25000" dirty="0" smtClean="0"/>
              <a:t>2</a:t>
            </a:r>
            <a:endParaRPr lang="en-US" sz="7200" b="1" baseline="-25000" dirty="0"/>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96</a:t>
            </a:fld>
            <a:endParaRPr lang="en-US">
              <a:solidFill>
                <a:prstClr val="black">
                  <a:tint val="75000"/>
                </a:prstClr>
              </a:solidFill>
            </a:endParaRPr>
          </a:p>
        </p:txBody>
      </p:sp>
    </p:spTree>
    <p:extLst>
      <p:ext uri="{BB962C8B-B14F-4D97-AF65-F5344CB8AC3E}">
        <p14:creationId xmlns:p14="http://schemas.microsoft.com/office/powerpoint/2010/main" val="12150531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Intact-Group Comparison</a:t>
            </a:r>
          </a:p>
        </p:txBody>
      </p:sp>
      <p:sp>
        <p:nvSpPr>
          <p:cNvPr id="5" name="TextBox 4"/>
          <p:cNvSpPr txBox="1"/>
          <p:nvPr/>
        </p:nvSpPr>
        <p:spPr>
          <a:xfrm>
            <a:off x="3962400" y="1437144"/>
            <a:ext cx="5181600" cy="2677656"/>
          </a:xfrm>
          <a:prstGeom prst="rect">
            <a:avLst/>
          </a:prstGeom>
          <a:noFill/>
        </p:spPr>
        <p:txBody>
          <a:bodyPr wrap="square" rtlCol="0">
            <a:spAutoFit/>
          </a:bodyPr>
          <a:lstStyle/>
          <a:p>
            <a:pPr algn="l"/>
            <a:r>
              <a:rPr lang="en-US" sz="2400" dirty="0" smtClean="0">
                <a:effectLst/>
                <a:latin typeface="Calibri" pitchFamily="34" charset="0"/>
                <a:cs typeface="Calibri" pitchFamily="34" charset="0"/>
              </a:rPr>
              <a:t>X  = </a:t>
            </a:r>
            <a:r>
              <a:rPr lang="en-US" sz="2400" dirty="0" err="1" smtClean="0">
                <a:effectLst/>
                <a:latin typeface="Calibri" pitchFamily="34" charset="0"/>
                <a:cs typeface="Calibri" pitchFamily="34" charset="0"/>
              </a:rPr>
              <a:t>perlakuan</a:t>
            </a:r>
            <a:r>
              <a:rPr lang="en-US" sz="2400" dirty="0" smtClean="0">
                <a:effectLst/>
                <a:latin typeface="Calibri" pitchFamily="34" charset="0"/>
                <a:cs typeface="Calibri" pitchFamily="34" charset="0"/>
              </a:rPr>
              <a:t> yang </a:t>
            </a:r>
            <a:r>
              <a:rPr lang="en-US" sz="2400" dirty="0" err="1" smtClean="0">
                <a:effectLst/>
                <a:latin typeface="Calibri" pitchFamily="34" charset="0"/>
                <a:cs typeface="Calibri" pitchFamily="34" charset="0"/>
              </a:rPr>
              <a:t>diberikan</a:t>
            </a:r>
            <a:r>
              <a:rPr lang="en-US" sz="2400" dirty="0" smtClean="0">
                <a:effectLst/>
                <a:latin typeface="Calibri" pitchFamily="34" charset="0"/>
                <a:cs typeface="Calibri" pitchFamily="34" charset="0"/>
              </a:rPr>
              <a:t>   </a:t>
            </a:r>
          </a:p>
          <a:p>
            <a:pPr algn="l"/>
            <a:r>
              <a:rPr lang="en-US" sz="2400" dirty="0" smtClean="0">
                <a:effectLst/>
                <a:latin typeface="Calibri" pitchFamily="34" charset="0"/>
                <a:cs typeface="Calibri" pitchFamily="34" charset="0"/>
              </a:rPr>
              <a:t>O</a:t>
            </a:r>
            <a:r>
              <a:rPr lang="en-US" sz="2400" baseline="-25000" dirty="0" smtClean="0">
                <a:effectLst/>
                <a:latin typeface="Calibri" pitchFamily="34" charset="0"/>
                <a:cs typeface="Calibri" pitchFamily="34" charset="0"/>
              </a:rPr>
              <a:t>1</a:t>
            </a:r>
            <a:r>
              <a:rPr lang="en-US" sz="2400" dirty="0" smtClean="0">
                <a:effectLst/>
                <a:latin typeface="Calibri" pitchFamily="34" charset="0"/>
                <a:cs typeface="Calibri" pitchFamily="34" charset="0"/>
              </a:rPr>
              <a:t> = </a:t>
            </a:r>
            <a:r>
              <a:rPr lang="en-US" sz="2400" dirty="0" err="1" smtClean="0">
                <a:effectLst/>
                <a:latin typeface="Calibri" pitchFamily="34" charset="0"/>
                <a:cs typeface="Calibri" pitchFamily="34" charset="0"/>
              </a:rPr>
              <a:t>hasil</a:t>
            </a:r>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pengukuran</a:t>
            </a:r>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setengah</a:t>
            </a:r>
            <a:r>
              <a:rPr lang="en-US" sz="2400" dirty="0" smtClean="0">
                <a:effectLst/>
                <a:latin typeface="Calibri" pitchFamily="34" charset="0"/>
                <a:cs typeface="Calibri" pitchFamily="34" charset="0"/>
              </a:rPr>
              <a:t> </a:t>
            </a:r>
          </a:p>
          <a:p>
            <a:pPr algn="l"/>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kelompok</a:t>
            </a:r>
            <a:r>
              <a:rPr lang="en-US" sz="2400" dirty="0" smtClean="0">
                <a:effectLst/>
                <a:latin typeface="Calibri" pitchFamily="34" charset="0"/>
                <a:cs typeface="Calibri" pitchFamily="34" charset="0"/>
              </a:rPr>
              <a:t> yang </a:t>
            </a:r>
            <a:r>
              <a:rPr lang="en-US" sz="2400" dirty="0" err="1" smtClean="0">
                <a:effectLst/>
                <a:latin typeface="Calibri" pitchFamily="34" charset="0"/>
                <a:cs typeface="Calibri" pitchFamily="34" charset="0"/>
              </a:rPr>
              <a:t>diberi</a:t>
            </a:r>
            <a:endParaRPr lang="en-US" sz="2400" dirty="0" smtClean="0">
              <a:effectLst/>
              <a:latin typeface="Calibri" pitchFamily="34" charset="0"/>
              <a:cs typeface="Calibri" pitchFamily="34" charset="0"/>
            </a:endParaRPr>
          </a:p>
          <a:p>
            <a:pPr algn="l"/>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perlakuan</a:t>
            </a:r>
            <a:endParaRPr lang="en-US" sz="2400" dirty="0" smtClean="0">
              <a:effectLst/>
              <a:latin typeface="Calibri" pitchFamily="34" charset="0"/>
              <a:cs typeface="Calibri" pitchFamily="34" charset="0"/>
            </a:endParaRPr>
          </a:p>
          <a:p>
            <a:pPr algn="l"/>
            <a:r>
              <a:rPr lang="en-US" sz="2400" dirty="0" smtClean="0">
                <a:effectLst/>
                <a:latin typeface="Calibri" pitchFamily="34" charset="0"/>
                <a:cs typeface="Calibri" pitchFamily="34" charset="0"/>
              </a:rPr>
              <a:t>O</a:t>
            </a:r>
            <a:r>
              <a:rPr lang="en-US" sz="2400" baseline="-25000" dirty="0" smtClean="0">
                <a:effectLst/>
                <a:latin typeface="Calibri" pitchFamily="34" charset="0"/>
                <a:cs typeface="Calibri" pitchFamily="34" charset="0"/>
              </a:rPr>
              <a:t>2</a:t>
            </a:r>
            <a:r>
              <a:rPr lang="en-US" sz="2400" dirty="0" smtClean="0">
                <a:effectLst/>
                <a:latin typeface="Calibri" pitchFamily="34" charset="0"/>
                <a:cs typeface="Calibri" pitchFamily="34" charset="0"/>
              </a:rPr>
              <a:t> = </a:t>
            </a:r>
            <a:r>
              <a:rPr lang="en-US" sz="2400" dirty="0" err="1" smtClean="0">
                <a:effectLst/>
                <a:latin typeface="Calibri" pitchFamily="34" charset="0"/>
                <a:cs typeface="Calibri" pitchFamily="34" charset="0"/>
              </a:rPr>
              <a:t>hasil</a:t>
            </a:r>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pengukuran</a:t>
            </a:r>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setengah</a:t>
            </a:r>
            <a:r>
              <a:rPr lang="en-US" sz="2400" dirty="0" smtClean="0">
                <a:effectLst/>
                <a:latin typeface="Calibri" pitchFamily="34" charset="0"/>
                <a:cs typeface="Calibri" pitchFamily="34" charset="0"/>
              </a:rPr>
              <a:t> </a:t>
            </a:r>
          </a:p>
          <a:p>
            <a:pPr algn="l"/>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kelompok</a:t>
            </a:r>
            <a:r>
              <a:rPr lang="en-US" sz="2400" dirty="0" smtClean="0">
                <a:effectLst/>
                <a:latin typeface="Calibri" pitchFamily="34" charset="0"/>
                <a:cs typeface="Calibri" pitchFamily="34" charset="0"/>
              </a:rPr>
              <a:t> yang </a:t>
            </a:r>
            <a:r>
              <a:rPr lang="en-US" sz="2400" dirty="0" err="1" smtClean="0">
                <a:effectLst/>
                <a:latin typeface="Calibri" pitchFamily="34" charset="0"/>
                <a:cs typeface="Calibri" pitchFamily="34" charset="0"/>
              </a:rPr>
              <a:t>tidak</a:t>
            </a:r>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diberi</a:t>
            </a:r>
            <a:r>
              <a:rPr lang="en-US" sz="2400" dirty="0" smtClean="0">
                <a:effectLst/>
                <a:latin typeface="Calibri" pitchFamily="34" charset="0"/>
                <a:cs typeface="Calibri" pitchFamily="34" charset="0"/>
              </a:rPr>
              <a:t> </a:t>
            </a:r>
          </a:p>
          <a:p>
            <a:pPr algn="l"/>
            <a:r>
              <a:rPr lang="en-US" sz="2400" dirty="0" smtClean="0">
                <a:effectLst/>
                <a:latin typeface="Calibri" pitchFamily="34" charset="0"/>
                <a:cs typeface="Calibri" pitchFamily="34" charset="0"/>
              </a:rPr>
              <a:t>        </a:t>
            </a:r>
            <a:r>
              <a:rPr lang="en-US" sz="2400" dirty="0" err="1" smtClean="0">
                <a:effectLst/>
                <a:latin typeface="Calibri" pitchFamily="34" charset="0"/>
                <a:cs typeface="Calibri" pitchFamily="34" charset="0"/>
              </a:rPr>
              <a:t>perlakuan</a:t>
            </a:r>
            <a:endParaRPr lang="en-US" sz="2400" dirty="0">
              <a:effectLst/>
              <a:latin typeface="Calibri" pitchFamily="34" charset="0"/>
              <a:cs typeface="Calibri" pitchFamily="34" charset="0"/>
            </a:endParaRPr>
          </a:p>
        </p:txBody>
      </p:sp>
      <p:sp>
        <p:nvSpPr>
          <p:cNvPr id="6" name="TextBox 5"/>
          <p:cNvSpPr txBox="1"/>
          <p:nvPr/>
        </p:nvSpPr>
        <p:spPr>
          <a:xfrm>
            <a:off x="685801" y="1437144"/>
            <a:ext cx="2772628" cy="2308324"/>
          </a:xfrm>
          <a:prstGeom prst="rect">
            <a:avLst/>
          </a:prstGeom>
          <a:noFill/>
        </p:spPr>
        <p:txBody>
          <a:bodyPr wrap="square" rtlCol="0">
            <a:spAutoFit/>
          </a:bodyPr>
          <a:lstStyle/>
          <a:p>
            <a:r>
              <a:rPr lang="en-US" sz="7200" b="1" dirty="0" smtClean="0"/>
              <a:t>X  O</a:t>
            </a:r>
            <a:r>
              <a:rPr lang="en-US" sz="7200" b="1" baseline="-25000" dirty="0" smtClean="0"/>
              <a:t>1</a:t>
            </a:r>
            <a:endParaRPr lang="en-US" sz="7200" b="1" dirty="0" smtClean="0"/>
          </a:p>
          <a:p>
            <a:r>
              <a:rPr lang="en-US" sz="7200" b="1" dirty="0" smtClean="0"/>
              <a:t>     O</a:t>
            </a:r>
            <a:r>
              <a:rPr lang="en-US" sz="7200" b="1" baseline="-25000" dirty="0" smtClean="0"/>
              <a:t>2</a:t>
            </a:r>
            <a:endParaRPr lang="en-US" sz="7200" b="1" baseline="-25000" dirty="0"/>
          </a:p>
        </p:txBody>
      </p:sp>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97</a:t>
            </a:fld>
            <a:endParaRPr lang="en-US">
              <a:solidFill>
                <a:prstClr val="black">
                  <a:tint val="75000"/>
                </a:prstClr>
              </a:solidFill>
            </a:endParaRPr>
          </a:p>
        </p:txBody>
      </p:sp>
    </p:spTree>
    <p:extLst>
      <p:ext uri="{BB962C8B-B14F-4D97-AF65-F5344CB8AC3E}">
        <p14:creationId xmlns:p14="http://schemas.microsoft.com/office/powerpoint/2010/main" val="6438609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True-Experimental Design</a:t>
            </a:r>
          </a:p>
        </p:txBody>
      </p:sp>
      <p:sp>
        <p:nvSpPr>
          <p:cNvPr id="3" name="Content Placeholder 2"/>
          <p:cNvSpPr>
            <a:spLocks noGrp="1"/>
          </p:cNvSpPr>
          <p:nvPr>
            <p:ph idx="1"/>
          </p:nvPr>
        </p:nvSpPr>
        <p:spPr>
          <a:xfrm>
            <a:off x="457200" y="1295399"/>
            <a:ext cx="8229600" cy="4572001"/>
          </a:xfrm>
        </p:spPr>
        <p:txBody>
          <a:bodyPr/>
          <a:lstStyle/>
          <a:p>
            <a:pPr marL="514350" indent="-514350"/>
            <a:r>
              <a:rPr lang="en-US" sz="3200" err="1" smtClean="0"/>
              <a:t>Kelompok</a:t>
            </a:r>
            <a:r>
              <a:rPr lang="en-US" sz="3200" smtClean="0"/>
              <a:t> </a:t>
            </a:r>
            <a:r>
              <a:rPr lang="en-US" sz="3200" err="1" smtClean="0"/>
              <a:t>kontrol</a:t>
            </a:r>
            <a:r>
              <a:rPr lang="en-US" sz="3200" smtClean="0"/>
              <a:t> </a:t>
            </a:r>
            <a:r>
              <a:rPr lang="en-US" sz="3200" err="1" smtClean="0"/>
              <a:t>dan</a:t>
            </a:r>
            <a:r>
              <a:rPr lang="en-US" sz="3200" smtClean="0"/>
              <a:t> sample </a:t>
            </a:r>
            <a:r>
              <a:rPr lang="en-US" sz="3200" err="1" smtClean="0"/>
              <a:t>diambil</a:t>
            </a:r>
            <a:r>
              <a:rPr lang="en-US" sz="3200" smtClean="0"/>
              <a:t> </a:t>
            </a:r>
            <a:r>
              <a:rPr lang="en-US" sz="3200" err="1" smtClean="0"/>
              <a:t>secara</a:t>
            </a:r>
            <a:r>
              <a:rPr lang="en-US" sz="3200" smtClean="0"/>
              <a:t> </a:t>
            </a:r>
            <a:r>
              <a:rPr lang="en-US" sz="3200" smtClean="0">
                <a:solidFill>
                  <a:srgbClr val="C00000"/>
                </a:solidFill>
              </a:rPr>
              <a:t>random</a:t>
            </a:r>
            <a:r>
              <a:rPr lang="en-US" sz="3200" smtClean="0"/>
              <a:t> </a:t>
            </a:r>
            <a:r>
              <a:rPr lang="en-US" sz="3200" err="1" smtClean="0"/>
              <a:t>dari</a:t>
            </a:r>
            <a:r>
              <a:rPr lang="en-US" sz="3200" smtClean="0"/>
              <a:t> </a:t>
            </a:r>
            <a:r>
              <a:rPr lang="en-US" sz="3200" err="1" smtClean="0"/>
              <a:t>populasi</a:t>
            </a:r>
            <a:endParaRPr lang="en-US" sz="3200" smtClean="0"/>
          </a:p>
          <a:p>
            <a:pPr marL="514350" indent="-514350"/>
            <a:r>
              <a:rPr lang="en-US" sz="3200" err="1" smtClean="0"/>
              <a:t>Peneliti</a:t>
            </a:r>
            <a:r>
              <a:rPr lang="en-US" sz="3200" smtClean="0"/>
              <a:t> </a:t>
            </a:r>
            <a:r>
              <a:rPr lang="en-US" sz="3200" err="1" smtClean="0">
                <a:solidFill>
                  <a:srgbClr val="C00000"/>
                </a:solidFill>
              </a:rPr>
              <a:t>dapat</a:t>
            </a:r>
            <a:r>
              <a:rPr lang="en-US" sz="3200" smtClean="0">
                <a:solidFill>
                  <a:srgbClr val="C00000"/>
                </a:solidFill>
              </a:rPr>
              <a:t> </a:t>
            </a:r>
            <a:r>
              <a:rPr lang="en-US" sz="3200" err="1" smtClean="0">
                <a:solidFill>
                  <a:srgbClr val="C00000"/>
                </a:solidFill>
              </a:rPr>
              <a:t>mengontrol</a:t>
            </a:r>
            <a:r>
              <a:rPr lang="en-US" sz="3200" smtClean="0">
                <a:solidFill>
                  <a:srgbClr val="C00000"/>
                </a:solidFill>
              </a:rPr>
              <a:t> </a:t>
            </a:r>
            <a:r>
              <a:rPr lang="en-US" sz="3200" err="1" smtClean="0">
                <a:solidFill>
                  <a:srgbClr val="C00000"/>
                </a:solidFill>
              </a:rPr>
              <a:t>semua</a:t>
            </a:r>
            <a:r>
              <a:rPr lang="en-US" sz="3200" smtClean="0">
                <a:solidFill>
                  <a:srgbClr val="C00000"/>
                </a:solidFill>
              </a:rPr>
              <a:t> </a:t>
            </a:r>
            <a:r>
              <a:rPr lang="en-US" sz="3200" err="1" smtClean="0">
                <a:solidFill>
                  <a:srgbClr val="C00000"/>
                </a:solidFill>
              </a:rPr>
              <a:t>variabel</a:t>
            </a:r>
            <a:r>
              <a:rPr lang="en-US" sz="3200" smtClean="0">
                <a:solidFill>
                  <a:srgbClr val="C00000"/>
                </a:solidFill>
              </a:rPr>
              <a:t> </a:t>
            </a:r>
            <a:r>
              <a:rPr lang="en-US" sz="3200" err="1" smtClean="0"/>
              <a:t>eksternal</a:t>
            </a:r>
            <a:r>
              <a:rPr lang="en-US" sz="3200" smtClean="0"/>
              <a:t>, </a:t>
            </a:r>
            <a:r>
              <a:rPr lang="en-US" sz="3200" err="1" smtClean="0"/>
              <a:t>sehingga</a:t>
            </a:r>
            <a:r>
              <a:rPr lang="en-US" sz="3200" smtClean="0"/>
              <a:t> </a:t>
            </a:r>
            <a:r>
              <a:rPr lang="en-US" sz="3200" err="1" smtClean="0"/>
              <a:t>validitas</a:t>
            </a:r>
            <a:r>
              <a:rPr lang="en-US" sz="3200" smtClean="0"/>
              <a:t> internal </a:t>
            </a:r>
            <a:r>
              <a:rPr lang="en-US" sz="3200" err="1" smtClean="0"/>
              <a:t>tinggi</a:t>
            </a:r>
            <a:endParaRPr lang="en-US" sz="3200" smtClean="0"/>
          </a:p>
          <a:p>
            <a:pPr marL="514350" indent="-514350"/>
            <a:r>
              <a:rPr lang="en-US" sz="3200" err="1" smtClean="0"/>
              <a:t>Bentuk</a:t>
            </a:r>
            <a:r>
              <a:rPr lang="en-US" sz="3200" smtClean="0"/>
              <a:t> true-experimental design:</a:t>
            </a:r>
          </a:p>
          <a:p>
            <a:pPr marL="863600" lvl="1" indent="-514350">
              <a:buFont typeface="+mj-lt"/>
              <a:buAutoNum type="arabicPeriod"/>
            </a:pPr>
            <a:r>
              <a:rPr lang="en-US" sz="2800" smtClean="0"/>
              <a:t>Posttest Only Control Design</a:t>
            </a:r>
          </a:p>
          <a:p>
            <a:pPr marL="863600" lvl="1" indent="-514350">
              <a:buFont typeface="+mj-lt"/>
              <a:buAutoNum type="arabicPeriod"/>
            </a:pPr>
            <a:r>
              <a:rPr lang="en-US" sz="2800" smtClean="0"/>
              <a:t>Pretest-Control Group Design</a:t>
            </a:r>
          </a:p>
        </p:txBody>
      </p:sp>
      <p:sp>
        <p:nvSpPr>
          <p:cNvPr id="4" name="Slide Number Placeholder 3"/>
          <p:cNvSpPr>
            <a:spLocks noGrp="1"/>
          </p:cNvSpPr>
          <p:nvPr>
            <p:ph type="sldNum" sz="quarter" idx="12"/>
          </p:nvPr>
        </p:nvSpPr>
        <p:spPr/>
        <p:txBody>
          <a:bodyPr/>
          <a:lstStyle/>
          <a:p>
            <a:fld id="{C546E0E4-908A-4724-B308-E4F6AE4FA0DD}" type="slidenum">
              <a:rPr lang="en-US" smtClean="0">
                <a:solidFill>
                  <a:prstClr val="black">
                    <a:tint val="75000"/>
                  </a:prstClr>
                </a:solidFill>
              </a:rPr>
              <a:pPr/>
              <a:t>98</a:t>
            </a:fld>
            <a:endParaRPr lang="en-US">
              <a:solidFill>
                <a:prstClr val="black">
                  <a:tint val="75000"/>
                </a:prstClr>
              </a:solidFill>
            </a:endParaRPr>
          </a:p>
        </p:txBody>
      </p:sp>
    </p:spTree>
    <p:extLst>
      <p:ext uri="{BB962C8B-B14F-4D97-AF65-F5344CB8AC3E}">
        <p14:creationId xmlns:p14="http://schemas.microsoft.com/office/powerpoint/2010/main" val="324779811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sz="4000" smtClean="0">
                <a:latin typeface="Calibri" pitchFamily="34" charset="0"/>
                <a:cs typeface="Calibri" pitchFamily="34" charset="0"/>
              </a:rPr>
              <a:t>Posttest Only Control Design</a:t>
            </a:r>
          </a:p>
        </p:txBody>
      </p:sp>
      <p:sp>
        <p:nvSpPr>
          <p:cNvPr id="5" name="TextBox 4"/>
          <p:cNvSpPr txBox="1"/>
          <p:nvPr/>
        </p:nvSpPr>
        <p:spPr>
          <a:xfrm>
            <a:off x="4343400" y="1447800"/>
            <a:ext cx="4800600" cy="1692771"/>
          </a:xfrm>
          <a:prstGeom prst="rect">
            <a:avLst/>
          </a:prstGeom>
          <a:noFill/>
        </p:spPr>
        <p:txBody>
          <a:bodyPr wrap="square" rtlCol="0">
            <a:spAutoFit/>
          </a:bodyPr>
          <a:lstStyle/>
          <a:p>
            <a:pPr algn="l"/>
            <a:r>
              <a:rPr lang="en-US" sz="2600" smtClean="0">
                <a:effectLst/>
                <a:latin typeface="Calibri" pitchFamily="34" charset="0"/>
                <a:cs typeface="Calibri" pitchFamily="34" charset="0"/>
              </a:rPr>
              <a:t>R  = Random (</a:t>
            </a:r>
            <a:r>
              <a:rPr lang="en-US" sz="2600" err="1" smtClean="0">
                <a:effectLst/>
                <a:latin typeface="Calibri" pitchFamily="34" charset="0"/>
                <a:cs typeface="Calibri" pitchFamily="34" charset="0"/>
              </a:rPr>
              <a:t>Acak</a:t>
            </a:r>
            <a:r>
              <a:rPr lang="en-US" sz="2600" smtClean="0">
                <a:effectLst/>
                <a:latin typeface="Calibri" pitchFamily="34" charset="0"/>
                <a:cs typeface="Calibri" pitchFamily="34" charset="0"/>
              </a:rPr>
              <a:t>)</a:t>
            </a:r>
          </a:p>
          <a:p>
            <a:pPr algn="l"/>
            <a:r>
              <a:rPr lang="en-US" sz="2600" smtClean="0">
                <a:effectLst/>
                <a:latin typeface="Calibri" pitchFamily="34" charset="0"/>
                <a:cs typeface="Calibri" pitchFamily="34" charset="0"/>
              </a:rPr>
              <a:t>X  = </a:t>
            </a:r>
            <a:r>
              <a:rPr lang="en-US" sz="2600" err="1" smtClean="0">
                <a:effectLst/>
                <a:latin typeface="Calibri" pitchFamily="34" charset="0"/>
                <a:cs typeface="Calibri" pitchFamily="34" charset="0"/>
              </a:rPr>
              <a:t>perlakuan</a:t>
            </a:r>
            <a:r>
              <a:rPr lang="en-US" sz="2600" smtClean="0">
                <a:effectLst/>
                <a:latin typeface="Calibri" pitchFamily="34" charset="0"/>
                <a:cs typeface="Calibri" pitchFamily="34" charset="0"/>
              </a:rPr>
              <a:t> yang </a:t>
            </a:r>
            <a:r>
              <a:rPr lang="en-US" sz="2600" err="1" smtClean="0">
                <a:effectLst/>
                <a:latin typeface="Calibri" pitchFamily="34" charset="0"/>
                <a:cs typeface="Calibri" pitchFamily="34" charset="0"/>
              </a:rPr>
              <a:t>diberikan</a:t>
            </a:r>
            <a:r>
              <a:rPr lang="en-US" sz="2600" smtClean="0">
                <a:effectLst/>
                <a:latin typeface="Calibri" pitchFamily="34" charset="0"/>
                <a:cs typeface="Calibri" pitchFamily="34" charset="0"/>
              </a:rPr>
              <a:t>   </a:t>
            </a:r>
          </a:p>
          <a:p>
            <a:pPr algn="l"/>
            <a:r>
              <a:rPr lang="en-US" sz="2600" smtClean="0">
                <a:effectLst/>
                <a:latin typeface="Calibri" pitchFamily="34" charset="0"/>
                <a:cs typeface="Calibri" pitchFamily="34" charset="0"/>
              </a:rPr>
              <a:t>O</a:t>
            </a:r>
            <a:r>
              <a:rPr lang="en-US" sz="2600" baseline="-25000" smtClean="0">
                <a:effectLst/>
                <a:latin typeface="Calibri" pitchFamily="34" charset="0"/>
                <a:cs typeface="Calibri" pitchFamily="34" charset="0"/>
              </a:rPr>
              <a:t>1</a:t>
            </a:r>
            <a:r>
              <a:rPr lang="en-US" sz="2600" smtClean="0">
                <a:effectLst/>
                <a:latin typeface="Calibri" pitchFamily="34" charset="0"/>
                <a:cs typeface="Calibri" pitchFamily="34" charset="0"/>
              </a:rPr>
              <a:t> = </a:t>
            </a:r>
            <a:r>
              <a:rPr lang="en-US" sz="2600" err="1" smtClean="0">
                <a:effectLst/>
                <a:latin typeface="Calibri" pitchFamily="34" charset="0"/>
                <a:cs typeface="Calibri" pitchFamily="34" charset="0"/>
              </a:rPr>
              <a:t>hasil</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setelah</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perlakuan</a:t>
            </a:r>
            <a:endParaRPr lang="en-US" sz="2600" smtClean="0">
              <a:effectLst/>
              <a:latin typeface="Calibri" pitchFamily="34" charset="0"/>
              <a:cs typeface="Calibri" pitchFamily="34" charset="0"/>
            </a:endParaRPr>
          </a:p>
          <a:p>
            <a:pPr algn="l"/>
            <a:r>
              <a:rPr lang="en-US" sz="2600" smtClean="0">
                <a:effectLst/>
                <a:latin typeface="Calibri" pitchFamily="34" charset="0"/>
                <a:cs typeface="Calibri" pitchFamily="34" charset="0"/>
              </a:rPr>
              <a:t>O</a:t>
            </a:r>
            <a:r>
              <a:rPr lang="en-US" sz="2600" baseline="-25000" smtClean="0">
                <a:effectLst/>
                <a:latin typeface="Calibri" pitchFamily="34" charset="0"/>
                <a:cs typeface="Calibri" pitchFamily="34" charset="0"/>
              </a:rPr>
              <a:t>2</a:t>
            </a:r>
            <a:r>
              <a:rPr lang="en-US" sz="2600" smtClean="0">
                <a:effectLst/>
                <a:latin typeface="Calibri" pitchFamily="34" charset="0"/>
                <a:cs typeface="Calibri" pitchFamily="34" charset="0"/>
              </a:rPr>
              <a:t> = </a:t>
            </a:r>
            <a:r>
              <a:rPr lang="en-US" sz="2600" err="1" smtClean="0">
                <a:effectLst/>
                <a:latin typeface="Calibri" pitchFamily="34" charset="0"/>
                <a:cs typeface="Calibri" pitchFamily="34" charset="0"/>
              </a:rPr>
              <a:t>hasil</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tanpa</a:t>
            </a:r>
            <a:r>
              <a:rPr lang="en-US" sz="2600" smtClean="0">
                <a:effectLst/>
                <a:latin typeface="Calibri" pitchFamily="34" charset="0"/>
                <a:cs typeface="Calibri" pitchFamily="34" charset="0"/>
              </a:rPr>
              <a:t> </a:t>
            </a:r>
            <a:r>
              <a:rPr lang="en-US" sz="2600" err="1" smtClean="0">
                <a:effectLst/>
                <a:latin typeface="Calibri" pitchFamily="34" charset="0"/>
                <a:cs typeface="Calibri" pitchFamily="34" charset="0"/>
              </a:rPr>
              <a:t>perlakuan</a:t>
            </a:r>
            <a:endParaRPr lang="en-US" sz="2600">
              <a:effectLst/>
              <a:latin typeface="Calibri" pitchFamily="34" charset="0"/>
              <a:cs typeface="Calibri" pitchFamily="34" charset="0"/>
            </a:endParaRPr>
          </a:p>
        </p:txBody>
      </p:sp>
      <p:sp>
        <p:nvSpPr>
          <p:cNvPr id="6" name="TextBox 5"/>
          <p:cNvSpPr txBox="1"/>
          <p:nvPr/>
        </p:nvSpPr>
        <p:spPr>
          <a:xfrm>
            <a:off x="434843" y="1219200"/>
            <a:ext cx="3674404" cy="2308324"/>
          </a:xfrm>
          <a:prstGeom prst="rect">
            <a:avLst/>
          </a:prstGeom>
          <a:noFill/>
        </p:spPr>
        <p:txBody>
          <a:bodyPr wrap="none" rtlCol="0">
            <a:spAutoFit/>
          </a:bodyPr>
          <a:lstStyle/>
          <a:p>
            <a:pPr algn="l"/>
            <a:r>
              <a:rPr lang="en-US" sz="7200" b="1" dirty="0" smtClean="0"/>
              <a:t>R  X  O</a:t>
            </a:r>
            <a:r>
              <a:rPr lang="en-US" sz="7200" b="1" baseline="-25000" dirty="0" smtClean="0"/>
              <a:t>1</a:t>
            </a:r>
            <a:endParaRPr lang="en-US" sz="7200" b="1" dirty="0" smtClean="0"/>
          </a:p>
          <a:p>
            <a:pPr algn="l"/>
            <a:r>
              <a:rPr lang="en-US" sz="7200" b="1" dirty="0" smtClean="0"/>
              <a:t>R      O</a:t>
            </a:r>
            <a:r>
              <a:rPr lang="en-US" sz="7200" b="1" baseline="-25000" dirty="0" smtClean="0"/>
              <a:t>2</a:t>
            </a:r>
          </a:p>
        </p:txBody>
      </p:sp>
      <p:sp>
        <p:nvSpPr>
          <p:cNvPr id="3" name="Slide Number Placeholder 2"/>
          <p:cNvSpPr>
            <a:spLocks noGrp="1"/>
          </p:cNvSpPr>
          <p:nvPr>
            <p:ph type="sldNum" sz="quarter" idx="12"/>
          </p:nvPr>
        </p:nvSpPr>
        <p:spPr/>
        <p:txBody>
          <a:bodyPr/>
          <a:lstStyle/>
          <a:p>
            <a:fld id="{C546E0E4-908A-4724-B308-E4F6AE4FA0DD}" type="slidenum">
              <a:rPr lang="en-US" smtClean="0">
                <a:solidFill>
                  <a:prstClr val="black">
                    <a:tint val="75000"/>
                  </a:prstClr>
                </a:solidFill>
              </a:rPr>
              <a:pPr/>
              <a:t>99</a:t>
            </a:fld>
            <a:endParaRPr lang="en-US">
              <a:solidFill>
                <a:prstClr val="black">
                  <a:tint val="75000"/>
                </a:prstClr>
              </a:solidFill>
            </a:endParaRPr>
          </a:p>
        </p:txBody>
      </p:sp>
    </p:spTree>
    <p:extLst>
      <p:ext uri="{BB962C8B-B14F-4D97-AF65-F5344CB8AC3E}">
        <p14:creationId xmlns:p14="http://schemas.microsoft.com/office/powerpoint/2010/main" val="37136123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aafb4df564abd6bcfdbc8158b65ff1214d2ece32"/>
  <p:tag name="ISPRING_RESOURCE_PATHS_HASH_PRESENTER" val="16b1466681f8b7c6e071d9a8f3d935838582b34"/>
</p:tagLst>
</file>

<file path=ppt/tags/tag2.xml><?xml version="1.0" encoding="utf-8"?>
<p:tagLst xmlns:a="http://schemas.openxmlformats.org/drawingml/2006/main" xmlns:r="http://schemas.openxmlformats.org/officeDocument/2006/relationships" xmlns:p="http://schemas.openxmlformats.org/presentationml/2006/main">
  <p:tag name="ISPRING_SLIDE_ID" val="{D6F19401-511B-44C0-8A60-0ECDB7572D4B}"/>
  <p:tag name="GENSWF_ADVANCE_TIME" val="13.523"/>
  <p:tag name="ISPRING_CUSTOM_TIMING_USED" val="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65888</TotalTime>
  <Words>6156</Words>
  <Application>Microsoft Office PowerPoint</Application>
  <PresentationFormat>On-screen Show (4:3)</PresentationFormat>
  <Paragraphs>1123</Paragraphs>
  <Slides>121</Slides>
  <Notes>13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121</vt:i4>
      </vt:variant>
    </vt:vector>
  </HeadingPairs>
  <TitlesOfParts>
    <vt:vector size="131" baseType="lpstr">
      <vt:lpstr>Calibri</vt:lpstr>
      <vt:lpstr>Constantia</vt:lpstr>
      <vt:lpstr>Times New Roman</vt:lpstr>
      <vt:lpstr>MS PMincho</vt:lpstr>
      <vt:lpstr>Arial</vt:lpstr>
      <vt:lpstr>Calibri Light</vt:lpstr>
      <vt:lpstr>MS PGothic</vt:lpstr>
      <vt:lpstr>Tahoma</vt:lpstr>
      <vt:lpstr>Office Theme</vt:lpstr>
      <vt:lpstr>Visio</vt:lpstr>
      <vt:lpstr>Research Methodology 4. Penulisan Ilmiah dan Publikasi Penelitian</vt:lpstr>
      <vt:lpstr>Romi Satria Wahono</vt:lpstr>
      <vt:lpstr>Course Outline</vt:lpstr>
      <vt:lpstr>4. Penulisan Ilmiah dan     Publikasi Penelitian</vt:lpstr>
      <vt:lpstr>4.1 Mengapa Melakukan       Publikasi Ilmiah?</vt:lpstr>
      <vt:lpstr>Mengapa Melakukan Publikasi Ilmiah?</vt:lpstr>
      <vt:lpstr>Mengapa Melakukan Publikasi Ilmiah?</vt:lpstr>
      <vt:lpstr>Tujuan Menerbitkan Jurnal Berkala</vt:lpstr>
      <vt:lpstr>Peraturan Diknas</vt:lpstr>
      <vt:lpstr>Kualitas Peneliti Ditentukan oleh Apa?</vt:lpstr>
      <vt:lpstr>PowerPoint Presentation</vt:lpstr>
      <vt:lpstr>PowerPoint Presentation</vt:lpstr>
      <vt:lpstr>PowerPoint Presentation</vt:lpstr>
      <vt:lpstr>Rangking Publikasi Ilmiah (ScimagoJR.Com)</vt:lpstr>
      <vt:lpstr>Rangking Publikasi Ilmiah (ScimagoJR.Com)</vt:lpstr>
      <vt:lpstr>Statistik Jumlah Publikasi (ScimagoJR.Com)</vt:lpstr>
      <vt:lpstr>Kondisi Jurnal Ilmiah Indonesia</vt:lpstr>
      <vt:lpstr>Jurnal Indonesia Terindeks Scopus</vt:lpstr>
      <vt:lpstr>Jurnal Indonesia Terakreditasi Dikti</vt:lpstr>
      <vt:lpstr>Mengapa Indonesia Sedikit Publikasi?</vt:lpstr>
      <vt:lpstr>Insentif Publikasi Internasional (ITB)</vt:lpstr>
      <vt:lpstr>4.2 Teknik Pengambilan Sitasi (Citation)</vt:lpstr>
      <vt:lpstr>Pengambilan Sitasi (Citation)</vt:lpstr>
      <vt:lpstr>Tahapan Pengambilan Citation</vt:lpstr>
      <vt:lpstr>Jenis Citation</vt:lpstr>
      <vt:lpstr>Aturan Citation</vt:lpstr>
      <vt:lpstr>Konsep Dasar Penulisan </vt:lpstr>
      <vt:lpstr>Mensitasi Sitasi Orang Lain</vt:lpstr>
      <vt:lpstr>4.3 Standard Penulisan Referensi</vt:lpstr>
      <vt:lpstr>Standard Penulisan Referensi</vt:lpstr>
      <vt:lpstr>Penulisan Citation (APA)</vt:lpstr>
      <vt:lpstr>Penulisan Referensi (APA)   -1-</vt:lpstr>
      <vt:lpstr>Penulisan Referensi (APA)   -2-</vt:lpstr>
      <vt:lpstr>Penulisan Referensi (APA)   -3-</vt:lpstr>
      <vt:lpstr>4.4 Struktur dan Kiat Penulisan Tesis</vt:lpstr>
      <vt:lpstr>4.4.1 Judul Penelitian</vt:lpstr>
      <vt:lpstr>Judul Penelitian</vt:lpstr>
      <vt:lpstr>Judul Penelitian</vt:lpstr>
      <vt:lpstr>Contoh Judul Penelitian</vt:lpstr>
      <vt:lpstr>Penulis</vt:lpstr>
      <vt:lpstr>4.4.2 Abstrak Penelitian</vt:lpstr>
      <vt:lpstr>Abstrak Penelitian</vt:lpstr>
      <vt:lpstr>Pro Forma Abstract (Newman, 1994)</vt:lpstr>
      <vt:lpstr>Pro Forma Abstract (Sample)</vt:lpstr>
      <vt:lpstr>Pro Forma Abstract (Sample)</vt:lpstr>
      <vt:lpstr>4.4.3 Bab 1: Pendahuluan</vt:lpstr>
      <vt:lpstr>Struktur Tesis – Bab I</vt:lpstr>
      <vt:lpstr>Latar belakang masalah</vt:lpstr>
      <vt:lpstr>Latar belakang masalah</vt:lpstr>
      <vt:lpstr>Contoh Sitasi Yang Salah</vt:lpstr>
      <vt:lpstr>Contoh Sitasi Yang Sudah Diperbaiki</vt:lpstr>
      <vt:lpstr>Contoh Sitasi ke Banyak Reference</vt:lpstr>
      <vt:lpstr>Contoh Sitasi ke Banyak Reference</vt:lpstr>
      <vt:lpstr>Alur Penulisan Latar Belakang Masalah*</vt:lpstr>
      <vt:lpstr>Kiat Menyusun Latar Belakang Masalah*</vt:lpstr>
      <vt:lpstr>Kiat Menyusun Latar Belakang Masalah</vt:lpstr>
      <vt:lpstr>Research Background</vt:lpstr>
      <vt:lpstr>Research Background</vt:lpstr>
      <vt:lpstr>Research Background</vt:lpstr>
      <vt:lpstr>Masalah Penelitian (Research Problem)</vt:lpstr>
      <vt:lpstr>Masalah Penelitian (Research Problem)</vt:lpstr>
      <vt:lpstr>Rumusan Masalah (Research Question)</vt:lpstr>
      <vt:lpstr>Rumusan Masalah (Research Question)</vt:lpstr>
      <vt:lpstr>Tujuan Penelitian (Research Objective)</vt:lpstr>
      <vt:lpstr>Tujuan Penelitian (Research Objective)</vt:lpstr>
      <vt:lpstr>Manfaat Penelitian</vt:lpstr>
      <vt:lpstr>Korelasi RP-RQ-RO</vt:lpstr>
      <vt:lpstr>4.4.4 Bab 2: Literature Review</vt:lpstr>
      <vt:lpstr>Struktur Tesis – Bab II</vt:lpstr>
      <vt:lpstr>Struktur Tesis – Bab II</vt:lpstr>
      <vt:lpstr>Tinjauan Studi</vt:lpstr>
      <vt:lpstr>State-of-the-Art Frameworks</vt:lpstr>
      <vt:lpstr>Menzies Framework (Menzies et al. 2007)</vt:lpstr>
      <vt:lpstr>Lessmann Framework (Lessmann et al. 2008) </vt:lpstr>
      <vt:lpstr>Song Framework (Song et al. 2011) </vt:lpstr>
      <vt:lpstr>Proposed Framework</vt:lpstr>
      <vt:lpstr>Contoh State-of-the-Art Methods</vt:lpstr>
      <vt:lpstr>Contoh State-of-the-Art Methods</vt:lpstr>
      <vt:lpstr>Curran’s Model (Curran, 2010)</vt:lpstr>
      <vt:lpstr>Stein et al.’s Model (Stein et al., 2011)</vt:lpstr>
      <vt:lpstr>Seaward &amp; Matwin’s Model (Seaward &amp; Matwin, 2009)</vt:lpstr>
      <vt:lpstr>Tinjauan Pustaka</vt:lpstr>
      <vt:lpstr>Gambar dan Tabel</vt:lpstr>
      <vt:lpstr>Kerangka Pemikiran</vt:lpstr>
      <vt:lpstr>Kerangka Pemikiran</vt:lpstr>
      <vt:lpstr>Contoh Kerangka Pemikiran*</vt:lpstr>
      <vt:lpstr>Contoh Kerangka Pemikiran</vt:lpstr>
      <vt:lpstr>4.4.5 Bab 3: Metode Penelitian</vt:lpstr>
      <vt:lpstr>Struktur Tesis – Bab III</vt:lpstr>
      <vt:lpstr>Struktur Tesis – Bab III</vt:lpstr>
      <vt:lpstr>Metode Penelitian</vt:lpstr>
      <vt:lpstr>Contoh Tahapan Penelitian</vt:lpstr>
      <vt:lpstr>Desain Penelitian Eksperimen</vt:lpstr>
      <vt:lpstr>Pre-Experimental Design</vt:lpstr>
      <vt:lpstr>One-Shot Case Study</vt:lpstr>
      <vt:lpstr>One Group Pretest-Posttest Design</vt:lpstr>
      <vt:lpstr>Intact-Group Comparison</vt:lpstr>
      <vt:lpstr>True-Experimental Design</vt:lpstr>
      <vt:lpstr>Posttest Only Control Design</vt:lpstr>
      <vt:lpstr>Pretest-Control Group Design</vt:lpstr>
      <vt:lpstr>Factorial Experimental Design</vt:lpstr>
      <vt:lpstr>Factorial Experimental Design</vt:lpstr>
      <vt:lpstr>Quasi Experimental Design</vt:lpstr>
      <vt:lpstr>Time-Series Design</vt:lpstr>
      <vt:lpstr>Nonequivalent Control Group Design</vt:lpstr>
      <vt:lpstr>Proposed Framework</vt:lpstr>
      <vt:lpstr>PowerPoint Presentation</vt:lpstr>
      <vt:lpstr>Contoh Proposed Method</vt:lpstr>
      <vt:lpstr>4.4.6 Bab 4: Hasil dan Pembahasan</vt:lpstr>
      <vt:lpstr>Struktur Tesis – Bab IV</vt:lpstr>
      <vt:lpstr>Contoh Kompilasi Hasil Eksperimen</vt:lpstr>
      <vt:lpstr>4.4.7 Kesimpulan dan Saran</vt:lpstr>
      <vt:lpstr>Struktur Tesis – Bab V</vt:lpstr>
      <vt:lpstr>Kesimpulan</vt:lpstr>
      <vt:lpstr>Saran</vt:lpstr>
      <vt:lpstr>Daftar Referensi</vt:lpstr>
      <vt:lpstr>4.5 Kiat dan Prosedur Publikasi Ilmiah untuk Jurnal Internasional</vt:lpstr>
      <vt:lpstr>Kiat Penulisan Ilmiah</vt:lpstr>
      <vt:lpstr>Proses Pengiriman Paper</vt:lpstr>
      <vt:lpstr>Reference</vt:lpstr>
      <vt:lpstr>Reference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 Penelitian</dc:title>
  <dc:creator>Romi Satria Wahono</dc:creator>
  <cp:lastModifiedBy>Romi Satria Wahono</cp:lastModifiedBy>
  <cp:revision>6846</cp:revision>
  <cp:lastPrinted>2013-07-31T08:49:05Z</cp:lastPrinted>
  <dcterms:created xsi:type="dcterms:W3CDTF">1601-01-01T00:00:00Z</dcterms:created>
  <dcterms:modified xsi:type="dcterms:W3CDTF">2015-07-08T14:58:38Z</dcterms:modified>
</cp:coreProperties>
</file>